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303" r:id="rId4"/>
    <p:sldId id="281" r:id="rId5"/>
    <p:sldId id="261" r:id="rId6"/>
    <p:sldId id="260" r:id="rId7"/>
    <p:sldId id="278" r:id="rId8"/>
    <p:sldId id="270" r:id="rId9"/>
    <p:sldId id="263" r:id="rId10"/>
    <p:sldId id="258" r:id="rId11"/>
    <p:sldId id="295" r:id="rId12"/>
    <p:sldId id="268" r:id="rId13"/>
    <p:sldId id="264" r:id="rId14"/>
    <p:sldId id="272" r:id="rId15"/>
    <p:sldId id="271" r:id="rId16"/>
    <p:sldId id="265" r:id="rId17"/>
    <p:sldId id="267" r:id="rId18"/>
    <p:sldId id="292" r:id="rId19"/>
    <p:sldId id="266" r:id="rId20"/>
    <p:sldId id="286" r:id="rId21"/>
    <p:sldId id="280" r:id="rId22"/>
    <p:sldId id="274" r:id="rId23"/>
    <p:sldId id="282" r:id="rId24"/>
    <p:sldId id="269" r:id="rId25"/>
    <p:sldId id="288" r:id="rId26"/>
    <p:sldId id="293" r:id="rId27"/>
    <p:sldId id="275" r:id="rId28"/>
    <p:sldId id="290" r:id="rId29"/>
    <p:sldId id="289" r:id="rId30"/>
    <p:sldId id="291" r:id="rId31"/>
    <p:sldId id="294" r:id="rId32"/>
    <p:sldId id="283" r:id="rId33"/>
    <p:sldId id="284" r:id="rId34"/>
    <p:sldId id="273" r:id="rId35"/>
    <p:sldId id="285" r:id="rId36"/>
    <p:sldId id="298" r:id="rId37"/>
    <p:sldId id="306" r:id="rId38"/>
    <p:sldId id="304" r:id="rId39"/>
    <p:sldId id="276" r:id="rId40"/>
    <p:sldId id="277" r:id="rId41"/>
    <p:sldId id="305" r:id="rId42"/>
    <p:sldId id="302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984"/>
    <p:restoredTop sz="81927"/>
  </p:normalViewPr>
  <p:slideViewPr>
    <p:cSldViewPr snapToGrid="0" snapToObjects="1">
      <p:cViewPr varScale="1">
        <p:scale>
          <a:sx n="81" d="100"/>
          <a:sy n="81" d="100"/>
        </p:scale>
        <p:origin x="1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264D9-5D69-5F4C-9873-5AEEF2DFBB6C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85A78-8734-7641-A449-C6158ACED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889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Direct effect – replacing legit hardware</a:t>
            </a:r>
          </a:p>
          <a:p>
            <a:r>
              <a:rPr lang="en-US" dirty="0"/>
              <a:t>Indirect effect – giving effect on hardware by other hardware</a:t>
            </a:r>
          </a:p>
          <a:p>
            <a:r>
              <a:rPr lang="en-US" dirty="0"/>
              <a:t>Effect on environment</a:t>
            </a:r>
          </a:p>
          <a:p>
            <a:r>
              <a:rPr lang="en-US" dirty="0"/>
              <a:t>Effect on real world affecting environment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85A78-8734-7641-A449-C6158ACED29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091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85A78-8734-7641-A449-C6158ACED29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021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Direct effect – replacing legit hardware</a:t>
            </a:r>
          </a:p>
          <a:p>
            <a:r>
              <a:rPr lang="en-US" dirty="0"/>
              <a:t>Indirect effect – giving effect on hardware by other hardware</a:t>
            </a:r>
          </a:p>
          <a:p>
            <a:r>
              <a:rPr lang="en-US" dirty="0"/>
              <a:t>Effect on environment</a:t>
            </a:r>
          </a:p>
          <a:p>
            <a:r>
              <a:rPr lang="en-US" dirty="0"/>
              <a:t>Effect on real world affecting environment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85A78-8734-7641-A449-C6158ACED296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253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D170D-DD9C-684C-AC06-DB38F4BBB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E52D19-2EFF-A44E-8690-9EC510536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FF667-EEE7-804D-A34F-18A3E80A6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3B629-35B1-F948-BB10-6CF25A67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626F6-DD0D-9B41-8AF9-A3093E2DC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5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52DD2-6718-0949-A76B-2081CF9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67D4A-CC69-7648-BC68-645776FBD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13EC8-2708-0347-9286-668156C9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3F60A-3C79-DA41-BE71-907D8810D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2A592-B703-9245-AF58-68DD8E1B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79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0793D-9E2F-2043-A77A-D42C0E48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CC4647-30D5-D544-9FFB-AA67B2916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6AEB4-8018-EF4F-AFBB-2845BA24D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E43CB-E2FB-CF44-82E9-B7C24371E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C4BC7-E4E0-0848-BCDD-1A57C90FE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45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42E3F-D2F0-6440-9A8D-65E84748A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CF176-AB63-9942-866B-1193EA0EE5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B090DC-E9AF-FD43-81D0-AD8410DEE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DCC82B-F175-7B48-AF30-8EEFD23BC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A7627-A532-2A4E-8AE6-4310DCA3F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8BCAA-1C2F-664E-8733-BB7690266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087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A5532-8EE7-6249-8021-5831FBA12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73C36-006D-8E4B-BEFF-F721D136A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BDF92D-ACE5-644D-B9F0-AD0306BA0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C6E8A-D476-3744-BB50-30933B014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357244-EAE5-9242-8868-9290703F97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D05B83-8AD3-0049-B89B-CAD99AAD8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7105F2-E6C6-4C40-B882-1C97851AD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7BCF1D-55AF-5E4D-B987-83F3D35A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330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B3CD9-9D58-674B-9E58-304A5D639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ADEFB6-50CD-744F-BBEF-E3AE52261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86009D-E862-AF45-93B4-FD445D456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6BBA8D-A683-D543-9A52-42C843798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82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8422CD-05DD-0044-9AC8-300CAEB0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4ECD14-7A90-4A4D-9EFD-DC0A5B91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9D8A6-422F-F947-9B78-72E1468D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997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F1CE3-D8F4-C94A-A583-63267486E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8B216-AB83-FB41-A72C-511225863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97176-1237-504F-A9FE-9093328F1D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11B96-CC55-C34E-ADE1-6552C10DE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FCD7B-77B4-F94C-9F66-B87515245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41740B-46AA-D445-A73A-7355338C8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892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6A499-E45D-B646-AAAC-1D3A90846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585B62-7EC3-1C48-BB6B-F98AA93EC0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09DF6-499F-6448-8867-1D5D55539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931D14-44EA-7F42-8960-0BD76D461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0735D-12FF-9C41-95F1-2D485291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D9BB9-A993-8B41-BEE9-76FBD7C03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343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B31EE-ADA3-9A4F-9E8B-21867C51D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4E5BF6-D03B-0944-9A93-8FA2B1A1A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BCD20-7D8B-BC48-B84F-A9C79E415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1DAC7-0C43-CA49-99F4-3027C95F7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F9E83-31FA-C74D-A114-64E881B3F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564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6C7509-35E5-5E45-AA4A-1368602C76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29DCD9-302A-F84A-B8FA-19A710364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1C5E2-3494-B544-BE50-BB66550F1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EAE58-2810-4644-BD7A-6EFFF3CC9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923B4-456D-7C4B-8D74-EC848A5A0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202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388FA6-0BC6-B244-88CF-FEB1A297E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BA743-3161-0F45-8FD4-3FEBF9557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6E5A0-76F7-8246-8524-BC2443BE21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16731-28A1-8F48-8663-C633147F2C9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D9DA8-43B7-494C-9D50-99BE3B60F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4686D-2F9E-2545-8C20-3C61088B21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34805-D868-864F-A0F1-CAD46D739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31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7" Type="http://schemas.openxmlformats.org/officeDocument/2006/relationships/image" Target="../media/image3.png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gif"/><Relationship Id="rId4" Type="http://schemas.openxmlformats.org/officeDocument/2006/relationships/image" Target="../media/image66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7" Type="http://schemas.openxmlformats.org/officeDocument/2006/relationships/image" Target="../media/image3.png"/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gif"/><Relationship Id="rId4" Type="http://schemas.openxmlformats.org/officeDocument/2006/relationships/image" Target="../media/image71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4AB726-801A-D44D-A621-2A2623B532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5556" t="7172" r="5556" b="18123"/>
          <a:stretch/>
        </p:blipFill>
        <p:spPr>
          <a:xfrm>
            <a:off x="-48127" y="0"/>
            <a:ext cx="1224012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4CD001-FE75-024F-B48F-6BD499227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718" y="1544071"/>
            <a:ext cx="11919281" cy="2387600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</a:rPr>
              <a:t>Do It Yourself</a:t>
            </a:r>
            <a:br>
              <a:rPr lang="en-US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</a:rPr>
            </a:b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</a:rPr>
              <a:t>		Hardware tools</a:t>
            </a:r>
            <a:br>
              <a:rPr lang="en-US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</a:rPr>
            </a:b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</a:rPr>
              <a:t>						for</a:t>
            </a:r>
            <a:br>
              <a:rPr lang="en-US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</a:rPr>
            </a:b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+mn-lt"/>
              </a:rPr>
              <a:t>							Software Testers</a:t>
            </a:r>
            <a:endParaRPr lang="ru-RU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28AAF1-98C6-B84D-BC9F-55D2C3F92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2947" y="5475742"/>
            <a:ext cx="9144000" cy="1655762"/>
          </a:xfrm>
        </p:spPr>
        <p:txBody>
          <a:bodyPr>
            <a:normAutofit/>
          </a:bodyPr>
          <a:lstStyle/>
          <a:p>
            <a:endParaRPr lang="en-US" sz="36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</a:pP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a typeface="+mj-ea"/>
                <a:cs typeface="+mj-cs"/>
              </a:rPr>
              <a:t>Nikita </a:t>
            </a:r>
            <a:r>
              <a:rPr lang="en-US" sz="3600" b="1" dirty="0" err="1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a typeface="+mj-ea"/>
                <a:cs typeface="+mj-cs"/>
              </a:rPr>
              <a:t>Nalyutin</a:t>
            </a:r>
            <a:endParaRPr lang="ru-RU" sz="36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62071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FDB21-919F-4B47-8566-AF1F34ECE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whoami</a:t>
            </a:r>
            <a:endParaRPr lang="ru-RU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FA9AB5-A7E2-BE4B-AFC0-D8FC92706E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3033"/>
          <a:stretch/>
        </p:blipFill>
        <p:spPr>
          <a:xfrm>
            <a:off x="7166021" y="0"/>
            <a:ext cx="5025979" cy="6858001"/>
          </a:xfr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7C3DAD-15AF-874E-8D34-B30939F85D6E}"/>
              </a:ext>
            </a:extLst>
          </p:cNvPr>
          <p:cNvSpPr txBox="1">
            <a:spLocks/>
          </p:cNvSpPr>
          <p:nvPr/>
        </p:nvSpPr>
        <p:spPr>
          <a:xfrm>
            <a:off x="189186" y="1690687"/>
            <a:ext cx="6976835" cy="46628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200"/>
              </a:spcBef>
              <a:buNone/>
            </a:pPr>
            <a:r>
              <a:rPr lang="en-US" sz="3600" dirty="0"/>
              <a:t>In software testing since 2002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sz="3600" dirty="0"/>
              <a:t>Talking about testing since 2005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sz="3600" dirty="0"/>
              <a:t>Writing books about testing since 2008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sz="3600" dirty="0"/>
              <a:t>Talking about hardware since 2015</a:t>
            </a:r>
          </a:p>
          <a:p>
            <a:pPr>
              <a:spcBef>
                <a:spcPts val="2200"/>
              </a:spcBef>
            </a:pPr>
            <a:endParaRPr lang="en-US" sz="3600" dirty="0"/>
          </a:p>
          <a:p>
            <a:pPr marL="0" indent="0">
              <a:spcBef>
                <a:spcPts val="2200"/>
              </a:spcBef>
              <a:buNone/>
            </a:pPr>
            <a:r>
              <a:rPr lang="en-US" sz="3600" dirty="0"/>
              <a:t>…got my first soldering iron at age of 5</a:t>
            </a:r>
            <a:endParaRPr lang="ru-RU" sz="3600" dirty="0"/>
          </a:p>
        </p:txBody>
      </p:sp>
      <p:pic>
        <p:nvPicPr>
          <p:cNvPr id="6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169383BA-2F5D-C741-AE4F-B9AF0D5F9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32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20130519-211614.jpg">
            <a:extLst>
              <a:ext uri="{FF2B5EF4-FFF2-40B4-BE49-F238E27FC236}">
                <a16:creationId xmlns:a16="http://schemas.microsoft.com/office/drawing/2014/main" id="{47EE18EC-7C02-694F-A8DF-C53C24EF2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84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72C950E-3C86-2E48-B6E3-FC14EC696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2146" y="269426"/>
            <a:ext cx="10515600" cy="1325563"/>
          </a:xfrm>
        </p:spPr>
        <p:txBody>
          <a:bodyPr/>
          <a:lstStyle/>
          <a:p>
            <a:r>
              <a:rPr lang="en-US" b="1" dirty="0"/>
              <a:t>QR code warning</a:t>
            </a:r>
            <a:endParaRPr lang="ru-RU" b="1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9E4DD77-3CF5-C74F-9B37-14B4DAF76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780" y="1761457"/>
            <a:ext cx="460353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Lots of QR on the slides</a:t>
            </a:r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/>
              <a:t>Don’t just make photos, like in 2013, scan QR codes like in 2019</a:t>
            </a:r>
            <a:endParaRPr lang="ru-RU" sz="3600" dirty="0"/>
          </a:p>
        </p:txBody>
      </p:sp>
      <p:pic>
        <p:nvPicPr>
          <p:cNvPr id="14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8C8557B7-07A8-C44A-B2FA-69CA5F98E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697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66FC-FB48-4549-BB94-BC42D9B40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285" y="525546"/>
            <a:ext cx="10515600" cy="1325563"/>
          </a:xfrm>
        </p:spPr>
        <p:txBody>
          <a:bodyPr/>
          <a:lstStyle/>
          <a:p>
            <a:r>
              <a:rPr lang="en-US" dirty="0"/>
              <a:t>Mouse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1798D-94D1-484A-AE75-19AAEECF8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7359" y="2110206"/>
            <a:ext cx="3797968" cy="4351338"/>
          </a:xfrm>
        </p:spPr>
        <p:txBody>
          <a:bodyPr/>
          <a:lstStyle/>
          <a:p>
            <a:r>
              <a:rPr lang="en-US" dirty="0"/>
              <a:t>Prevent PC from sleep</a:t>
            </a:r>
          </a:p>
          <a:p>
            <a:r>
              <a:rPr lang="en-US" dirty="0"/>
              <a:t>Fuzzy testing</a:t>
            </a:r>
          </a:p>
          <a:p>
            <a:r>
              <a:rPr lang="en-US" dirty="0"/>
              <a:t>Adding noise</a:t>
            </a:r>
          </a:p>
          <a:p>
            <a:endParaRPr lang="ru-RU" dirty="0"/>
          </a:p>
        </p:txBody>
      </p:sp>
      <p:pic>
        <p:nvPicPr>
          <p:cNvPr id="17410" name="Picture 2" descr="http://www.leningrad.su/museum/37/mous45-1.jpg">
            <a:extLst>
              <a:ext uri="{FF2B5EF4-FFF2-40B4-BE49-F238E27FC236}">
                <a16:creationId xmlns:a16="http://schemas.microsoft.com/office/drawing/2014/main" id="{55469D43-5868-1A4E-BD9A-8F659B804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69"/>
          <a:stretch/>
        </p:blipFill>
        <p:spPr bwMode="auto">
          <a:xfrm>
            <a:off x="0" y="0"/>
            <a:ext cx="75558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B4E7CCFB-B56F-6948-84ED-BC86FB298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288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BAD24-7AED-FD48-826C-D8287D2525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947" t="15625" r="18815"/>
          <a:stretch/>
        </p:blipFill>
        <p:spPr>
          <a:xfrm>
            <a:off x="3994483" y="0"/>
            <a:ext cx="8197517" cy="68580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3E55322-3688-E949-AFA0-47EA9CFD9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22" y="365125"/>
            <a:ext cx="3785938" cy="1325563"/>
          </a:xfrm>
        </p:spPr>
        <p:txBody>
          <a:bodyPr/>
          <a:lstStyle/>
          <a:p>
            <a:r>
              <a:rPr lang="en-US" dirty="0"/>
              <a:t>Mouse + phone</a:t>
            </a:r>
            <a:endParaRPr lang="ru-RU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AF39D2-6ADE-834F-A824-0CCA014547BE}"/>
              </a:ext>
            </a:extLst>
          </p:cNvPr>
          <p:cNvSpPr txBox="1">
            <a:spLocks/>
          </p:cNvSpPr>
          <p:nvPr/>
        </p:nvSpPr>
        <p:spPr>
          <a:xfrm>
            <a:off x="372979" y="16906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Very stupid</a:t>
            </a:r>
          </a:p>
          <a:p>
            <a:r>
              <a:rPr lang="en-US" sz="3600" dirty="0"/>
              <a:t>Erratic moves</a:t>
            </a:r>
          </a:p>
          <a:p>
            <a:r>
              <a:rPr lang="en-US" sz="3600" dirty="0"/>
              <a:t>Wake on call</a:t>
            </a:r>
          </a:p>
          <a:p>
            <a:endParaRPr lang="en-US" sz="3600" dirty="0"/>
          </a:p>
          <a:p>
            <a:r>
              <a:rPr lang="en-US" sz="3600" dirty="0"/>
              <a:t>Use auto redial!</a:t>
            </a:r>
            <a:endParaRPr lang="ru-RU" sz="3600" dirty="0"/>
          </a:p>
        </p:txBody>
      </p:sp>
      <p:pic>
        <p:nvPicPr>
          <p:cNvPr id="8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EDFC4639-5CEF-8F44-A7A4-9B8F66DE5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522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C4F89D-F377-614E-A602-B19DB45153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210" t="6491" r="18816" b="9134"/>
          <a:stretch/>
        </p:blipFill>
        <p:spPr>
          <a:xfrm>
            <a:off x="4636168" y="-1"/>
            <a:ext cx="7555832" cy="685800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FB66FC-FB48-4549-BB94-BC42D9B40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36495" cy="1325563"/>
          </a:xfrm>
        </p:spPr>
        <p:txBody>
          <a:bodyPr/>
          <a:lstStyle/>
          <a:p>
            <a:r>
              <a:rPr lang="en-US" dirty="0"/>
              <a:t>Mouse + fan</a:t>
            </a:r>
            <a:endParaRPr lang="ru-RU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929AF9-E6D5-F848-8632-97B5553476C6}"/>
              </a:ext>
            </a:extLst>
          </p:cNvPr>
          <p:cNvSpPr txBox="1">
            <a:spLocks/>
          </p:cNvSpPr>
          <p:nvPr/>
        </p:nvSpPr>
        <p:spPr>
          <a:xfrm>
            <a:off x="501315" y="16906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Somewhat stupid</a:t>
            </a:r>
          </a:p>
          <a:p>
            <a:r>
              <a:rPr lang="en-US" sz="3600" dirty="0"/>
              <a:t>Erratic moves</a:t>
            </a:r>
          </a:p>
          <a:p>
            <a:r>
              <a:rPr lang="en-US" sz="3600" dirty="0"/>
              <a:t>PC never sleeps</a:t>
            </a:r>
          </a:p>
          <a:p>
            <a:endParaRPr lang="en-US" sz="3600" dirty="0"/>
          </a:p>
          <a:p>
            <a:r>
              <a:rPr lang="en-US" sz="3600" dirty="0"/>
              <a:t>Use color fans!</a:t>
            </a:r>
            <a:endParaRPr lang="ru-RU" sz="3600" dirty="0"/>
          </a:p>
        </p:txBody>
      </p:sp>
      <p:pic>
        <p:nvPicPr>
          <p:cNvPr id="6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6583B60F-DF5B-1D4C-8F26-2F652C1E3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526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external-preview.redd.it/0L2I0vNioMOIIXTUEaZptN1wwQTXtewSc0VOwgPxh7g.jpg?width=640&amp;crop=smart&amp;auto=webp&amp;s=9b7e0c15a979e4a498070c36ceea3180c290564c">
            <a:extLst>
              <a:ext uri="{FF2B5EF4-FFF2-40B4-BE49-F238E27FC236}">
                <a16:creationId xmlns:a16="http://schemas.microsoft.com/office/drawing/2014/main" id="{D5A28F84-E895-A54D-89EE-2AC408321E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56"/>
          <a:stretch/>
        </p:blipFill>
        <p:spPr bwMode="auto">
          <a:xfrm>
            <a:off x="5903495" y="0"/>
            <a:ext cx="62885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C70E20-339A-804E-852F-3E4B2A9F7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I’m not alone!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A3370-65E6-AD4C-9FF9-AF81B6DF8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thing is from Reddit</a:t>
            </a:r>
          </a:p>
          <a:p>
            <a:endParaRPr lang="en-US" dirty="0"/>
          </a:p>
          <a:p>
            <a:r>
              <a:rPr lang="en-US" dirty="0"/>
              <a:t>Rolex or Casio?</a:t>
            </a:r>
          </a:p>
          <a:p>
            <a:endParaRPr lang="en-US" dirty="0"/>
          </a:p>
          <a:p>
            <a:r>
              <a:rPr lang="en-US" dirty="0"/>
              <a:t>What about binary clock?</a:t>
            </a:r>
            <a:endParaRPr lang="ru-RU" dirty="0"/>
          </a:p>
        </p:txBody>
      </p:sp>
      <p:pic>
        <p:nvPicPr>
          <p:cNvPr id="9222" name="Picture 6" descr="http://qrcoder.ru/code/?https%3A%2F%2Fbit.ly%2F2Hdsrsa&amp;4&amp;0">
            <a:extLst>
              <a:ext uri="{FF2B5EF4-FFF2-40B4-BE49-F238E27FC236}">
                <a16:creationId xmlns:a16="http://schemas.microsoft.com/office/drawing/2014/main" id="{799EA12A-AFD4-094C-B847-50C033A14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095" y="51816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1927141B-0B5A-F643-BB57-B83A882CE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64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453CDD-0484-854B-B764-9FA29ED2BD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33" r="20677"/>
          <a:stretch/>
        </p:blipFill>
        <p:spPr>
          <a:xfrm>
            <a:off x="5948855" y="0"/>
            <a:ext cx="6243145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B1F7808-92CB-D340-A529-FD7F95FD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Arduino or ESP</a:t>
            </a:r>
            <a:endParaRPr lang="ru-RU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BEAF31-FF5A-4F4F-B00D-75E6B070A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30" y="1659610"/>
            <a:ext cx="3925614" cy="4351338"/>
          </a:xfrm>
        </p:spPr>
        <p:txBody>
          <a:bodyPr/>
          <a:lstStyle/>
          <a:p>
            <a:r>
              <a:rPr lang="en-US" dirty="0"/>
              <a:t>Easy to code</a:t>
            </a:r>
          </a:p>
          <a:p>
            <a:r>
              <a:rPr lang="en-US" dirty="0"/>
              <a:t>Lots of types</a:t>
            </a:r>
          </a:p>
          <a:p>
            <a:r>
              <a:rPr lang="en-US" dirty="0"/>
              <a:t>Lots of clones</a:t>
            </a:r>
          </a:p>
          <a:p>
            <a:r>
              <a:rPr lang="en-US" dirty="0"/>
              <a:t>Great community</a:t>
            </a:r>
          </a:p>
          <a:p>
            <a:r>
              <a:rPr lang="en-US" dirty="0"/>
              <a:t>Super-fast to boot</a:t>
            </a:r>
          </a:p>
          <a:p>
            <a:endParaRPr lang="en-US" dirty="0"/>
          </a:p>
          <a:p>
            <a:r>
              <a:rPr lang="en-US" dirty="0"/>
              <a:t>Try to get difference between Micro and Pro Micro!</a:t>
            </a:r>
          </a:p>
          <a:p>
            <a:endParaRPr lang="ru-RU" dirty="0"/>
          </a:p>
        </p:txBody>
      </p:sp>
      <p:pic>
        <p:nvPicPr>
          <p:cNvPr id="3074" name="Picture 2" descr="http://qrcoder.ru/code/?https%3A%2F%2Fbit.ly%2F1ThOjzl&amp;4&amp;0">
            <a:extLst>
              <a:ext uri="{FF2B5EF4-FFF2-40B4-BE49-F238E27FC236}">
                <a16:creationId xmlns:a16="http://schemas.microsoft.com/office/drawing/2014/main" id="{09C69113-BD84-AB49-AD11-6202649DD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C81BEC17-4599-2645-96BB-2C78C4DA1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71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E07007-B359-9A47-93B2-1FB2E5E682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19" t="15510" r="25425"/>
          <a:stretch/>
        </p:blipFill>
        <p:spPr>
          <a:xfrm>
            <a:off x="5293894" y="0"/>
            <a:ext cx="6898106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FB66FC-FB48-4549-BB94-BC42D9B4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Arduino mouse</a:t>
            </a:r>
            <a:endParaRPr lang="ru-RU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717B49-2A5B-1E46-89DD-B90D48643B1B}"/>
              </a:ext>
            </a:extLst>
          </p:cNvPr>
          <p:cNvSpPr txBox="1">
            <a:spLocks/>
          </p:cNvSpPr>
          <p:nvPr/>
        </p:nvSpPr>
        <p:spPr>
          <a:xfrm>
            <a:off x="372979" y="16906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Not stupid at all</a:t>
            </a:r>
          </a:p>
          <a:p>
            <a:r>
              <a:rPr lang="en-US" sz="3600" dirty="0"/>
              <a:t>Require coding</a:t>
            </a:r>
          </a:p>
          <a:p>
            <a:r>
              <a:rPr lang="en-US" sz="3600" dirty="0"/>
              <a:t>Pro Micro!</a:t>
            </a:r>
          </a:p>
          <a:p>
            <a:r>
              <a:rPr lang="en-US" sz="3600" dirty="0"/>
              <a:t>Mouse sim</a:t>
            </a:r>
          </a:p>
          <a:p>
            <a:r>
              <a:rPr lang="en-US" sz="3600" dirty="0"/>
              <a:t>Keyboard sim</a:t>
            </a:r>
          </a:p>
          <a:p>
            <a:endParaRPr lang="en-US" sz="3600" dirty="0"/>
          </a:p>
          <a:p>
            <a:r>
              <a:rPr lang="en-US" sz="3600" dirty="0"/>
              <a:t>Fuzzy testing</a:t>
            </a:r>
            <a:endParaRPr lang="ru-RU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872F98-88A7-0B43-93FA-63783EA80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6966" y="0"/>
            <a:ext cx="3545033" cy="3946358"/>
          </a:xfrm>
          <a:prstGeom prst="rect">
            <a:avLst/>
          </a:prstGeom>
        </p:spPr>
      </p:pic>
      <p:pic>
        <p:nvPicPr>
          <p:cNvPr id="7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11EC45A7-8EAA-964F-9ECE-083E94A75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104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7B5613-A799-E247-9AE6-2EA435927D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95" r="59211" b="17105"/>
          <a:stretch/>
        </p:blipFill>
        <p:spPr>
          <a:xfrm>
            <a:off x="0" y="0"/>
            <a:ext cx="497305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2A992B-DDD2-F946-B2AC-4C7B3E5EA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567" y="300957"/>
            <a:ext cx="10515600" cy="1325563"/>
          </a:xfrm>
        </p:spPr>
        <p:txBody>
          <a:bodyPr/>
          <a:lstStyle/>
          <a:p>
            <a:r>
              <a:rPr lang="en-US" b="1" dirty="0"/>
              <a:t>Why use hardware?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05C26-EB54-314D-82B9-944B26C7E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9567" y="1761457"/>
            <a:ext cx="105156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easier to build</a:t>
            </a:r>
          </a:p>
          <a:p>
            <a:r>
              <a:rPr lang="en-US" sz="3600" dirty="0"/>
              <a:t>do something bad</a:t>
            </a:r>
          </a:p>
          <a:p>
            <a:r>
              <a:rPr lang="en-US" sz="3600" dirty="0"/>
              <a:t>do something stupid</a:t>
            </a:r>
          </a:p>
          <a:p>
            <a:r>
              <a:rPr lang="en-US" sz="3600" dirty="0"/>
              <a:t>simulate real life</a:t>
            </a:r>
          </a:p>
          <a:p>
            <a:r>
              <a:rPr lang="en-US" sz="3600" dirty="0"/>
              <a:t>organize stuff</a:t>
            </a:r>
          </a:p>
          <a:p>
            <a:endParaRPr lang="en-US" sz="3600" dirty="0"/>
          </a:p>
          <a:p>
            <a:r>
              <a:rPr lang="en-US" sz="3600" dirty="0"/>
              <a:t>… or just for fun</a:t>
            </a:r>
            <a:endParaRPr lang="ru-RU" sz="3600" dirty="0"/>
          </a:p>
        </p:txBody>
      </p:sp>
      <p:pic>
        <p:nvPicPr>
          <p:cNvPr id="5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4152F0F7-B465-2547-92DC-8BF9E34A1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781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A992B-DDD2-F946-B2AC-4C7B3E5EA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567" y="300957"/>
            <a:ext cx="10515600" cy="1325563"/>
          </a:xfrm>
        </p:spPr>
        <p:txBody>
          <a:bodyPr/>
          <a:lstStyle/>
          <a:p>
            <a:r>
              <a:rPr lang="en-US" b="1" dirty="0"/>
              <a:t>What for?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05C26-EB54-314D-82B9-944B26C7E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9567" y="1761456"/>
            <a:ext cx="10515600" cy="5096543"/>
          </a:xfrm>
        </p:spPr>
        <p:txBody>
          <a:bodyPr>
            <a:normAutofit/>
          </a:bodyPr>
          <a:lstStyle/>
          <a:p>
            <a:r>
              <a:rPr lang="en-US" sz="3600" b="1" dirty="0"/>
              <a:t>direct effect </a:t>
            </a:r>
            <a:r>
              <a:rPr lang="en-US" sz="3600" dirty="0"/>
              <a:t>on platform, </a:t>
            </a:r>
            <a:br>
              <a:rPr lang="en-US" sz="3600" dirty="0"/>
            </a:br>
            <a:r>
              <a:rPr lang="en-US" sz="3600" dirty="0"/>
              <a:t>affecting software (replacing </a:t>
            </a:r>
            <a:br>
              <a:rPr lang="en-US" sz="3600" dirty="0"/>
            </a:br>
            <a:r>
              <a:rPr lang="en-US" sz="3600" dirty="0"/>
              <a:t>legit hardware with DIY)</a:t>
            </a:r>
          </a:p>
          <a:p>
            <a:r>
              <a:rPr lang="en-US" sz="3600" b="1" dirty="0"/>
              <a:t>indirect effect </a:t>
            </a:r>
            <a:r>
              <a:rPr lang="en-US" sz="3600" dirty="0"/>
              <a:t>on platform</a:t>
            </a:r>
            <a:br>
              <a:rPr lang="en-US" sz="3600" dirty="0"/>
            </a:br>
            <a:r>
              <a:rPr lang="en-US" sz="3600" dirty="0"/>
              <a:t>(affecting hardware with DIY)</a:t>
            </a:r>
          </a:p>
          <a:p>
            <a:r>
              <a:rPr lang="en-US" sz="3600" b="1" dirty="0"/>
              <a:t>effect on </a:t>
            </a:r>
            <a:r>
              <a:rPr lang="en-US" sz="3600" dirty="0"/>
              <a:t>test environment</a:t>
            </a:r>
            <a:endParaRPr lang="ru-RU" sz="3600" dirty="0"/>
          </a:p>
          <a:p>
            <a:r>
              <a:rPr lang="en-US" sz="3600" b="1" dirty="0"/>
              <a:t>effect from </a:t>
            </a:r>
            <a:r>
              <a:rPr lang="en-US" sz="3600" dirty="0"/>
              <a:t>test environment</a:t>
            </a:r>
          </a:p>
          <a:p>
            <a:r>
              <a:rPr lang="en-US" sz="3600" dirty="0"/>
              <a:t>Just to do something </a:t>
            </a:r>
            <a:r>
              <a:rPr lang="en-US" sz="3600" b="1" dirty="0"/>
              <a:t>crazy</a:t>
            </a:r>
            <a:endParaRPr lang="en-US" sz="3600" dirty="0"/>
          </a:p>
        </p:txBody>
      </p:sp>
      <p:pic>
        <p:nvPicPr>
          <p:cNvPr id="31746" name="Picture 2" descr="https://media.tenor.com/images/2fb17890d05e9521a30d3970264c2fe6/tenor.png">
            <a:extLst>
              <a:ext uri="{FF2B5EF4-FFF2-40B4-BE49-F238E27FC236}">
                <a16:creationId xmlns:a16="http://schemas.microsoft.com/office/drawing/2014/main" id="{0B82D2A2-0F25-AF4E-AD2F-A17F716B37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4" r="16382"/>
          <a:stretch/>
        </p:blipFill>
        <p:spPr bwMode="auto">
          <a:xfrm>
            <a:off x="0" y="-1"/>
            <a:ext cx="42724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86EF2066-47B0-2740-A314-2169B47BA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883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738F-B803-E147-8918-9A4255055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Tools we use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42C51-F155-DD43-AD2B-B2796857A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42" y="1825625"/>
            <a:ext cx="3925614" cy="4351338"/>
          </a:xfrm>
        </p:spPr>
        <p:txBody>
          <a:bodyPr/>
          <a:lstStyle/>
          <a:p>
            <a:r>
              <a:rPr lang="en-US" dirty="0"/>
              <a:t>Pre-built modules</a:t>
            </a:r>
          </a:p>
          <a:p>
            <a:r>
              <a:rPr lang="en-US" dirty="0"/>
              <a:t>Own tools</a:t>
            </a:r>
          </a:p>
          <a:p>
            <a:r>
              <a:rPr lang="en-US" dirty="0"/>
              <a:t>WIRES</a:t>
            </a:r>
          </a:p>
          <a:p>
            <a:r>
              <a:rPr lang="en-US" dirty="0"/>
              <a:t>Soldering iron</a:t>
            </a:r>
          </a:p>
          <a:p>
            <a:r>
              <a:rPr lang="en-US" dirty="0"/>
              <a:t>Glue gun</a:t>
            </a:r>
          </a:p>
          <a:p>
            <a:r>
              <a:rPr lang="en-US" dirty="0"/>
              <a:t>Meters</a:t>
            </a:r>
          </a:p>
          <a:p>
            <a:endParaRPr lang="en-US" dirty="0"/>
          </a:p>
          <a:p>
            <a:r>
              <a:rPr lang="en-US" dirty="0"/>
              <a:t>Madness and creativity!</a:t>
            </a:r>
            <a:endParaRPr lang="ru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D24882-4F9E-AD4B-B5CC-1E498D69B8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71" r="5177"/>
          <a:stretch/>
        </p:blipFill>
        <p:spPr>
          <a:xfrm>
            <a:off x="4272456" y="0"/>
            <a:ext cx="7919544" cy="6858000"/>
          </a:xfrm>
          <a:prstGeom prst="rect">
            <a:avLst/>
          </a:prstGeom>
        </p:spPr>
      </p:pic>
      <p:pic>
        <p:nvPicPr>
          <p:cNvPr id="5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7C05D6C1-8B8E-CF4F-B41C-A9070B1AD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100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1.wp.com/www.forevergeek.com/wp-content/media/2018/10/level-up-header.jpg?w=1000&amp;ssl=1">
            <a:extLst>
              <a:ext uri="{FF2B5EF4-FFF2-40B4-BE49-F238E27FC236}">
                <a16:creationId xmlns:a16="http://schemas.microsoft.com/office/drawing/2014/main" id="{5DB3D6A8-B2AB-F746-AF40-DEE8DF7A6E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4" t="-6677" r="26316" b="16040"/>
          <a:stretch/>
        </p:blipFill>
        <p:spPr bwMode="auto">
          <a:xfrm>
            <a:off x="0" y="-545432"/>
            <a:ext cx="5887453" cy="740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FB66FC-FB48-4549-BB94-BC42D9B40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410" y="176428"/>
            <a:ext cx="3646769" cy="1325563"/>
          </a:xfrm>
        </p:spPr>
        <p:txBody>
          <a:bodyPr>
            <a:normAutofit/>
          </a:bodyPr>
          <a:lstStyle/>
          <a:p>
            <a:r>
              <a:rPr lang="en-US" sz="4900" b="1" dirty="0"/>
              <a:t>Keyboards</a:t>
            </a:r>
            <a:endParaRPr lang="ru-RU" sz="4900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ED72BD4-0A60-A149-B41C-A5E45883C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400" y="1729373"/>
            <a:ext cx="5049253" cy="4351338"/>
          </a:xfrm>
        </p:spPr>
        <p:txBody>
          <a:bodyPr/>
          <a:lstStyle/>
          <a:p>
            <a:r>
              <a:rPr lang="en-US" dirty="0"/>
              <a:t>Transparent device connection</a:t>
            </a:r>
          </a:p>
          <a:p>
            <a:endParaRPr lang="en-US" dirty="0"/>
          </a:p>
          <a:p>
            <a:r>
              <a:rPr lang="en-US" dirty="0"/>
              <a:t>Fuzzy testing</a:t>
            </a:r>
          </a:p>
          <a:p>
            <a:endParaRPr lang="en-US" dirty="0"/>
          </a:p>
          <a:p>
            <a:r>
              <a:rPr lang="en-US" dirty="0"/>
              <a:t>Mobile and non-mobile connection</a:t>
            </a:r>
          </a:p>
          <a:p>
            <a:endParaRPr lang="en-US" dirty="0"/>
          </a:p>
          <a:p>
            <a:r>
              <a:rPr lang="en-US" dirty="0"/>
              <a:t>No code instrumentation</a:t>
            </a:r>
            <a:endParaRPr lang="ru-RU" dirty="0"/>
          </a:p>
        </p:txBody>
      </p:sp>
      <p:pic>
        <p:nvPicPr>
          <p:cNvPr id="5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CE790868-2E91-4A49-A74D-7D49CDB6E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841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1F7808-92CB-D340-A529-FD7F95FD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Bluetooth</a:t>
            </a:r>
            <a:endParaRPr lang="ru-RU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BEAF31-FF5A-4F4F-B00D-75E6B070A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42" y="1825624"/>
            <a:ext cx="3925614" cy="4559133"/>
          </a:xfrm>
        </p:spPr>
        <p:txBody>
          <a:bodyPr>
            <a:normAutofit/>
          </a:bodyPr>
          <a:lstStyle/>
          <a:p>
            <a:r>
              <a:rPr lang="en-US" dirty="0"/>
              <a:t>Connect to phones</a:t>
            </a:r>
          </a:p>
          <a:p>
            <a:r>
              <a:rPr lang="en-US" dirty="0"/>
              <a:t>Simulate devices</a:t>
            </a:r>
          </a:p>
          <a:p>
            <a:r>
              <a:rPr lang="en-US" dirty="0"/>
              <a:t>Different modules: </a:t>
            </a:r>
          </a:p>
          <a:p>
            <a:pPr marL="0" indent="0">
              <a:buNone/>
            </a:pPr>
            <a:r>
              <a:rPr lang="en-US" dirty="0"/>
              <a:t>RN-42, HC-05, HC-06</a:t>
            </a:r>
          </a:p>
          <a:p>
            <a:r>
              <a:rPr lang="en-US" dirty="0"/>
              <a:t>Cheap clones</a:t>
            </a:r>
          </a:p>
          <a:p>
            <a:r>
              <a:rPr lang="en-US" dirty="0"/>
              <a:t>May be embedded</a:t>
            </a:r>
          </a:p>
          <a:p>
            <a:endParaRPr lang="en-US" dirty="0"/>
          </a:p>
          <a:p>
            <a:r>
              <a:rPr lang="en-US" dirty="0"/>
              <a:t>Switch off your loud neighbor’s Smart TV!</a:t>
            </a:r>
            <a:endParaRPr lang="ru-RU" dirty="0"/>
          </a:p>
        </p:txBody>
      </p:sp>
      <p:pic>
        <p:nvPicPr>
          <p:cNvPr id="3074" name="Picture 2" descr="https://img.staticbg.com/thumb/large/oaupload/banggood/images/09/2F/e7d1f570-4476-48a2-a599-45bc1d55043d.jpg">
            <a:extLst>
              <a:ext uri="{FF2B5EF4-FFF2-40B4-BE49-F238E27FC236}">
                <a16:creationId xmlns:a16="http://schemas.microsoft.com/office/drawing/2014/main" id="{EF5DB715-64F2-F84C-BB24-14E7F60C8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289E5FB4-DCF0-3C47-B3B2-26B3C3CEF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qrcoder.ru/code/?https%3A%2F%2Fbit.ly%2F2EyfU1j&amp;4&amp;0">
            <a:extLst>
              <a:ext uri="{FF2B5EF4-FFF2-40B4-BE49-F238E27FC236}">
                <a16:creationId xmlns:a16="http://schemas.microsoft.com/office/drawing/2014/main" id="{68409AFD-11BF-A542-A646-7B442FEDB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9413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953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1F7808-92CB-D340-A529-FD7F95FD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Serial port</a:t>
            </a:r>
            <a:endParaRPr lang="ru-RU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BEAF31-FF5A-4F4F-B00D-75E6B070A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42" y="1825625"/>
            <a:ext cx="3925614" cy="4351338"/>
          </a:xfrm>
        </p:spPr>
        <p:txBody>
          <a:bodyPr/>
          <a:lstStyle/>
          <a:p>
            <a:r>
              <a:rPr lang="en-US" dirty="0"/>
              <a:t>Control of other stuff</a:t>
            </a:r>
          </a:p>
          <a:p>
            <a:r>
              <a:rPr lang="en-US" dirty="0"/>
              <a:t>You can get logs</a:t>
            </a:r>
          </a:p>
          <a:p>
            <a:r>
              <a:rPr lang="en-US" dirty="0"/>
              <a:t>Interface between PC and your devices</a:t>
            </a:r>
          </a:p>
          <a:p>
            <a:endParaRPr lang="en-US" dirty="0"/>
          </a:p>
          <a:p>
            <a:r>
              <a:rPr lang="en-US" dirty="0"/>
              <a:t>Try to find 4 dots on PCB!</a:t>
            </a:r>
            <a:endParaRPr lang="ru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889CA-10EA-9D47-A642-899E83F348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22872"/>
          <a:stretch/>
        </p:blipFill>
        <p:spPr>
          <a:xfrm>
            <a:off x="4272456" y="0"/>
            <a:ext cx="7919544" cy="6892929"/>
          </a:xfrm>
          <a:prstGeom prst="rect">
            <a:avLst/>
          </a:prstGeom>
        </p:spPr>
      </p:pic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A8B704F5-6251-CF41-9302-7B5054A8BBE4}"/>
              </a:ext>
            </a:extLst>
          </p:cNvPr>
          <p:cNvSpPr/>
          <p:nvPr/>
        </p:nvSpPr>
        <p:spPr>
          <a:xfrm>
            <a:off x="10350541" y="1615828"/>
            <a:ext cx="1444752" cy="1015998"/>
          </a:xfrm>
          <a:prstGeom prst="flowChartAlternateProcess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42FD8CFE-F175-5C49-8C5F-6CB46FF0B19D}"/>
              </a:ext>
            </a:extLst>
          </p:cNvPr>
          <p:cNvSpPr/>
          <p:nvPr/>
        </p:nvSpPr>
        <p:spPr>
          <a:xfrm>
            <a:off x="5817749" y="3381632"/>
            <a:ext cx="1589538" cy="896113"/>
          </a:xfrm>
          <a:prstGeom prst="flowChartAlternateProcess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CC379F-478A-1644-A468-65CF2BB44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915" y="766448"/>
            <a:ext cx="3570023" cy="2304288"/>
          </a:xfrm>
          <a:prstGeom prst="rect">
            <a:avLst/>
          </a:prstGeom>
        </p:spPr>
      </p:pic>
      <p:pic>
        <p:nvPicPr>
          <p:cNvPr id="5122" name="Picture 2" descr="http://qrcoder.ru/code/?https%3A%2F%2Fbit.ly%2F2Ecu1Jy&amp;4&amp;0">
            <a:extLst>
              <a:ext uri="{FF2B5EF4-FFF2-40B4-BE49-F238E27FC236}">
                <a16:creationId xmlns:a16="http://schemas.microsoft.com/office/drawing/2014/main" id="{82551FD5-914F-1243-8C2F-3DA3C0B6A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496" y="51816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106E5C94-2DBA-EF43-B21D-4B01F8FB2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301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7E00CF-91CB-0C46-8FB3-5098E2BCE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919" t="15634" r="8825"/>
          <a:stretch/>
        </p:blipFill>
        <p:spPr>
          <a:xfrm>
            <a:off x="3625516" y="0"/>
            <a:ext cx="8566484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FB66FC-FB48-4549-BB94-BC42D9B4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Bluetooth</a:t>
            </a:r>
            <a:endParaRPr lang="ru-RU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6FC631E-2C62-A840-AAEC-1A86D93C48FB}"/>
              </a:ext>
            </a:extLst>
          </p:cNvPr>
          <p:cNvSpPr txBox="1">
            <a:spLocks/>
          </p:cNvSpPr>
          <p:nvPr/>
        </p:nvSpPr>
        <p:spPr>
          <a:xfrm>
            <a:off x="180474" y="1712997"/>
            <a:ext cx="344504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RN-42</a:t>
            </a:r>
          </a:p>
          <a:p>
            <a:r>
              <a:rPr lang="en-US" sz="3600" dirty="0"/>
              <a:t>Require coding</a:t>
            </a:r>
          </a:p>
          <a:p>
            <a:r>
              <a:rPr lang="en-US" sz="3600" dirty="0"/>
              <a:t>Connect to mobile</a:t>
            </a:r>
          </a:p>
          <a:p>
            <a:r>
              <a:rPr lang="en-US" sz="3600" dirty="0"/>
              <a:t>Control from serial port</a:t>
            </a:r>
          </a:p>
        </p:txBody>
      </p:sp>
      <p:pic>
        <p:nvPicPr>
          <p:cNvPr id="6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EB40CA54-FB96-DD43-B157-8437615F9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011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66FC-FB48-4549-BB94-BC42D9B4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Cheaper?</a:t>
            </a:r>
            <a:endParaRPr lang="ru-RU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18114AF-C0B7-F24E-B1CE-EE9A85D615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974" t="5081" r="10263" b="10543"/>
          <a:stretch/>
        </p:blipFill>
        <p:spPr>
          <a:xfrm>
            <a:off x="3930316" y="-1"/>
            <a:ext cx="8261684" cy="6858001"/>
          </a:xfr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2D533E9-AB79-EB41-819F-A74C8BDB59AB}"/>
              </a:ext>
            </a:extLst>
          </p:cNvPr>
          <p:cNvSpPr txBox="1">
            <a:spLocks/>
          </p:cNvSpPr>
          <p:nvPr/>
        </p:nvSpPr>
        <p:spPr>
          <a:xfrm>
            <a:off x="180474" y="1712997"/>
            <a:ext cx="344504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RN-42 is expensive</a:t>
            </a:r>
          </a:p>
          <a:p>
            <a:r>
              <a:rPr lang="en-US" sz="3600" dirty="0"/>
              <a:t>Cheap HC-05 can be re-flashed</a:t>
            </a:r>
          </a:p>
        </p:txBody>
      </p:sp>
      <p:pic>
        <p:nvPicPr>
          <p:cNvPr id="12290" name="Picture 2" descr="http://qrcoder.ru/code/?https%3A%2F%2Fbit.ly%2F2VWi9QT&amp;4&amp;0">
            <a:extLst>
              <a:ext uri="{FF2B5EF4-FFF2-40B4-BE49-F238E27FC236}">
                <a16:creationId xmlns:a16="http://schemas.microsoft.com/office/drawing/2014/main" id="{1B5F0966-577C-1747-B3EF-6121D3290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-1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CEFFC16A-B70C-0F48-B459-8C480B2E3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99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66FC-FB48-4549-BB94-BC42D9B4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Alternatives?</a:t>
            </a:r>
            <a:endParaRPr lang="ru-RU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2D533E9-AB79-EB41-819F-A74C8BDB59AB}"/>
              </a:ext>
            </a:extLst>
          </p:cNvPr>
          <p:cNvSpPr txBox="1">
            <a:spLocks/>
          </p:cNvSpPr>
          <p:nvPr/>
        </p:nvSpPr>
        <p:spPr>
          <a:xfrm>
            <a:off x="180474" y="1712997"/>
            <a:ext cx="4203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Proprietary protocols reversing</a:t>
            </a:r>
          </a:p>
          <a:p>
            <a:r>
              <a:rPr lang="en-US" sz="3600" dirty="0" err="1"/>
              <a:t>Crazyradio</a:t>
            </a:r>
            <a:endParaRPr lang="en-US" sz="3600" dirty="0"/>
          </a:p>
          <a:p>
            <a:r>
              <a:rPr lang="en-US" sz="3600" dirty="0"/>
              <a:t>Bastille</a:t>
            </a:r>
          </a:p>
          <a:p>
            <a:endParaRPr lang="en-US" sz="3600" dirty="0"/>
          </a:p>
        </p:txBody>
      </p:sp>
      <p:pic>
        <p:nvPicPr>
          <p:cNvPr id="28676" name="Picture 4" descr="http://qrcoder.ru/code/?https%3A%2F%2Fbit.ly%2F2HwF9BE&amp;4&amp;0">
            <a:extLst>
              <a:ext uri="{FF2B5EF4-FFF2-40B4-BE49-F238E27FC236}">
                <a16:creationId xmlns:a16="http://schemas.microsoft.com/office/drawing/2014/main" id="{66A59869-4983-EF4F-AC03-35F0FEA82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6568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http://qrcoder.ru/code/?https%3A%2F%2Fbit.ly%2F2xWKE6C&amp;4&amp;0">
            <a:extLst>
              <a:ext uri="{FF2B5EF4-FFF2-40B4-BE49-F238E27FC236}">
                <a16:creationId xmlns:a16="http://schemas.microsoft.com/office/drawing/2014/main" id="{688E5822-1FD2-1F49-A74E-BAA8AAC83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770" y="3946568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4" name="Picture 12" descr="https://thingiverse-production-new.s3.amazonaws.com/assets/74/f3/6b/00/ff/CrazyRadio_Case_v1a-Print-2.png">
            <a:extLst>
              <a:ext uri="{FF2B5EF4-FFF2-40B4-BE49-F238E27FC236}">
                <a16:creationId xmlns:a16="http://schemas.microsoft.com/office/drawing/2014/main" id="{537A217A-6C53-1A4E-9873-9982AF0D7D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5"/>
          <a:stretch/>
        </p:blipFill>
        <p:spPr bwMode="auto">
          <a:xfrm>
            <a:off x="4474057" y="0"/>
            <a:ext cx="77179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D85D0638-A2A5-F747-85AE-581580A2B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54D12197-52BC-A34A-BADE-C486AACB4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982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uthorize WebUSB">
            <a:extLst>
              <a:ext uri="{FF2B5EF4-FFF2-40B4-BE49-F238E27FC236}">
                <a16:creationId xmlns:a16="http://schemas.microsoft.com/office/drawing/2014/main" id="{D0325DB2-A58D-FC46-A3F1-3EB0AA71D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0"/>
            <a:ext cx="8181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2BD18DF-D1E1-534B-9C69-CDF9294D9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 err="1"/>
              <a:t>WebUSB</a:t>
            </a:r>
            <a:endParaRPr lang="ru-RU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27B2B27-4989-FD44-925A-6A2683E574C1}"/>
              </a:ext>
            </a:extLst>
          </p:cNvPr>
          <p:cNvSpPr txBox="1">
            <a:spLocks/>
          </p:cNvSpPr>
          <p:nvPr/>
        </p:nvSpPr>
        <p:spPr>
          <a:xfrm>
            <a:off x="180473" y="1712997"/>
            <a:ext cx="38621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Control Arduino from web interface</a:t>
            </a:r>
          </a:p>
          <a:p>
            <a:r>
              <a:rPr lang="en-US" sz="3600" dirty="0"/>
              <a:t>Google W3C draft</a:t>
            </a:r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/>
              <a:t>b</a:t>
            </a:r>
          </a:p>
        </p:txBody>
      </p:sp>
      <p:pic>
        <p:nvPicPr>
          <p:cNvPr id="13316" name="Picture 4" descr="http://qrcoder.ru/code/?https%3A%2F%2Fbit.ly%2F2HruN6j&amp;4&amp;0">
            <a:extLst>
              <a:ext uri="{FF2B5EF4-FFF2-40B4-BE49-F238E27FC236}">
                <a16:creationId xmlns:a16="http://schemas.microsoft.com/office/drawing/2014/main" id="{BB400820-B94E-5A4F-B214-20658F4B2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80" y="3843402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5C6D44EA-6EE1-1B45-8D5E-831E60E9F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http://qrcoder.ru/code/?https%3A%2F%2Fbit.ly%2F2Tmw2WH&amp;4&amp;0">
            <a:extLst>
              <a:ext uri="{FF2B5EF4-FFF2-40B4-BE49-F238E27FC236}">
                <a16:creationId xmlns:a16="http://schemas.microsoft.com/office/drawing/2014/main" id="{246F2628-3145-F44C-BD8F-E4564CCA6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649" y="3843402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949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AE6550-5B38-034B-9986-DBE85854EA34}"/>
              </a:ext>
            </a:extLst>
          </p:cNvPr>
          <p:cNvSpPr txBox="1">
            <a:spLocks/>
          </p:cNvSpPr>
          <p:nvPr/>
        </p:nvSpPr>
        <p:spPr>
          <a:xfrm>
            <a:off x="180473" y="1712996"/>
            <a:ext cx="4990617" cy="4960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800"/>
              </a:spcBef>
            </a:pPr>
            <a:r>
              <a:rPr lang="en-US" sz="3600" dirty="0"/>
              <a:t>iPhone version is 100 % hipster and vegan-safe</a:t>
            </a:r>
          </a:p>
          <a:p>
            <a:pPr>
              <a:spcBef>
                <a:spcPts val="2800"/>
              </a:spcBef>
            </a:pPr>
            <a:r>
              <a:rPr lang="en-US" sz="3600" dirty="0"/>
              <a:t>Sausage +</a:t>
            </a:r>
            <a:br>
              <a:rPr lang="en-US" sz="3600" dirty="0"/>
            </a:br>
            <a:r>
              <a:rPr lang="en-US" sz="3600" dirty="0"/>
              <a:t>stepper motor =</a:t>
            </a:r>
            <a:br>
              <a:rPr lang="en-US" sz="3600" dirty="0"/>
            </a:br>
            <a:r>
              <a:rPr lang="en-US" sz="3600" dirty="0"/>
              <a:t>automation!</a:t>
            </a:r>
          </a:p>
          <a:p>
            <a:pPr>
              <a:spcBef>
                <a:spcPts val="2800"/>
              </a:spcBef>
            </a:pPr>
            <a:r>
              <a:rPr lang="en-US" sz="3600" dirty="0"/>
              <a:t>Make 100000 dislikes/hour!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081C87-1835-D94A-8743-9E094EFA5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73" y="387433"/>
            <a:ext cx="10515600" cy="1325563"/>
          </a:xfrm>
        </p:spPr>
        <p:txBody>
          <a:bodyPr/>
          <a:lstStyle/>
          <a:p>
            <a:r>
              <a:rPr lang="en-US" b="1" dirty="0"/>
              <a:t>Touch screen sausage!</a:t>
            </a:r>
            <a:endParaRPr lang="ru-RU" b="1" dirty="0"/>
          </a:p>
        </p:txBody>
      </p:sp>
      <p:pic>
        <p:nvPicPr>
          <p:cNvPr id="22530" name="Picture 2" descr="Картинки по запросу sausage touch screen">
            <a:extLst>
              <a:ext uri="{FF2B5EF4-FFF2-40B4-BE49-F238E27FC236}">
                <a16:creationId xmlns:a16="http://schemas.microsoft.com/office/drawing/2014/main" id="{E77D082E-05B1-3049-A07D-6A063846E3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4" r="17719"/>
          <a:stretch/>
        </p:blipFill>
        <p:spPr bwMode="auto">
          <a:xfrm>
            <a:off x="5534527" y="0"/>
            <a:ext cx="66574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CAADD2DA-FCDD-1843-BB24-6891E498D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62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артинки по запросу ham radio maniac">
            <a:extLst>
              <a:ext uri="{FF2B5EF4-FFF2-40B4-BE49-F238E27FC236}">
                <a16:creationId xmlns:a16="http://schemas.microsoft.com/office/drawing/2014/main" id="{ED9FB024-EA0D-4546-AD09-B244426E8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838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8AE9B8F-0E23-CC4D-A4AF-02AA1E42D737}"/>
              </a:ext>
            </a:extLst>
          </p:cNvPr>
          <p:cNvSpPr txBox="1">
            <a:spLocks/>
          </p:cNvSpPr>
          <p:nvPr/>
        </p:nvSpPr>
        <p:spPr>
          <a:xfrm>
            <a:off x="9231031" y="272680"/>
            <a:ext cx="221902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00" b="1" dirty="0"/>
              <a:t>Radios</a:t>
            </a:r>
            <a:endParaRPr lang="ru-RU" sz="4900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56C8073-52D7-8C44-967C-2EF185A0BCC5}"/>
              </a:ext>
            </a:extLst>
          </p:cNvPr>
          <p:cNvSpPr txBox="1">
            <a:spLocks/>
          </p:cNvSpPr>
          <p:nvPr/>
        </p:nvSpPr>
        <p:spPr>
          <a:xfrm>
            <a:off x="8779043" y="1887001"/>
            <a:ext cx="341295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RX: trigger test events</a:t>
            </a:r>
          </a:p>
          <a:p>
            <a:endParaRPr lang="en-US" sz="3600" dirty="0"/>
          </a:p>
          <a:p>
            <a:r>
              <a:rPr lang="en-US" sz="3600" dirty="0"/>
              <a:t>TX: influence devices</a:t>
            </a:r>
          </a:p>
          <a:p>
            <a:endParaRPr lang="en-US" sz="3600" dirty="0"/>
          </a:p>
          <a:p>
            <a:r>
              <a:rPr lang="en-US" sz="3600" dirty="0"/>
              <a:t>TX may be illegal!</a:t>
            </a:r>
          </a:p>
        </p:txBody>
      </p:sp>
      <p:pic>
        <p:nvPicPr>
          <p:cNvPr id="7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D785B76C-EB2F-E546-9801-6F17F1C56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185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CC1A05-8FF7-D945-A917-CD5D78EF0A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03" r="7037"/>
          <a:stretch/>
        </p:blipFill>
        <p:spPr>
          <a:xfrm>
            <a:off x="5622758" y="0"/>
            <a:ext cx="6569242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B1F7808-92CB-D340-A529-FD7F95FD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RTL SDR</a:t>
            </a:r>
            <a:endParaRPr lang="ru-RU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BEAF31-FF5A-4F4F-B00D-75E6B070A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554" y="1676400"/>
            <a:ext cx="3925614" cy="449496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Listen to radio</a:t>
            </a:r>
          </a:p>
          <a:p>
            <a:r>
              <a:rPr lang="en-US" dirty="0"/>
              <a:t>Analyze signals</a:t>
            </a:r>
          </a:p>
          <a:p>
            <a:r>
              <a:rPr lang="en-US" dirty="0"/>
              <a:t>Make radio-controlled stuff</a:t>
            </a:r>
          </a:p>
          <a:p>
            <a:r>
              <a:rPr lang="en-US" dirty="0"/>
              <a:t>Transmit low-power signals</a:t>
            </a:r>
          </a:p>
          <a:p>
            <a:r>
              <a:rPr lang="en-US" dirty="0"/>
              <a:t>Simulate GPS and GSM</a:t>
            </a:r>
          </a:p>
          <a:p>
            <a:endParaRPr lang="en-US" dirty="0"/>
          </a:p>
          <a:p>
            <a:r>
              <a:rPr lang="en-US" dirty="0"/>
              <a:t>Continue jamming your loud neighbor’s TV!</a:t>
            </a:r>
            <a:endParaRPr lang="ru-RU" dirty="0"/>
          </a:p>
        </p:txBody>
      </p:sp>
      <p:pic>
        <p:nvPicPr>
          <p:cNvPr id="7170" name="Picture 2" descr="http://qrcoder.ru/code/?https%3A%2F%2Fbit.ly%2F2ETGwHK&amp;4&amp;0">
            <a:extLst>
              <a:ext uri="{FF2B5EF4-FFF2-40B4-BE49-F238E27FC236}">
                <a16:creationId xmlns:a16="http://schemas.microsoft.com/office/drawing/2014/main" id="{E0CCD980-6C43-EE41-B86E-EB311D118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3FABF822-85CC-B849-B88C-1A712F351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937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3ED6EF-7C8D-5B40-B20B-8C6B701D96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47" r="19355"/>
          <a:stretch/>
        </p:blipFill>
        <p:spPr>
          <a:xfrm>
            <a:off x="4209393" y="0"/>
            <a:ext cx="7982608" cy="68580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83D2F27-1FAF-4F41-B74F-A20A7C93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520" y="387434"/>
            <a:ext cx="2502707" cy="1325563"/>
          </a:xfrm>
        </p:spPr>
        <p:txBody>
          <a:bodyPr/>
          <a:lstStyle/>
          <a:p>
            <a:r>
              <a:rPr lang="en-US" b="1" dirty="0"/>
              <a:t>433 MHz</a:t>
            </a:r>
            <a:endParaRPr lang="ru-RU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512D01-380C-A147-9910-033D64A85262}"/>
              </a:ext>
            </a:extLst>
          </p:cNvPr>
          <p:cNvSpPr txBox="1">
            <a:spLocks/>
          </p:cNvSpPr>
          <p:nvPr/>
        </p:nvSpPr>
        <p:spPr>
          <a:xfrm>
            <a:off x="180473" y="1712997"/>
            <a:ext cx="3862137" cy="42854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400"/>
              </a:spcBef>
            </a:pPr>
            <a:r>
              <a:rPr lang="en-US" sz="3600" dirty="0"/>
              <a:t>Frequency for home and office automation: motion sensors, fire alarms…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Testing starts when everyone leaves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rtl_433</a:t>
            </a:r>
          </a:p>
        </p:txBody>
      </p:sp>
      <p:pic>
        <p:nvPicPr>
          <p:cNvPr id="18434" name="Picture 2" descr="http://qrcoder.ru/code/?https%3A%2F%2Fbit.ly%2F29APmc3&amp;4&amp;0">
            <a:extLst>
              <a:ext uri="{FF2B5EF4-FFF2-40B4-BE49-F238E27FC236}">
                <a16:creationId xmlns:a16="http://schemas.microsoft.com/office/drawing/2014/main" id="{0807AB64-DCDF-1743-BD9C-5EECDFF7B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93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D93FD7A3-43B6-D944-8F98-32CFFE491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389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D4FC812-3AA7-D145-8A22-C4E62D463A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33" r="5185"/>
          <a:stretch/>
        </p:blipFill>
        <p:spPr>
          <a:xfrm>
            <a:off x="5682155" y="0"/>
            <a:ext cx="6509845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B1F7808-92CB-D340-A529-FD7F95FD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Raspberry PI</a:t>
            </a:r>
            <a:endParaRPr lang="ru-RU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BEAF31-FF5A-4F4F-B00D-75E6B070A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42" y="1825625"/>
            <a:ext cx="3925614" cy="4351338"/>
          </a:xfrm>
        </p:spPr>
        <p:txBody>
          <a:bodyPr/>
          <a:lstStyle/>
          <a:p>
            <a:r>
              <a:rPr lang="en-US" dirty="0"/>
              <a:t>De-facto standard</a:t>
            </a:r>
          </a:p>
          <a:p>
            <a:r>
              <a:rPr lang="en-US" dirty="0"/>
              <a:t>Linux inside</a:t>
            </a:r>
          </a:p>
          <a:p>
            <a:r>
              <a:rPr lang="en-US" dirty="0"/>
              <a:t>GPIO interface</a:t>
            </a:r>
          </a:p>
          <a:p>
            <a:r>
              <a:rPr lang="en-US" dirty="0"/>
              <a:t>Great community</a:t>
            </a:r>
          </a:p>
          <a:p>
            <a:r>
              <a:rPr lang="en-US" dirty="0"/>
              <a:t>Lots of clones</a:t>
            </a:r>
          </a:p>
          <a:p>
            <a:r>
              <a:rPr lang="en-US" dirty="0"/>
              <a:t>Slow to boot</a:t>
            </a:r>
          </a:p>
          <a:p>
            <a:endParaRPr lang="en-US" dirty="0"/>
          </a:p>
          <a:p>
            <a:endParaRPr lang="ru-RU" dirty="0"/>
          </a:p>
        </p:txBody>
      </p:sp>
      <p:pic>
        <p:nvPicPr>
          <p:cNvPr id="4098" name="Picture 2" descr="http://qrcoder.ru/code/?https%3A%2F%2Fbit.ly%2F1Jua4qn&amp;4&amp;0">
            <a:extLst>
              <a:ext uri="{FF2B5EF4-FFF2-40B4-BE49-F238E27FC236}">
                <a16:creationId xmlns:a16="http://schemas.microsoft.com/office/drawing/2014/main" id="{7483808B-7E34-8942-915A-5E305ED91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86CEF0EB-58B3-C04A-827E-55BF4D7DB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557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www.nomotion.net/blog/wp-content/uploads/2018/02/onepin-1024x768.jpg">
            <a:extLst>
              <a:ext uri="{FF2B5EF4-FFF2-40B4-BE49-F238E27FC236}">
                <a16:creationId xmlns:a16="http://schemas.microsoft.com/office/drawing/2014/main" id="{3908B180-CD04-9641-9A22-657A92CCB9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4" r="5229"/>
          <a:stretch/>
        </p:blipFill>
        <p:spPr bwMode="auto">
          <a:xfrm>
            <a:off x="5160579" y="0"/>
            <a:ext cx="70314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83D2F27-1FAF-4F41-B74F-A20A7C93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6" y="387434"/>
            <a:ext cx="1399121" cy="1325563"/>
          </a:xfrm>
        </p:spPr>
        <p:txBody>
          <a:bodyPr/>
          <a:lstStyle/>
          <a:p>
            <a:r>
              <a:rPr lang="en-US" b="1" dirty="0" err="1"/>
              <a:t>rpitx</a:t>
            </a:r>
            <a:endParaRPr lang="ru-RU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512D01-380C-A147-9910-033D64A85262}"/>
              </a:ext>
            </a:extLst>
          </p:cNvPr>
          <p:cNvSpPr txBox="1">
            <a:spLocks/>
          </p:cNvSpPr>
          <p:nvPr/>
        </p:nvSpPr>
        <p:spPr>
          <a:xfrm>
            <a:off x="180473" y="1712997"/>
            <a:ext cx="3862137" cy="4832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400"/>
              </a:spcBef>
            </a:pPr>
            <a:r>
              <a:rPr lang="en-US" sz="3600" dirty="0"/>
              <a:t>Raspberry PI based radio transmitter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Voice message to your office guard walkie-talkie to come and reboot</a:t>
            </a:r>
          </a:p>
        </p:txBody>
      </p:sp>
      <p:pic>
        <p:nvPicPr>
          <p:cNvPr id="24578" name="Picture 2" descr="http://qrcoder.ru/code/?https%3A%2F%2Fbit.ly%2F2EPFU66&amp;4&amp;0">
            <a:extLst>
              <a:ext uri="{FF2B5EF4-FFF2-40B4-BE49-F238E27FC236}">
                <a16:creationId xmlns:a16="http://schemas.microsoft.com/office/drawing/2014/main" id="{8EDF69F8-BE80-064C-9167-B7EFB46CC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://qrcoder.ru/code/?https%3A%2F%2Fbit.ly%2F2J8QjPB&amp;4&amp;0">
            <a:extLst>
              <a:ext uri="{FF2B5EF4-FFF2-40B4-BE49-F238E27FC236}">
                <a16:creationId xmlns:a16="http://schemas.microsoft.com/office/drawing/2014/main" id="{F15F8164-2D8D-314A-ADA1-4B20734B8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51816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299B4B04-6F68-C143-9F9B-B1F43BE23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656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0F798B-051B-E149-B395-14A8EA1D7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991" y="0"/>
            <a:ext cx="659600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83D2F27-1FAF-4F41-B74F-A20A7C93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73" y="387434"/>
            <a:ext cx="3862137" cy="1325563"/>
          </a:xfrm>
        </p:spPr>
        <p:txBody>
          <a:bodyPr>
            <a:normAutofit/>
          </a:bodyPr>
          <a:lstStyle/>
          <a:p>
            <a:r>
              <a:rPr lang="en-US" b="1" dirty="0"/>
              <a:t>ESP32 AM radio</a:t>
            </a:r>
            <a:endParaRPr lang="ru-RU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512D01-380C-A147-9910-033D64A85262}"/>
              </a:ext>
            </a:extLst>
          </p:cNvPr>
          <p:cNvSpPr txBox="1">
            <a:spLocks/>
          </p:cNvSpPr>
          <p:nvPr/>
        </p:nvSpPr>
        <p:spPr>
          <a:xfrm>
            <a:off x="180473" y="1712997"/>
            <a:ext cx="3862137" cy="4832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ESP32 can transmit AM</a:t>
            </a:r>
          </a:p>
          <a:p>
            <a:endParaRPr lang="en-US" sz="3600" dirty="0"/>
          </a:p>
          <a:p>
            <a:r>
              <a:rPr lang="en-US" sz="3600" dirty="0"/>
              <a:t>If your night guard is really old – you can transmit to his/her tube radio</a:t>
            </a:r>
          </a:p>
        </p:txBody>
      </p:sp>
      <p:pic>
        <p:nvPicPr>
          <p:cNvPr id="29698" name="Picture 2" descr="http://qrcoder.ru/code/?https%3A%2F%2Fbit.ly%2F2ESqcap&amp;4&amp;0">
            <a:extLst>
              <a:ext uri="{FF2B5EF4-FFF2-40B4-BE49-F238E27FC236}">
                <a16:creationId xmlns:a16="http://schemas.microsoft.com/office/drawing/2014/main" id="{797D2AD4-0F50-1344-9778-DE4E5BB1C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91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FCD715AE-B6D4-D546-9C90-7BC892D6B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632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s://www.fingerpointengg.com/wp-content/uploads/2017/10/sku_177018_4.jpg">
            <a:extLst>
              <a:ext uri="{FF2B5EF4-FFF2-40B4-BE49-F238E27FC236}">
                <a16:creationId xmlns:a16="http://schemas.microsoft.com/office/drawing/2014/main" id="{B1769A0A-AD0B-C74C-A34A-425A2B379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456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B1F7808-92CB-D340-A529-FD7F95FD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GPS receivers</a:t>
            </a:r>
            <a:endParaRPr lang="ru-RU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BEAF31-FF5A-4F4F-B00D-75E6B070A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42" y="1825625"/>
            <a:ext cx="3925614" cy="4351338"/>
          </a:xfrm>
        </p:spPr>
        <p:txBody>
          <a:bodyPr/>
          <a:lstStyle/>
          <a:p>
            <a:r>
              <a:rPr lang="en-US" dirty="0"/>
              <a:t>Coordinates (latitude)</a:t>
            </a:r>
          </a:p>
          <a:p>
            <a:r>
              <a:rPr lang="en-US" dirty="0"/>
              <a:t>Coordinates (longitude)</a:t>
            </a:r>
          </a:p>
          <a:p>
            <a:r>
              <a:rPr lang="en-US" dirty="0"/>
              <a:t>Coordinates (altitude)</a:t>
            </a:r>
          </a:p>
          <a:p>
            <a:endParaRPr lang="en-US" dirty="0"/>
          </a:p>
          <a:p>
            <a:r>
              <a:rPr lang="en-US" dirty="0"/>
              <a:t>Not coordinates (time)</a:t>
            </a:r>
          </a:p>
          <a:p>
            <a:endParaRPr lang="en-US" dirty="0"/>
          </a:p>
          <a:p>
            <a:r>
              <a:rPr lang="en-US" dirty="0"/>
              <a:t>Your own atomic clock!</a:t>
            </a:r>
            <a:endParaRPr lang="ru-RU" dirty="0"/>
          </a:p>
        </p:txBody>
      </p:sp>
      <p:pic>
        <p:nvPicPr>
          <p:cNvPr id="8194" name="Picture 2" descr="http://qrcoder.ru/code/?https%3A%2F%2Fbit.ly%2F2VOB0NB&amp;4&amp;0">
            <a:extLst>
              <a:ext uri="{FF2B5EF4-FFF2-40B4-BE49-F238E27FC236}">
                <a16:creationId xmlns:a16="http://schemas.microsoft.com/office/drawing/2014/main" id="{C7C23CDD-4BAE-BB49-8D1A-053390143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EDC6ABDF-4D6F-6B45-89B0-66D1ED7D1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5026C2A1-C4CC-984F-9086-2FF205C33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505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31F7B9-D30C-B140-95CF-98BE605747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04" r="12708"/>
          <a:stretch/>
        </p:blipFill>
        <p:spPr>
          <a:xfrm>
            <a:off x="4240509" y="0"/>
            <a:ext cx="7930056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83D2F27-1FAF-4F41-B74F-A20A7C93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87434"/>
            <a:ext cx="3421118" cy="1325563"/>
          </a:xfrm>
        </p:spPr>
        <p:txBody>
          <a:bodyPr>
            <a:normAutofit/>
          </a:bodyPr>
          <a:lstStyle/>
          <a:p>
            <a:r>
              <a:rPr lang="en-US" b="1" dirty="0"/>
              <a:t>GPS receive</a:t>
            </a:r>
            <a:endParaRPr lang="ru-RU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512D01-380C-A147-9910-033D64A85262}"/>
              </a:ext>
            </a:extLst>
          </p:cNvPr>
          <p:cNvSpPr txBox="1">
            <a:spLocks/>
          </p:cNvSpPr>
          <p:nvPr/>
        </p:nvSpPr>
        <p:spPr>
          <a:xfrm>
            <a:off x="180473" y="1712997"/>
            <a:ext cx="3862137" cy="4832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No Internet? No local NTP server?</a:t>
            </a:r>
          </a:p>
          <a:p>
            <a:endParaRPr lang="en-US" sz="3600" dirty="0"/>
          </a:p>
          <a:p>
            <a:r>
              <a:rPr lang="en-US" sz="3600" dirty="0"/>
              <a:t>Get time from the sky!</a:t>
            </a:r>
          </a:p>
          <a:p>
            <a:endParaRPr lang="en-US" sz="3600" dirty="0"/>
          </a:p>
          <a:p>
            <a:r>
              <a:rPr lang="en-US" sz="3600" dirty="0"/>
              <a:t>NMEA standard</a:t>
            </a:r>
          </a:p>
        </p:txBody>
      </p:sp>
      <p:pic>
        <p:nvPicPr>
          <p:cNvPr id="26626" name="Picture 2" descr="http://qrcoder.ru/code/?https%3A%2F%2Fbit.ly%2F2XPv20M&amp;4&amp;0">
            <a:extLst>
              <a:ext uri="{FF2B5EF4-FFF2-40B4-BE49-F238E27FC236}">
                <a16:creationId xmlns:a16="http://schemas.microsoft.com/office/drawing/2014/main" id="{CB10735C-5925-E64F-9CC4-5A9F9470F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509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34C87380-3497-9F45-BEE3-47094E7A8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38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83D2F27-1FAF-4F41-B74F-A20A7C93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04" y="387434"/>
            <a:ext cx="3951173" cy="1325563"/>
          </a:xfrm>
        </p:spPr>
        <p:txBody>
          <a:bodyPr>
            <a:normAutofit/>
          </a:bodyPr>
          <a:lstStyle/>
          <a:p>
            <a:r>
              <a:rPr lang="en-US" b="1" dirty="0"/>
              <a:t>oscmocom_fl2k</a:t>
            </a:r>
            <a:endParaRPr lang="ru-RU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512D01-380C-A147-9910-033D64A85262}"/>
              </a:ext>
            </a:extLst>
          </p:cNvPr>
          <p:cNvSpPr txBox="1">
            <a:spLocks/>
          </p:cNvSpPr>
          <p:nvPr/>
        </p:nvSpPr>
        <p:spPr>
          <a:xfrm>
            <a:off x="180473" y="1712997"/>
            <a:ext cx="3862137" cy="4832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400"/>
              </a:spcBef>
            </a:pPr>
            <a:r>
              <a:rPr lang="en-US" sz="3600" dirty="0"/>
              <a:t>Cheap USB-VGA converter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Simulate GSM cell presence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Simulate GPS coordinates</a:t>
            </a:r>
          </a:p>
        </p:txBody>
      </p:sp>
      <p:pic>
        <p:nvPicPr>
          <p:cNvPr id="25602" name="Picture 2" descr="Картинки по запросу usb vga converter gps sim">
            <a:extLst>
              <a:ext uri="{FF2B5EF4-FFF2-40B4-BE49-F238E27FC236}">
                <a16:creationId xmlns:a16="http://schemas.microsoft.com/office/drawing/2014/main" id="{B12F983B-593E-114F-8A64-BB4BB701D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545" y="0"/>
            <a:ext cx="78624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qrcoder.ru/code/?https%3A%2F%2Fbit.ly%2F2Fa4IDY&amp;4&amp;0">
            <a:extLst>
              <a:ext uri="{FF2B5EF4-FFF2-40B4-BE49-F238E27FC236}">
                <a16:creationId xmlns:a16="http://schemas.microsoft.com/office/drawing/2014/main" id="{38E7A359-2578-AF4F-98D8-50F298470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9B42193B-C4A4-D840-A2A0-4E3E2098D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543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83D2F27-1FAF-4F41-B74F-A20A7C93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87434"/>
            <a:ext cx="3664238" cy="1325563"/>
          </a:xfrm>
        </p:spPr>
        <p:txBody>
          <a:bodyPr>
            <a:normAutofit/>
          </a:bodyPr>
          <a:lstStyle/>
          <a:p>
            <a:r>
              <a:rPr lang="en-US" b="1" dirty="0"/>
              <a:t>Passive Radio jamming</a:t>
            </a:r>
            <a:endParaRPr lang="ru-RU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512D01-380C-A147-9910-033D64A85262}"/>
              </a:ext>
            </a:extLst>
          </p:cNvPr>
          <p:cNvSpPr txBox="1">
            <a:spLocks/>
          </p:cNvSpPr>
          <p:nvPr/>
        </p:nvSpPr>
        <p:spPr>
          <a:xfrm>
            <a:off x="180473" y="1712997"/>
            <a:ext cx="3862137" cy="4832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600" dirty="0"/>
          </a:p>
          <a:p>
            <a:r>
              <a:rPr lang="en-US" sz="3600" dirty="0" err="1"/>
              <a:t>Faradei</a:t>
            </a:r>
            <a:r>
              <a:rPr lang="en-US" sz="3600" dirty="0"/>
              <a:t> cage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Useful for mobile app stability test, mem leaks</a:t>
            </a:r>
          </a:p>
        </p:txBody>
      </p:sp>
      <p:pic>
        <p:nvPicPr>
          <p:cNvPr id="11" name="Picture 10" descr="https://video-images.vice.com/articles/5a8076d889ffc430e918e6df/lede/1518368799826-MissionDarkness_FaradayBag_phone.jpeg">
            <a:extLst>
              <a:ext uri="{FF2B5EF4-FFF2-40B4-BE49-F238E27FC236}">
                <a16:creationId xmlns:a16="http://schemas.microsoft.com/office/drawing/2014/main" id="{C249979B-9ABF-5141-AD26-05D39ED2FA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3" r="7105"/>
          <a:stretch/>
        </p:blipFill>
        <p:spPr bwMode="auto">
          <a:xfrm>
            <a:off x="4773079" y="0"/>
            <a:ext cx="74189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60" name="Picture 12" descr="http://qrcoder.ru/code/?https%3A%2F%2Fbit.ly%2F1zVZA07&amp;4&amp;0">
            <a:extLst>
              <a:ext uri="{FF2B5EF4-FFF2-40B4-BE49-F238E27FC236}">
                <a16:creationId xmlns:a16="http://schemas.microsoft.com/office/drawing/2014/main" id="{1F8BD33F-2D00-644E-AC3B-14A52107A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F00F0CC2-F46C-F64A-AADA-1633EBC9A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7111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83D2F27-1FAF-4F41-B74F-A20A7C93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87434"/>
            <a:ext cx="3664238" cy="1325563"/>
          </a:xfrm>
        </p:spPr>
        <p:txBody>
          <a:bodyPr>
            <a:normAutofit/>
          </a:bodyPr>
          <a:lstStyle/>
          <a:p>
            <a:r>
              <a:rPr lang="en-US" b="1" dirty="0"/>
              <a:t>Active Radio jamming</a:t>
            </a:r>
            <a:endParaRPr lang="ru-RU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512D01-380C-A147-9910-033D64A85262}"/>
              </a:ext>
            </a:extLst>
          </p:cNvPr>
          <p:cNvSpPr txBox="1">
            <a:spLocks/>
          </p:cNvSpPr>
          <p:nvPr/>
        </p:nvSpPr>
        <p:spPr>
          <a:xfrm>
            <a:off x="180473" y="1712997"/>
            <a:ext cx="3862137" cy="4832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400"/>
              </a:spcBef>
            </a:pPr>
            <a:r>
              <a:rPr lang="en-US" sz="3600" dirty="0"/>
              <a:t>May be illegal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Noise generators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Useful for unstable cell network conditions test</a:t>
            </a:r>
          </a:p>
        </p:txBody>
      </p:sp>
      <p:pic>
        <p:nvPicPr>
          <p:cNvPr id="27650" name="Picture 2" descr="http://qrcoder.ru/code/?https%3A%2F%2Fbit.ly%2F2TvBrPW&amp;4&amp;0">
            <a:extLst>
              <a:ext uri="{FF2B5EF4-FFF2-40B4-BE49-F238E27FC236}">
                <a16:creationId xmlns:a16="http://schemas.microsoft.com/office/drawing/2014/main" id="{A221EB7E-1F27-7E49-937F-C806E204B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737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6" name="Picture 8" descr="http://www.allwan.fr/brouilleur/20130715052658DSC08181.jpg">
            <a:extLst>
              <a:ext uri="{FF2B5EF4-FFF2-40B4-BE49-F238E27FC236}">
                <a16:creationId xmlns:a16="http://schemas.microsoft.com/office/drawing/2014/main" id="{5C8E1EDF-4D29-0348-802C-ACA4CA41B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137" y="0"/>
            <a:ext cx="5503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E23E7E13-5EE4-754C-B105-4ED0D9445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495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6386C-9B01-1346-80FA-4FCD08054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0873" y="284915"/>
            <a:ext cx="10515600" cy="1325563"/>
          </a:xfrm>
        </p:spPr>
        <p:txBody>
          <a:bodyPr/>
          <a:lstStyle/>
          <a:p>
            <a:r>
              <a:rPr lang="en-US" b="1" dirty="0"/>
              <a:t>Temperature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D01B9-3FFB-384F-9332-8EA5EF801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135" y="2146467"/>
            <a:ext cx="2562726" cy="4351338"/>
          </a:xfrm>
        </p:spPr>
        <p:txBody>
          <a:bodyPr/>
          <a:lstStyle/>
          <a:p>
            <a:r>
              <a:rPr lang="en-US" dirty="0"/>
              <a:t>Overheat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Freeze</a:t>
            </a:r>
            <a:endParaRPr lang="ru-RU" dirty="0"/>
          </a:p>
        </p:txBody>
      </p:sp>
      <p:pic>
        <p:nvPicPr>
          <p:cNvPr id="19458" name="Picture 2" descr="Картинки по запросу ice fire mortal kombat">
            <a:extLst>
              <a:ext uri="{FF2B5EF4-FFF2-40B4-BE49-F238E27FC236}">
                <a16:creationId xmlns:a16="http://schemas.microsoft.com/office/drawing/2014/main" id="{0659C5F8-8C82-6649-A9D4-02CD12AC5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6400" cy="685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19508222-A2F9-C846-9D5D-5B8B305B6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432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87C5E0-F04F-F840-AB76-7711D747D39B}"/>
              </a:ext>
            </a:extLst>
          </p:cNvPr>
          <p:cNvSpPr txBox="1">
            <a:spLocks/>
          </p:cNvSpPr>
          <p:nvPr/>
        </p:nvSpPr>
        <p:spPr>
          <a:xfrm>
            <a:off x="180473" y="1712997"/>
            <a:ext cx="3862137" cy="4832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400"/>
              </a:spcBef>
            </a:pPr>
            <a:r>
              <a:rPr lang="en-US" sz="3600" dirty="0"/>
              <a:t>Overheat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Stability testing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Monitoring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Trigger by Arduino and relays </a:t>
            </a:r>
            <a:r>
              <a:rPr lang="en-US" sz="3600" dirty="0">
                <a:sym typeface="Wingdings" pitchFamily="2" charset="2"/>
              </a:rPr>
              <a:t></a:t>
            </a:r>
            <a:endParaRPr lang="en-US" sz="36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573D2A-69E0-C64F-B883-BB0B16FCE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Hair dryer</a:t>
            </a:r>
            <a:endParaRPr lang="ru-RU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A82647-BCD8-054E-A8E1-F24396EF8C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111"/>
          <a:stretch/>
        </p:blipFill>
        <p:spPr>
          <a:xfrm>
            <a:off x="4064000" y="0"/>
            <a:ext cx="8128000" cy="6858000"/>
          </a:xfrm>
          <a:prstGeom prst="rect">
            <a:avLst/>
          </a:prstGeom>
        </p:spPr>
      </p:pic>
      <p:pic>
        <p:nvPicPr>
          <p:cNvPr id="7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9109CE1A-E42A-C843-9923-C49F8306E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210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g.staticbg.com/thumb/large/upload/SKU037957/20120710105621736.JPG">
            <a:extLst>
              <a:ext uri="{FF2B5EF4-FFF2-40B4-BE49-F238E27FC236}">
                <a16:creationId xmlns:a16="http://schemas.microsoft.com/office/drawing/2014/main" id="{6719392E-7B55-8148-A12F-90BAADA67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B1F7808-92CB-D340-A529-FD7F95FD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1167"/>
            <a:ext cx="10515600" cy="1325563"/>
          </a:xfrm>
        </p:spPr>
        <p:txBody>
          <a:bodyPr/>
          <a:lstStyle/>
          <a:p>
            <a:r>
              <a:rPr lang="en-US" b="1" dirty="0"/>
              <a:t>Relays</a:t>
            </a:r>
            <a:endParaRPr lang="ru-RU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BEAF31-FF5A-4F4F-B00D-75E6B070A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42" y="1825625"/>
            <a:ext cx="3925614" cy="4351338"/>
          </a:xfrm>
        </p:spPr>
        <p:txBody>
          <a:bodyPr/>
          <a:lstStyle/>
          <a:p>
            <a:r>
              <a:rPr lang="en-US" dirty="0"/>
              <a:t>Switch things on and off</a:t>
            </a:r>
          </a:p>
          <a:p>
            <a:r>
              <a:rPr lang="en-US" dirty="0"/>
              <a:t>Control big ones with small ones</a:t>
            </a:r>
          </a:p>
          <a:p>
            <a:r>
              <a:rPr lang="en-US" dirty="0"/>
              <a:t>Make noise with each on/off event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to play music on relay!</a:t>
            </a:r>
            <a:endParaRPr lang="ru-RU" dirty="0"/>
          </a:p>
        </p:txBody>
      </p:sp>
      <p:pic>
        <p:nvPicPr>
          <p:cNvPr id="6146" name="Picture 2" descr="http://qrcoder.ru/code/?https%3A%2F%2Fbit.ly%2F2ST6KiE&amp;4&amp;0">
            <a:extLst>
              <a:ext uri="{FF2B5EF4-FFF2-40B4-BE49-F238E27FC236}">
                <a16:creationId xmlns:a16="http://schemas.microsoft.com/office/drawing/2014/main" id="{02C583AC-FC07-6A44-9AED-2C06D6B2A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228" y="51816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149B3158-5180-9E4C-A1A0-B32D84C80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7577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B145A32-2E90-ED4B-9635-F039A9804BCD}"/>
              </a:ext>
            </a:extLst>
          </p:cNvPr>
          <p:cNvSpPr txBox="1">
            <a:spLocks/>
          </p:cNvSpPr>
          <p:nvPr/>
        </p:nvSpPr>
        <p:spPr>
          <a:xfrm>
            <a:off x="332873" y="1689085"/>
            <a:ext cx="3998495" cy="4832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400"/>
              </a:spcBef>
            </a:pPr>
            <a:r>
              <a:rPr lang="en-US" sz="3600" dirty="0"/>
              <a:t>No lower than -18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May speed up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May give unexpected results</a:t>
            </a:r>
          </a:p>
          <a:p>
            <a:pPr>
              <a:spcBef>
                <a:spcPts val="3400"/>
              </a:spcBef>
            </a:pPr>
            <a:r>
              <a:rPr lang="en-US" sz="3600" dirty="0"/>
              <a:t>Avoid water on defrost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9F5AB1C-501B-6745-B35E-38EFF3974D1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Fridge</a:t>
            </a:r>
            <a:endParaRPr lang="ru-RU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564B63-7BD1-1A46-9779-7B5156DC94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77"/>
          <a:stretch/>
        </p:blipFill>
        <p:spPr>
          <a:xfrm>
            <a:off x="4331368" y="0"/>
            <a:ext cx="7860632" cy="6853428"/>
          </a:xfrm>
          <a:prstGeom prst="rect">
            <a:avLst/>
          </a:prstGeom>
        </p:spPr>
      </p:pic>
      <p:pic>
        <p:nvPicPr>
          <p:cNvPr id="6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5F6DE24F-1F42-1D47-8C5E-8770B5106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529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21DBA-B847-A44A-BC6A-0A235F55D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1" y="365125"/>
            <a:ext cx="2567151" cy="1325563"/>
          </a:xfrm>
        </p:spPr>
        <p:txBody>
          <a:bodyPr/>
          <a:lstStyle/>
          <a:p>
            <a:r>
              <a:rPr lang="en-US" b="1" dirty="0"/>
              <a:t>Still fridge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A1047-3B13-9342-894F-227DE38D3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642" y="1841391"/>
            <a:ext cx="2567151" cy="4351338"/>
          </a:xfrm>
        </p:spPr>
        <p:txBody>
          <a:bodyPr/>
          <a:lstStyle/>
          <a:p>
            <a:r>
              <a:rPr lang="en-US" dirty="0"/>
              <a:t>…And you can borrow ice cube makers from the freezer</a:t>
            </a:r>
          </a:p>
          <a:p>
            <a:endParaRPr lang="en-US" dirty="0"/>
          </a:p>
          <a:p>
            <a:r>
              <a:rPr lang="en-US" dirty="0"/>
              <a:t>What for? To hold mobile phones!</a:t>
            </a:r>
            <a:endParaRPr lang="ru-RU" dirty="0"/>
          </a:p>
        </p:txBody>
      </p:sp>
      <p:pic>
        <p:nvPicPr>
          <p:cNvPr id="33794" name="Picture 2" descr="https://i.pinimg.com/736x/bd/ef/f7/bdeff7654bcc7808cb096aa29586c542--ice-cube-trays-ice-cubes.jpg">
            <a:extLst>
              <a:ext uri="{FF2B5EF4-FFF2-40B4-BE49-F238E27FC236}">
                <a16:creationId xmlns:a16="http://schemas.microsoft.com/office/drawing/2014/main" id="{E2B1D753-6C08-5E42-AC70-38150AB6C6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0" r="2030"/>
          <a:stretch/>
        </p:blipFill>
        <p:spPr bwMode="auto">
          <a:xfrm>
            <a:off x="3111061" y="3778"/>
            <a:ext cx="90809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81AC7D6C-8275-834E-ADD5-9EDA51C44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0352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81ECF9-F4D9-D14F-B869-FBBCF67B67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-4739" r="38820" b="4814"/>
          <a:stretch/>
        </p:blipFill>
        <p:spPr>
          <a:xfrm>
            <a:off x="3748841" y="0"/>
            <a:ext cx="844315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A5738F-B803-E147-8918-9A4255055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608" y="365125"/>
            <a:ext cx="3812630" cy="1325563"/>
          </a:xfrm>
        </p:spPr>
        <p:txBody>
          <a:bodyPr/>
          <a:lstStyle/>
          <a:p>
            <a:r>
              <a:rPr lang="en-US" b="1" dirty="0"/>
              <a:t>Modules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42C51-F155-DD43-AD2B-B2796857A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184" y="1690688"/>
            <a:ext cx="3925614" cy="5032375"/>
          </a:xfrm>
        </p:spPr>
        <p:txBody>
          <a:bodyPr>
            <a:normAutofit/>
          </a:bodyPr>
          <a:lstStyle/>
          <a:p>
            <a:r>
              <a:rPr lang="en-US" dirty="0"/>
              <a:t>Arduino</a:t>
            </a:r>
          </a:p>
          <a:p>
            <a:r>
              <a:rPr lang="en-US" dirty="0"/>
              <a:t>Raspberry PI</a:t>
            </a:r>
          </a:p>
          <a:p>
            <a:r>
              <a:rPr lang="en-US" dirty="0"/>
              <a:t>Serial port</a:t>
            </a:r>
          </a:p>
          <a:p>
            <a:r>
              <a:rPr lang="en-US" dirty="0"/>
              <a:t>Bluetooth</a:t>
            </a:r>
          </a:p>
          <a:p>
            <a:r>
              <a:rPr lang="en-US" dirty="0"/>
              <a:t>Relays</a:t>
            </a:r>
          </a:p>
          <a:p>
            <a:r>
              <a:rPr lang="en-US" dirty="0"/>
              <a:t>RTL SDR</a:t>
            </a:r>
          </a:p>
          <a:p>
            <a:r>
              <a:rPr lang="en-US" dirty="0"/>
              <a:t>GPS</a:t>
            </a:r>
          </a:p>
          <a:p>
            <a:endParaRPr lang="ru-RU" dirty="0"/>
          </a:p>
        </p:txBody>
      </p:sp>
      <p:pic>
        <p:nvPicPr>
          <p:cNvPr id="5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D51DA2B6-058D-B949-9071-F2A227A1F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1821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1F7808-92CB-D340-A529-FD7F95FD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842" y="346837"/>
            <a:ext cx="10515600" cy="1325563"/>
          </a:xfrm>
        </p:spPr>
        <p:txBody>
          <a:bodyPr/>
          <a:lstStyle/>
          <a:p>
            <a:r>
              <a:rPr lang="en-US" b="1" dirty="0"/>
              <a:t>Standard interfaces</a:t>
            </a:r>
            <a:endParaRPr lang="ru-RU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BEAF31-FF5A-4F4F-B00D-75E6B070A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42" y="1825625"/>
            <a:ext cx="3925614" cy="4351338"/>
          </a:xfrm>
        </p:spPr>
        <p:txBody>
          <a:bodyPr/>
          <a:lstStyle/>
          <a:p>
            <a:r>
              <a:rPr lang="en-US" dirty="0"/>
              <a:t>All modules are easy to connect, all interfaces are standard</a:t>
            </a:r>
          </a:p>
          <a:p>
            <a:r>
              <a:rPr lang="en-US" dirty="0"/>
              <a:t>GPIO</a:t>
            </a:r>
          </a:p>
          <a:p>
            <a:r>
              <a:rPr lang="en-US" dirty="0"/>
              <a:t>I2C</a:t>
            </a:r>
          </a:p>
          <a:p>
            <a:r>
              <a:rPr lang="en-US" dirty="0"/>
              <a:t>Serial port</a:t>
            </a:r>
          </a:p>
          <a:p>
            <a:r>
              <a:rPr lang="en-US" dirty="0"/>
              <a:t>SPI</a:t>
            </a:r>
          </a:p>
          <a:p>
            <a:r>
              <a:rPr lang="en-US" dirty="0"/>
              <a:t>I2S</a:t>
            </a:r>
          </a:p>
          <a:p>
            <a:r>
              <a:rPr lang="en-US" dirty="0"/>
              <a:t>...</a:t>
            </a:r>
            <a:endParaRPr lang="ru-RU" dirty="0"/>
          </a:p>
        </p:txBody>
      </p:sp>
      <p:pic>
        <p:nvPicPr>
          <p:cNvPr id="7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31DE8AEB-F38C-0F43-8CC0-0B0325E8F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948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www.robotshop.com/media/files/images2/saleae-pro-16-channel-logic-analyzer-desc1.jpg">
            <a:extLst>
              <a:ext uri="{FF2B5EF4-FFF2-40B4-BE49-F238E27FC236}">
                <a16:creationId xmlns:a16="http://schemas.microsoft.com/office/drawing/2014/main" id="{C02AB7EB-9502-0F46-A08B-08CEA6AEB7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63" r="30239"/>
          <a:stretch/>
        </p:blipFill>
        <p:spPr bwMode="auto">
          <a:xfrm>
            <a:off x="4882313" y="0"/>
            <a:ext cx="73096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qrcoder.ru/code/?https%3A%2F%2Fbit.ly%2F2IoB7tF&amp;4&amp;0">
            <a:extLst>
              <a:ext uri="{FF2B5EF4-FFF2-40B4-BE49-F238E27FC236}">
                <a16:creationId xmlns:a16="http://schemas.microsoft.com/office/drawing/2014/main" id="{CE320B56-8602-F644-A121-DFA2FE598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985" y="4002882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3597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738F-B803-E147-8918-9A4255055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71" y="1658648"/>
            <a:ext cx="10515600" cy="1325563"/>
          </a:xfrm>
        </p:spPr>
        <p:txBody>
          <a:bodyPr/>
          <a:lstStyle/>
          <a:p>
            <a:r>
              <a:rPr lang="en-US" b="1" dirty="0"/>
              <a:t>Shops and brands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42C51-F155-DD43-AD2B-B2796857A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6611" y="2963405"/>
            <a:ext cx="3925614" cy="4351338"/>
          </a:xfrm>
        </p:spPr>
        <p:txBody>
          <a:bodyPr/>
          <a:lstStyle/>
          <a:p>
            <a:r>
              <a:rPr lang="en-US" dirty="0" err="1"/>
              <a:t>SparkFun</a:t>
            </a:r>
            <a:endParaRPr lang="en-US" dirty="0"/>
          </a:p>
          <a:p>
            <a:r>
              <a:rPr lang="en-US" dirty="0" err="1"/>
              <a:t>tindie.com</a:t>
            </a:r>
            <a:endParaRPr lang="en-US" dirty="0"/>
          </a:p>
          <a:p>
            <a:r>
              <a:rPr lang="en-US" dirty="0"/>
              <a:t>Ali Express :D</a:t>
            </a:r>
          </a:p>
          <a:p>
            <a:r>
              <a:rPr lang="en-US" dirty="0"/>
              <a:t>Crowd Supply</a:t>
            </a:r>
          </a:p>
          <a:p>
            <a:endParaRPr lang="ru-RU" dirty="0"/>
          </a:p>
        </p:txBody>
      </p:sp>
      <p:pic>
        <p:nvPicPr>
          <p:cNvPr id="2050" name="Picture 2" descr="http://qrcoder.ru/code/?https%3A%2F%2Fsparkfun.com&amp;4&amp;0">
            <a:extLst>
              <a:ext uri="{FF2B5EF4-FFF2-40B4-BE49-F238E27FC236}">
                <a16:creationId xmlns:a16="http://schemas.microsoft.com/office/drawing/2014/main" id="{FB02E97F-D157-2C40-B6DC-F7302E497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86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qrcoder.ru/code/?https%3A%2F%2Fwww.tindie.com&amp;4&amp;0">
            <a:extLst>
              <a:ext uri="{FF2B5EF4-FFF2-40B4-BE49-F238E27FC236}">
                <a16:creationId xmlns:a16="http://schemas.microsoft.com/office/drawing/2014/main" id="{FDA59E47-CF8F-7C42-85CD-F26E17F99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qrcoder.ru/code/?https%3A%2F%2Fbit.ly%2F2HafQGx&amp;4&amp;0">
            <a:extLst>
              <a:ext uri="{FF2B5EF4-FFF2-40B4-BE49-F238E27FC236}">
                <a16:creationId xmlns:a16="http://schemas.microsoft.com/office/drawing/2014/main" id="{557F7D44-060A-1147-A4AD-CB2B00A6F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16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qrcoder.ru/code/?https%3A%2F%2Fbit.ly%2F2oQXkre&amp;4&amp;0">
            <a:extLst>
              <a:ext uri="{FF2B5EF4-FFF2-40B4-BE49-F238E27FC236}">
                <a16:creationId xmlns:a16="http://schemas.microsoft.com/office/drawing/2014/main" id="{64B9C3A7-9FB2-3C48-8364-795644357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181" y="5139074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s3-us-west-1.amazonaws.com/wearablezone/uploads/posts/July2016/uxUazCdWAqKevn1Isj7g.jpg">
            <a:extLst>
              <a:ext uri="{FF2B5EF4-FFF2-40B4-BE49-F238E27FC236}">
                <a16:creationId xmlns:a16="http://schemas.microsoft.com/office/drawing/2014/main" id="{FFD8FE72-E218-2447-AC11-5E6486180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225" y="0"/>
            <a:ext cx="7089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87C45896-8041-504A-9D9C-F22370DE7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5212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738F-B803-E147-8918-9A4255055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7" y="1712634"/>
            <a:ext cx="10515600" cy="1325563"/>
          </a:xfrm>
        </p:spPr>
        <p:txBody>
          <a:bodyPr/>
          <a:lstStyle/>
          <a:p>
            <a:r>
              <a:rPr lang="en-US" b="1" dirty="0"/>
              <a:t>Community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42C51-F155-DD43-AD2B-B2796857A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537" y="2830393"/>
            <a:ext cx="3925614" cy="5032375"/>
          </a:xfrm>
        </p:spPr>
        <p:txBody>
          <a:bodyPr>
            <a:normAutofit/>
          </a:bodyPr>
          <a:lstStyle/>
          <a:p>
            <a:r>
              <a:rPr lang="en-US" dirty="0" err="1"/>
              <a:t>Hackaday.io</a:t>
            </a:r>
            <a:endParaRPr lang="en-US" dirty="0"/>
          </a:p>
          <a:p>
            <a:r>
              <a:rPr lang="en-US" dirty="0" err="1"/>
              <a:t>Instructables</a:t>
            </a:r>
            <a:endParaRPr lang="en-US" dirty="0"/>
          </a:p>
          <a:p>
            <a:r>
              <a:rPr lang="en-US" dirty="0" err="1"/>
              <a:t>CoolTools</a:t>
            </a:r>
            <a:endParaRPr lang="en-US" dirty="0"/>
          </a:p>
          <a:p>
            <a:r>
              <a:rPr lang="en-US" dirty="0"/>
              <a:t>DIY or DIE</a:t>
            </a:r>
          </a:p>
          <a:p>
            <a:endParaRPr lang="en-US" dirty="0"/>
          </a:p>
          <a:p>
            <a:endParaRPr lang="ru-RU" dirty="0"/>
          </a:p>
        </p:txBody>
      </p:sp>
      <p:pic>
        <p:nvPicPr>
          <p:cNvPr id="1042" name="Picture 18" descr="http://qrcoder.ru/code/?https%3A%2F%2Fbit.ly%2F2UuAPql&amp;4&amp;0">
            <a:extLst>
              <a:ext uri="{FF2B5EF4-FFF2-40B4-BE49-F238E27FC236}">
                <a16:creationId xmlns:a16="http://schemas.microsoft.com/office/drawing/2014/main" id="{7FEF168F-6B2D-6D49-B9ED-667BAE7C0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8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qrcoder.ru/code/?https%3A%2F%2Fbit.ly%2F2mQWY5w&amp;4&amp;0">
            <a:extLst>
              <a:ext uri="{FF2B5EF4-FFF2-40B4-BE49-F238E27FC236}">
                <a16:creationId xmlns:a16="http://schemas.microsoft.com/office/drawing/2014/main" id="{14318FD0-1376-1140-971C-F359F327A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56" y="36234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qrcoder.ru/code/?https%3A%2F%2Fbit.ly%2F2nQ4M5x&amp;4&amp;0">
            <a:extLst>
              <a:ext uri="{FF2B5EF4-FFF2-40B4-BE49-F238E27FC236}">
                <a16:creationId xmlns:a16="http://schemas.microsoft.com/office/drawing/2014/main" id="{DD091039-807C-3D4A-9029-F17B692A2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8" y="4984124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qrcoder.ru/code/?https%3A%2F%2Fbit.ly%2F2Cesmkd&amp;4&amp;0">
            <a:extLst>
              <a:ext uri="{FF2B5EF4-FFF2-40B4-BE49-F238E27FC236}">
                <a16:creationId xmlns:a16="http://schemas.microsoft.com/office/drawing/2014/main" id="{D6549974-4E97-B34B-A5E4-6A04A49C9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56" y="4984124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coherecommunity.com/wp-content/uploads/2013/07/NoCo-Mini-Maker-Faire.jpg">
            <a:extLst>
              <a:ext uri="{FF2B5EF4-FFF2-40B4-BE49-F238E27FC236}">
                <a16:creationId xmlns:a16="http://schemas.microsoft.com/office/drawing/2014/main" id="{893DBA94-7605-3744-B24F-2D343433C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2" r="7041"/>
          <a:stretch/>
        </p:blipFill>
        <p:spPr bwMode="auto">
          <a:xfrm>
            <a:off x="4447815" y="7144"/>
            <a:ext cx="77441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BE0C3DE5-CA17-254F-96C0-95DF6015F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2114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A992B-DDD2-F946-B2AC-4C7B3E5EA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567" y="300957"/>
            <a:ext cx="10515600" cy="1325563"/>
          </a:xfrm>
        </p:spPr>
        <p:txBody>
          <a:bodyPr/>
          <a:lstStyle/>
          <a:p>
            <a:r>
              <a:rPr lang="en-US" b="1" dirty="0"/>
              <a:t>What all that was for?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05C26-EB54-314D-82B9-944B26C7E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9567" y="1761456"/>
            <a:ext cx="6932550" cy="5096543"/>
          </a:xfrm>
        </p:spPr>
        <p:txBody>
          <a:bodyPr>
            <a:normAutofit/>
          </a:bodyPr>
          <a:lstStyle/>
          <a:p>
            <a:r>
              <a:rPr lang="en-US" sz="3600" dirty="0"/>
              <a:t>Do not follow standard route</a:t>
            </a:r>
          </a:p>
          <a:p>
            <a:r>
              <a:rPr lang="en-US" sz="3600" dirty="0"/>
              <a:t>Solve problems indirectly</a:t>
            </a:r>
          </a:p>
          <a:p>
            <a:r>
              <a:rPr lang="en-US" sz="3600" dirty="0"/>
              <a:t>Don’t be scared by hardware stuff</a:t>
            </a:r>
          </a:p>
          <a:p>
            <a:r>
              <a:rPr lang="en-US" sz="3600" dirty="0"/>
              <a:t>Try to build your own secret lab</a:t>
            </a:r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/>
              <a:t>Use the Force, Luke ©</a:t>
            </a:r>
          </a:p>
        </p:txBody>
      </p:sp>
      <p:pic>
        <p:nvPicPr>
          <p:cNvPr id="31746" name="Picture 2" descr="https://media.tenor.com/images/2fb17890d05e9521a30d3970264c2fe6/tenor.png">
            <a:extLst>
              <a:ext uri="{FF2B5EF4-FFF2-40B4-BE49-F238E27FC236}">
                <a16:creationId xmlns:a16="http://schemas.microsoft.com/office/drawing/2014/main" id="{0B82D2A2-0F25-AF4E-AD2F-A17F716B37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4" r="16382"/>
          <a:stretch/>
        </p:blipFill>
        <p:spPr bwMode="auto">
          <a:xfrm>
            <a:off x="0" y="-1"/>
            <a:ext cx="42724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86EF2066-47B0-2740-A314-2169B47BA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5968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Картинки по запросу emergency stop button">
            <a:extLst>
              <a:ext uri="{FF2B5EF4-FFF2-40B4-BE49-F238E27FC236}">
                <a16:creationId xmlns:a16="http://schemas.microsoft.com/office/drawing/2014/main" id="{434BE7C7-21EF-324C-9180-587A26D16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939" y="365125"/>
            <a:ext cx="6492875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87C5E0-F04F-F840-AB76-7711D747D39B}"/>
              </a:ext>
            </a:extLst>
          </p:cNvPr>
          <p:cNvSpPr txBox="1">
            <a:spLocks/>
          </p:cNvSpPr>
          <p:nvPr/>
        </p:nvSpPr>
        <p:spPr>
          <a:xfrm>
            <a:off x="180473" y="1712997"/>
            <a:ext cx="3862137" cy="4832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That’s all folks</a:t>
            </a:r>
          </a:p>
          <a:p>
            <a:endParaRPr lang="en-US" sz="3600" dirty="0"/>
          </a:p>
          <a:p>
            <a:r>
              <a:rPr lang="en-US" sz="3600" dirty="0"/>
              <a:t>Questions?</a:t>
            </a:r>
          </a:p>
          <a:p>
            <a:endParaRPr lang="en-US" sz="3600" dirty="0"/>
          </a:p>
          <a:p>
            <a:r>
              <a:rPr lang="en-US" sz="3600" dirty="0"/>
              <a:t>Offline questions: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573D2A-69E0-C64F-B883-BB0B16FCE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(Emergency) stop</a:t>
            </a:r>
            <a:endParaRPr lang="ru-RU" b="1" dirty="0"/>
          </a:p>
        </p:txBody>
      </p:sp>
      <p:pic>
        <p:nvPicPr>
          <p:cNvPr id="37890" name="Picture 2" descr="http://qrcoder.ru/code/?https%3A%2F%2Fbit.ly%2F2ESSilI&amp;4&amp;0">
            <a:extLst>
              <a:ext uri="{FF2B5EF4-FFF2-40B4-BE49-F238E27FC236}">
                <a16:creationId xmlns:a16="http://schemas.microsoft.com/office/drawing/2014/main" id="{16E7D735-D3F4-D14D-A1EB-7ECCC43B0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6" descr="Картинки по запросу fb me">
            <a:extLst>
              <a:ext uri="{FF2B5EF4-FFF2-40B4-BE49-F238E27FC236}">
                <a16:creationId xmlns:a16="http://schemas.microsoft.com/office/drawing/2014/main" id="{D6B6D16F-418E-7842-A94A-D579D8F0E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950375"/>
            <a:ext cx="1168619" cy="116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8" name="Picture 10" descr="Картинки по запросу linkedin logo">
            <a:extLst>
              <a:ext uri="{FF2B5EF4-FFF2-40B4-BE49-F238E27FC236}">
                <a16:creationId xmlns:a16="http://schemas.microsoft.com/office/drawing/2014/main" id="{04000970-7F00-7544-AB58-28326C4D6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019" y="4950375"/>
            <a:ext cx="1168619" cy="116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sqadays.eu/files/autoupload/4/88/70/fey33erv36157.png">
            <a:extLst>
              <a:ext uri="{FF2B5EF4-FFF2-40B4-BE49-F238E27FC236}">
                <a16:creationId xmlns:a16="http://schemas.microsoft.com/office/drawing/2014/main" id="{61F4783A-B23F-494F-A270-CFC01EA50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677" y="5968422"/>
            <a:ext cx="1609440" cy="8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132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12067</TotalTime>
  <Words>758</Words>
  <Application>Microsoft Macintosh PowerPoint</Application>
  <PresentationFormat>Widescreen</PresentationFormat>
  <Paragraphs>254</Paragraphs>
  <Slides>42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Wingdings</vt:lpstr>
      <vt:lpstr>Office Theme</vt:lpstr>
      <vt:lpstr>Do It Yourself   Hardware tools       for        Software Testers</vt:lpstr>
      <vt:lpstr>whoami</vt:lpstr>
      <vt:lpstr>QR code warning</vt:lpstr>
      <vt:lpstr>Mouse</vt:lpstr>
      <vt:lpstr>Mouse + phone</vt:lpstr>
      <vt:lpstr>Mouse + fan</vt:lpstr>
      <vt:lpstr>I’m not alone!</vt:lpstr>
      <vt:lpstr>Arduino or ESP</vt:lpstr>
      <vt:lpstr>Arduino mouse</vt:lpstr>
      <vt:lpstr>Why use hardware?</vt:lpstr>
      <vt:lpstr>What for?</vt:lpstr>
      <vt:lpstr>Tools we use</vt:lpstr>
      <vt:lpstr>Keyboards</vt:lpstr>
      <vt:lpstr>Bluetooth</vt:lpstr>
      <vt:lpstr>Serial port</vt:lpstr>
      <vt:lpstr>Bluetooth</vt:lpstr>
      <vt:lpstr>Cheaper?</vt:lpstr>
      <vt:lpstr>Alternatives?</vt:lpstr>
      <vt:lpstr>WebUSB</vt:lpstr>
      <vt:lpstr>Touch screen sausage!</vt:lpstr>
      <vt:lpstr>PowerPoint Presentation</vt:lpstr>
      <vt:lpstr>RTL SDR</vt:lpstr>
      <vt:lpstr>433 MHz</vt:lpstr>
      <vt:lpstr>Raspberry PI</vt:lpstr>
      <vt:lpstr>rpitx</vt:lpstr>
      <vt:lpstr>ESP32 AM radio</vt:lpstr>
      <vt:lpstr>GPS receivers</vt:lpstr>
      <vt:lpstr>GPS receive</vt:lpstr>
      <vt:lpstr>oscmocom_fl2k</vt:lpstr>
      <vt:lpstr>Passive Radio jamming</vt:lpstr>
      <vt:lpstr>Active Radio jamming</vt:lpstr>
      <vt:lpstr>Temperature</vt:lpstr>
      <vt:lpstr>Hair dryer</vt:lpstr>
      <vt:lpstr>Relays</vt:lpstr>
      <vt:lpstr>PowerPoint Presentation</vt:lpstr>
      <vt:lpstr>Still fridge</vt:lpstr>
      <vt:lpstr>Modules</vt:lpstr>
      <vt:lpstr>Standard interfaces</vt:lpstr>
      <vt:lpstr>Shops and brands</vt:lpstr>
      <vt:lpstr>Community</vt:lpstr>
      <vt:lpstr>What all that was for?</vt:lpstr>
      <vt:lpstr>(Emergency) stop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It Yourself   Hardware tools    for     Software Testers</dc:title>
  <dc:creator>Nik .</dc:creator>
  <cp:lastModifiedBy>Nik .</cp:lastModifiedBy>
  <cp:revision>150</cp:revision>
  <dcterms:created xsi:type="dcterms:W3CDTF">2019-02-08T06:38:48Z</dcterms:created>
  <dcterms:modified xsi:type="dcterms:W3CDTF">2019-03-23T09:03:34Z</dcterms:modified>
</cp:coreProperties>
</file>