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1" d="100"/>
          <a:sy n="101" d="100"/>
        </p:scale>
        <p:origin x="-1320"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888075996"/>
      </p:ext>
    </p:extLst>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prstGeom prst="rect">
            <a:avLst/>
          </a:prstGeom>
        </p:spPr>
        <p:txBody>
          <a:bodyPr/>
          <a:lstStyle/>
          <a:p>
            <a:endParaRPr/>
          </a:p>
        </p:txBody>
      </p:sp>
      <p:sp>
        <p:nvSpPr>
          <p:cNvPr id="116" name="Shape 116"/>
          <p:cNvSpPr>
            <a:spLocks noGrp="1"/>
          </p:cNvSpPr>
          <p:nvPr>
            <p:ph type="body" sz="quarter" idx="1"/>
          </p:nvPr>
        </p:nvSpPr>
        <p:spPr>
          <a:prstGeom prst="rect">
            <a:avLst/>
          </a:prstGeom>
        </p:spPr>
        <p:txBody>
          <a:bodyPr/>
          <a:lstStyle/>
          <a:p>
            <a:pPr>
              <a:defRPr sz="3000"/>
            </a:pPr>
            <a:r>
              <a:t>Hello Everybody,</a:t>
            </a:r>
          </a:p>
          <a:p>
            <a:pPr>
              <a:defRPr sz="3000"/>
            </a:pPr>
            <a:endParaRPr/>
          </a:p>
          <a:p>
            <a:pPr>
              <a:defRPr sz="3000"/>
            </a:pPr>
            <a:r>
              <a:t>My biggest hobby is sport photography and one of my dreams is to shoot on Rally Dakar. However, it is still only the dream and all most of photos in this presentation were taken by Martin Kozak, one of the best czech sport photographers.</a:t>
            </a:r>
          </a:p>
          <a:p>
            <a:pPr>
              <a:defRPr sz="3000"/>
            </a:pPr>
            <a:endParaRPr/>
          </a:p>
          <a:p>
            <a:pPr>
              <a:defRPr sz="3000"/>
            </a:pPr>
            <a:r>
              <a:t>Back to the topic. People tend to see what they want to see instead of reality. It is natural for all of us but sometimes we imagine a world, which is not real, but we do not realize it anymore. That is why I recommend you to look at things from a totally different perspective and I offer you such a parallel between Agile Development and Rally Dakar.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prstGeom prst="rect">
            <a:avLst/>
          </a:prstGeom>
        </p:spPr>
        <p:txBody>
          <a:bodyPr/>
          <a:lstStyle/>
          <a:p>
            <a:endParaRPr/>
          </a:p>
        </p:txBody>
      </p:sp>
      <p:sp>
        <p:nvSpPr>
          <p:cNvPr id="169" name="Shape 169"/>
          <p:cNvSpPr>
            <a:spLocks noGrp="1"/>
          </p:cNvSpPr>
          <p:nvPr>
            <p:ph type="body" sz="quarter" idx="1"/>
          </p:nvPr>
        </p:nvSpPr>
        <p:spPr>
          <a:prstGeom prst="rect">
            <a:avLst/>
          </a:prstGeom>
        </p:spPr>
        <p:txBody>
          <a:bodyPr/>
          <a:lstStyle/>
          <a:p>
            <a:pPr>
              <a:defRPr sz="3000"/>
            </a:pPr>
            <a:r>
              <a:t>Every team is different. That is why every Definition of Ready will be unique.</a:t>
            </a:r>
          </a:p>
          <a:p>
            <a:pPr>
              <a:defRPr sz="3000"/>
            </a:pPr>
            <a:endParaRPr/>
          </a:p>
          <a:p>
            <a:pPr>
              <a:defRPr sz="3000"/>
            </a:pPr>
            <a:r>
              <a:t>However there are some mandatory points you cannot skip. </a:t>
            </a:r>
          </a:p>
          <a:p>
            <a:pPr>
              <a:defRPr sz="3000"/>
            </a:pPr>
            <a:endParaRPr/>
          </a:p>
          <a:p>
            <a:pPr>
              <a:defRPr sz="3000"/>
            </a:pPr>
            <a:r>
              <a:t>Lets imagine you are on the start line, waiting for that “GO” signal. But you do not now how long is todays phase, what is the speed limit, what terrain you can expect.</a:t>
            </a:r>
          </a:p>
          <a:p>
            <a:pPr>
              <a:defRPr sz="3000"/>
            </a:pPr>
            <a:r>
              <a:t>That sounds crazy.</a:t>
            </a:r>
          </a:p>
          <a:p>
            <a:pPr>
              <a:defRPr sz="3000"/>
            </a:pPr>
            <a:endParaRPr/>
          </a:p>
          <a:p>
            <a:pPr>
              <a:defRPr sz="3000"/>
            </a:pPr>
            <a:r>
              <a:t>But we experienced that quite often when Sprint is starting. Just GO! No, thank you, I do not want to die.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pPr>
              <a:defRPr sz="2600"/>
            </a:pPr>
            <a:r>
              <a:t>So what is really mandatory?</a:t>
            </a:r>
          </a:p>
          <a:p>
            <a:pPr>
              <a:defRPr sz="2600"/>
            </a:pPr>
            <a:endParaRPr/>
          </a:p>
          <a:p>
            <a:pPr>
              <a:defRPr sz="2600"/>
            </a:pPr>
            <a:r>
              <a:t>Every user story has a structure of “As somebody, I need something to achieve some goal.” All of these parts are important when “what part” should have the lowest priority. In other words - I need to understand why should I do something, for whom… Then I can start thinking about how… Not in different order.</a:t>
            </a:r>
          </a:p>
          <a:p>
            <a:pPr>
              <a:defRPr sz="2600"/>
            </a:pPr>
            <a:endParaRPr/>
          </a:p>
          <a:p>
            <a:pPr>
              <a:defRPr sz="2600"/>
            </a:pPr>
            <a:r>
              <a:t>Of course, I need to have the skills to do it or learn it. You should have realistic expectations. A junior driver needs years of practice before he can do Dakar.</a:t>
            </a:r>
          </a:p>
          <a:p>
            <a:pPr>
              <a:defRPr sz="2600"/>
            </a:pPr>
            <a:endParaRPr/>
          </a:p>
          <a:p>
            <a:pPr>
              <a:defRPr sz="2600"/>
            </a:pPr>
            <a:r>
              <a:t>When speaking about being realistic it is important to always ask yourself - is the goal still achievable. Even when we know what and why should be done, we have an idea how to achieve it, it is still a key question. Our goals should be challenging but if there is a feeling it is a bit too much, you have to say it up front otherwise you will pay the price later.</a:t>
            </a:r>
          </a:p>
          <a:p>
            <a:pPr>
              <a:defRPr sz="2600"/>
            </a:pPr>
            <a:endParaRPr/>
          </a:p>
          <a:p>
            <a:pPr>
              <a:defRPr sz="2600"/>
            </a:pPr>
            <a:r>
              <a:t>Let's assume you did everything right. Your checklist is completed. Ready to go.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lvl1pPr>
              <a:defRPr sz="3000"/>
            </a:lvl1pPr>
          </a:lstStyle>
          <a:p>
            <a:r>
              <a:t>Now it is the right time to be fast and may be even a bit furious. Because you are well prepared and now it is paying back. Also we should consider Sprint or Implementation columns of Kanban board to be the racing part.  However you really need to be careful. Because even the best one makes mistakes.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pPr>
              <a:defRPr sz="3000"/>
            </a:pPr>
            <a:r>
              <a:t>And these guys are the best, they care about everything and still there are accidents on Rally Dakar. </a:t>
            </a:r>
          </a:p>
          <a:p>
            <a:pPr>
              <a:defRPr sz="3000"/>
            </a:pPr>
            <a:endParaRPr/>
          </a:p>
          <a:p>
            <a:pPr>
              <a:defRPr sz="3000"/>
            </a:pPr>
            <a:r>
              <a:t>Every team has few accidents, problems with car, etc. They are often capable to solve them and continue. </a:t>
            </a:r>
          </a:p>
          <a:p>
            <a:pPr>
              <a:defRPr sz="3000"/>
            </a:pPr>
            <a:endParaRPr/>
          </a:p>
          <a:p>
            <a:pPr>
              <a:defRPr sz="3000"/>
            </a:pPr>
            <a:r>
              <a:t>Some teams will not finish the race because you need a lot of luck too.</a:t>
            </a:r>
          </a:p>
          <a:p>
            <a:pPr>
              <a:defRPr sz="3000"/>
            </a:pPr>
            <a:endParaRPr/>
          </a:p>
          <a:p>
            <a:pPr>
              <a:defRPr sz="3000"/>
            </a:pPr>
            <a:r>
              <a:t>Unfortunately there were also some fatal accidents. I can imagine there would be much more of these if they start to do compromises.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pPr>
              <a:defRPr sz="3000"/>
            </a:pPr>
            <a:r>
              <a:t>And there will always be some surprises. You cannot avoid them but you have to be prepared and think about all possibilities and what could go wrong. There are three men in the cabin of the Dakar truck – driver, navigator and mechanic. All of them knows the car to the last screw and they can fix most of the typical and even rare problems.</a:t>
            </a:r>
          </a:p>
          <a:p>
            <a:pPr>
              <a:defRPr sz="3000"/>
            </a:pPr>
            <a:r>
              <a:t>Knowledge and routine is again the key. Can you imagine finding something in manual when you have to fix breaks during the race? Every second counts.</a:t>
            </a:r>
          </a:p>
          <a:p>
            <a:pPr>
              <a:defRPr sz="3000"/>
            </a:pPr>
            <a:endParaRPr/>
          </a:p>
          <a:p>
            <a:pPr>
              <a:defRPr sz="3000"/>
            </a:pPr>
            <a:r>
              <a:t>Similar to sprint… We have to be fast and problem solving is our daily bread, but do we have the same perfect knowledge as these three there? And do we act in the same way as they do? I am talking about the racing spirit.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prstGeom prst="rect">
            <a:avLst/>
          </a:prstGeom>
        </p:spPr>
        <p:txBody>
          <a:bodyPr/>
          <a:lstStyle/>
          <a:p>
            <a:endParaRPr/>
          </a:p>
        </p:txBody>
      </p:sp>
      <p:sp>
        <p:nvSpPr>
          <p:cNvPr id="199" name="Shape 199"/>
          <p:cNvSpPr>
            <a:spLocks noGrp="1"/>
          </p:cNvSpPr>
          <p:nvPr>
            <p:ph type="body" sz="quarter" idx="1"/>
          </p:nvPr>
        </p:nvSpPr>
        <p:spPr>
          <a:prstGeom prst="rect">
            <a:avLst/>
          </a:prstGeom>
        </p:spPr>
        <p:txBody>
          <a:bodyPr/>
          <a:lstStyle/>
          <a:p>
            <a:pPr>
              <a:defRPr sz="3000"/>
            </a:pPr>
            <a:r>
              <a:t>When we can say we are done? It seems pretty straight forward in racing? It is when we cross the finish line. But there are 12 stages before the final one. Lets say that entire project is divided to 12 sprints. We have to deliver every single one.</a:t>
            </a:r>
          </a:p>
          <a:p>
            <a:pPr>
              <a:defRPr sz="3000"/>
            </a:pPr>
            <a:endParaRPr/>
          </a:p>
          <a:p>
            <a:pPr>
              <a:defRPr sz="3000"/>
            </a:pPr>
            <a:r>
              <a:t>But what does it mean to deliver when we know the next stage starts tomorrow morning. Car needs to be ready, crew needs to be prepared, etc.</a:t>
            </a:r>
          </a:p>
          <a:p>
            <a:pPr>
              <a:defRPr sz="3000"/>
            </a:pPr>
            <a:endParaRPr/>
          </a:p>
          <a:p>
            <a:pPr>
              <a:defRPr sz="3000"/>
            </a:pPr>
            <a:r>
              <a:t>Everything needs to be really done and that is why we have another checklist called Definition of Done. Again, every team is different at least:</a:t>
            </a:r>
          </a:p>
          <a:p>
            <a:pPr marL="171450" indent="-171450">
              <a:buSzPct val="100000"/>
              <a:buChar char="-"/>
              <a:defRPr sz="3000"/>
            </a:pPr>
            <a:r>
              <a:t>It is really implemented</a:t>
            </a:r>
          </a:p>
          <a:p>
            <a:pPr marL="171450" indent="-171450">
              <a:buSzPct val="100000"/>
              <a:buChar char="-"/>
              <a:defRPr sz="3000"/>
            </a:pPr>
            <a:r>
              <a:t>Unit tests are on place</a:t>
            </a:r>
          </a:p>
          <a:p>
            <a:pPr marL="171450" indent="-171450">
              <a:buSzPct val="100000"/>
              <a:buChar char="-"/>
              <a:defRPr sz="3000"/>
            </a:pPr>
            <a:r>
              <a:t>Fully tested</a:t>
            </a:r>
          </a:p>
          <a:p>
            <a:pPr marL="171450" indent="-171450">
              <a:buSzPct val="100000"/>
              <a:buChar char="-"/>
              <a:defRPr sz="3000"/>
            </a:pPr>
            <a:r>
              <a:t>Major and critical defects are fixed</a:t>
            </a:r>
          </a:p>
          <a:p>
            <a:pPr marL="171450" indent="-171450">
              <a:buSzPct val="100000"/>
              <a:buChar char="-"/>
              <a:defRPr sz="3000"/>
            </a:pPr>
            <a:r>
              <a:t>May be automated, etc.</a:t>
            </a:r>
          </a:p>
          <a:p>
            <a:pPr marL="171450" indent="-171450">
              <a:buSzPct val="100000"/>
              <a:buChar char="-"/>
              <a:defRPr sz="3000"/>
            </a:pPr>
            <a:endParaRPr/>
          </a:p>
          <a:p>
            <a:pPr>
              <a:defRPr sz="3000"/>
            </a:pPr>
            <a:r>
              <a:t>It is again agreement of whole team and nobody should cheat. Great idea is to split all of these activities over the sprint to have the smallest possible things to be done at the end. Even on Dakar there is quick assistance that can help during the race, there is at least some communication with a crew, so people in the dock knows what is happening, etc.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pPr>
              <a:defRPr sz="3000"/>
            </a:pPr>
            <a:r>
              <a:t>We all know we sometimes have to postpone something and there could be good reasons for that. For example refactoring.</a:t>
            </a:r>
          </a:p>
          <a:p>
            <a:pPr>
              <a:defRPr sz="3000"/>
            </a:pPr>
            <a:endParaRPr/>
          </a:p>
          <a:p>
            <a:pPr>
              <a:defRPr sz="3000"/>
            </a:pPr>
            <a:r>
              <a:t>There is free day in the middle of Dakar where Crews have one whole day to rest. It does not apply to mechanics. Actually this the hardest day for them because now they finally have a time to do complete service of the car. It is very long day but next morning the car is ready for second half of the race.</a:t>
            </a:r>
          </a:p>
          <a:p>
            <a:pPr>
              <a:defRPr sz="3000"/>
            </a:pPr>
            <a:endParaRPr/>
          </a:p>
          <a:p>
            <a:pPr>
              <a:defRPr sz="3000"/>
            </a:pPr>
            <a:r>
              <a:t>Some software projects are longer than few months. We should do the same. Every few sprints we have to inspect our technical depth, rests and we have to deal with it. Do refactoring, try different approaches, do some prove of concepts, etc.</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p>
            <a:pPr>
              <a:defRPr sz="3000"/>
            </a:pPr>
            <a:r>
              <a:t>We are all testers so defects are our daily bread. Everybody knows defects have to be fixed. We also understand that critical ones should be fixed as soon as possible.</a:t>
            </a:r>
          </a:p>
          <a:p>
            <a:pPr>
              <a:defRPr sz="3000"/>
            </a:pPr>
            <a:endParaRPr/>
          </a:p>
          <a:p>
            <a:pPr>
              <a:defRPr sz="3000"/>
            </a:pPr>
            <a:r>
              <a:t>But there is huge difference between ad-hoc (temporary) fixes and proper ones. Here you can see perfect example of temporary fix. It is creative and it works good enough to finish the stage. But everybody knows it is not sufficient for entire Dakar.</a:t>
            </a:r>
          </a:p>
          <a:p>
            <a:pPr>
              <a:defRPr sz="3000"/>
            </a:pPr>
            <a:endParaRPr/>
          </a:p>
          <a:p>
            <a:pPr>
              <a:defRPr sz="3000"/>
            </a:pPr>
            <a:r>
              <a:t>Now to be honest, how many of such temporary fixes you postponed or even how many of them survived it to you final deliver of your last project?</a:t>
            </a:r>
          </a:p>
          <a:p>
            <a:pPr>
              <a:defRPr sz="3000"/>
            </a:pPr>
            <a:endParaRPr/>
          </a:p>
          <a:p>
            <a:pPr>
              <a:defRPr sz="3000"/>
            </a:pPr>
            <a:r>
              <a:t>And what about the small ones? Lets skip the minors, these are cosmetic and you can fix them later or never. But what about these we call normal? At first, calling severity normal is kind of strange. But these are known as not critical but annoying. Should we fix them immediately or can we postpone them?</a:t>
            </a:r>
          </a:p>
          <a:p>
            <a:pPr>
              <a:defRPr sz="3000"/>
            </a:pPr>
            <a:r>
              <a:t>I generally vote for fixing them asap but if you would like to postpone them you should consider for how long. To the next sprint? I am pretty ok with it. To the next “Free day”? When it is? Can you guarantee you will really fix them there? It starts to smell.</a:t>
            </a:r>
          </a:p>
          <a:p>
            <a:pPr>
              <a:defRPr sz="3000"/>
            </a:pPr>
            <a:endParaRPr/>
          </a:p>
          <a:p>
            <a:pPr>
              <a:defRPr sz="3000"/>
            </a:pPr>
            <a:r>
              <a:t>Are you going to fix them by the end of project? That is very bad idea. 50 small defects are much worst than few bigger one. Moreover are you really sure they are all low severity or is there a risk you analyzed impact in a wrong way?</a:t>
            </a:r>
          </a:p>
          <a:p>
            <a:pPr>
              <a:defRPr sz="3000"/>
            </a:pPr>
            <a:endParaRPr/>
          </a:p>
          <a:p>
            <a:pPr>
              <a:defRPr sz="3000"/>
            </a:pPr>
            <a:r>
              <a:t>In other words. Am I still sure I am ready to go racing tomorrow knowing all of these small issues? Or is it starting to be too furious? We as a testers are the ones who should provide the answer and all of the necessary information to allow others to do the right informed decision.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pPr>
              <a:defRPr sz="3000"/>
            </a:pPr>
            <a:r>
              <a:t>It has to be amazing to be on this stage in Rio. I believe it is worth all of these hard days, long nights and pain.</a:t>
            </a:r>
          </a:p>
          <a:p>
            <a:pPr>
              <a:defRPr sz="3000"/>
            </a:pPr>
            <a:endParaRPr/>
          </a:p>
          <a:p>
            <a:pPr>
              <a:defRPr sz="3000"/>
            </a:pPr>
            <a:r>
              <a:t>It is also amazing to deliver the software project. I believe the best motivation in our world of software development is to deliver working software which really address customer needs and we can be proud we were part of the team who succeeded to deliver it.</a:t>
            </a:r>
          </a:p>
          <a:p>
            <a:pPr>
              <a:defRPr sz="3000"/>
            </a:pPr>
            <a:endParaRPr/>
          </a:p>
          <a:p>
            <a:pPr>
              <a:defRPr sz="3000"/>
            </a:pPr>
            <a:r>
              <a:t>Celebrate your success on your projects. It could be finishing the Sprint, aka a day race, or delivering entire project aka the end of the Rally.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pPr>
              <a:defRPr sz="3000"/>
            </a:pPr>
            <a:r>
              <a:t>So it is delivered, we succeeded but it does not end there. These trucks needs to be transported back, everything should be documented, etc.</a:t>
            </a:r>
          </a:p>
          <a:p>
            <a:pPr>
              <a:defRPr sz="3000"/>
            </a:pPr>
            <a:endParaRPr/>
          </a:p>
          <a:p>
            <a:pPr>
              <a:defRPr sz="3000"/>
            </a:pPr>
            <a:r>
              <a:t>We also need to do a lot of stuff after the last sprint before our software goes to production or even during the production. I always like saying “Do it in the way like you have to maintain it yourself for another few years”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pPr>
              <a:defRPr sz="3000"/>
            </a:pPr>
            <a:r>
              <a:t>One of my favorite movie series is Fast and Furious. I should speak about Rally Dakar. I know. But at first I would like to define how agile often looks like. Unfortunately. </a:t>
            </a:r>
          </a:p>
          <a:p>
            <a:pPr>
              <a:defRPr sz="3000"/>
            </a:pPr>
            <a:endParaRPr/>
          </a:p>
          <a:p>
            <a:pPr>
              <a:defRPr sz="3000"/>
            </a:pPr>
            <a:r>
              <a:t>Everything is in this picture. That white Mustang is current ending iteration. Blue one is starting iteration. That man flying are us moving between them. Of course you can park your car safely and change a car as you should do. But that is boring and we are somehow used to to this in this more adrenalin way, are we not?</a:t>
            </a:r>
          </a:p>
          <a:p>
            <a:pPr>
              <a:defRPr sz="3000"/>
            </a:pPr>
            <a:endParaRPr/>
          </a:p>
          <a:p>
            <a:pPr>
              <a:defRPr sz="3000"/>
            </a:pPr>
            <a:r>
              <a:t>What about that tank? Customer? Technical depth? Defects? I will leave it on your imagination.</a:t>
            </a:r>
          </a:p>
          <a:p>
            <a:pPr>
              <a:defRPr sz="3000"/>
            </a:pPr>
            <a:endParaRPr/>
          </a:p>
          <a:p>
            <a:pPr>
              <a:defRPr sz="3000"/>
            </a:pPr>
            <a:r>
              <a:t>We have to be fast in software development world. But we should not be furious. That is where our story about Dakar starts.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p>
            <a:pPr>
              <a:defRPr sz="3000"/>
            </a:pPr>
            <a:r>
              <a:t>Dakar is incredibly hard but the biggest motivation for all of these people is the fact they really like it. They enjoy racing and it is fun.</a:t>
            </a:r>
          </a:p>
          <a:p>
            <a:pPr>
              <a:defRPr sz="3000"/>
            </a:pPr>
            <a:endParaRPr/>
          </a:p>
          <a:p>
            <a:pPr>
              <a:defRPr sz="3000"/>
            </a:pPr>
            <a:r>
              <a:t>We spent 8 hours at work every day. It is ¼ of our live. It is too much time to do something we do not like. My experience is that our live in IT usually stops to be fun when we forgot we are all here together. When process became rules and we do not understand it as team agreement.</a:t>
            </a:r>
          </a:p>
          <a:p>
            <a:pPr>
              <a:defRPr sz="3000"/>
            </a:pPr>
            <a:endParaRPr/>
          </a:p>
          <a:p>
            <a:pPr>
              <a:defRPr sz="3000"/>
            </a:pPr>
            <a:r>
              <a:t>There is never too late to stop, re-think and plan how I would like to do my work.</a:t>
            </a:r>
          </a:p>
          <a:p>
            <a:pPr>
              <a:defRPr sz="3000"/>
            </a:pPr>
            <a:endParaRPr/>
          </a:p>
          <a:p>
            <a:pPr>
              <a:defRPr sz="3000"/>
            </a:pPr>
            <a:r>
              <a:t>The worst think is resignation. People who resigned on their work are hardest to work with.</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prstGeom prst="rect">
            <a:avLst/>
          </a:prstGeom>
        </p:spPr>
        <p:txBody>
          <a:bodyPr/>
          <a:lstStyle/>
          <a:p>
            <a:endParaRPr/>
          </a:p>
        </p:txBody>
      </p:sp>
      <p:sp>
        <p:nvSpPr>
          <p:cNvPr id="232" name="Shape 232"/>
          <p:cNvSpPr>
            <a:spLocks noGrp="1"/>
          </p:cNvSpPr>
          <p:nvPr>
            <p:ph type="body" sz="quarter" idx="1"/>
          </p:nvPr>
        </p:nvSpPr>
        <p:spPr>
          <a:prstGeom prst="rect">
            <a:avLst/>
          </a:prstGeom>
        </p:spPr>
        <p:txBody>
          <a:bodyPr/>
          <a:lstStyle>
            <a:lvl1pPr>
              <a:defRPr sz="3000"/>
            </a:lvl1pPr>
          </a:lstStyle>
          <a:p>
            <a:r>
              <a:t>This is the end of our story about Dakar and Agile. But I would like to share with you one more thing. We need stories in our world of software. These stories help us to know where we are, what we are doing, why, etc. Sometimes we need stories like Rally Dakar. It helps to re-thing our projects from different perspectives. We really often wear ping glasses or we are blind when we think inside our box, because we already heard a lot of stories about what we should do, how Agile can go wrong, but there is nothing new in these stories so we are not listening. This is our daily life. We do not have too much similar with guys on previous picture. But whenever I say “is it still safe to continue in the race” everybody in my team knows what am I talking about.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p>
            <a:pPr>
              <a:defRPr sz="2000"/>
            </a:pPr>
            <a:r>
              <a:t>I would like to share with you an idea about Evolution of Definition of Ready and Done. We have to understand that these definition are nothing else then set of questions to be answered before we can start or end some activity or stage. These questions are different based on the Phase of your project and you should apply the same approach to every important activity. Lets demonstrate again on Dakar.</a:t>
            </a:r>
          </a:p>
          <a:p>
            <a:pPr>
              <a:defRPr sz="2000"/>
            </a:pPr>
            <a:endParaRPr/>
          </a:p>
          <a:p>
            <a:pPr>
              <a:defRPr sz="2000"/>
            </a:pPr>
            <a:r>
              <a:t>Everything starts with an Idea, so here it is “I want to race on Dakar.” It is the very early phase, it is just an idea or wish. And you have to apply critical thinking on it and define clear Definition of Done, it means what has to be achieved to make idea real and start working on it. I will need money, strategy, some knowledge, time, etc. Many projects ends in this phase and it is fine. There are some projects which escapes this phase by cheating and they have usually huge problems, or they are very successful, you know, exceptions always exists.</a:t>
            </a:r>
          </a:p>
          <a:p>
            <a:pPr>
              <a:defRPr sz="2000"/>
            </a:pPr>
            <a:endParaRPr/>
          </a:p>
          <a:p>
            <a:pPr>
              <a:defRPr sz="2000"/>
            </a:pPr>
            <a:r>
              <a:t>Second phase is called a Preparation. I made a decision I will race on Dakar and I have to do a lot of thins before I can actually make it happen. Build a team, prepare cars, some trainings, some legal staff, etc. And the same should be on our projects. Before we start the implementation phase there should be some preparation with clear criteria like identification of stakeholders, defining responsibilities, vision and goals of the project, basic measures, impact mapping, etc. This phase is hugely underestimated.</a:t>
            </a:r>
          </a:p>
          <a:p>
            <a:pPr>
              <a:defRPr sz="2000"/>
            </a:pPr>
            <a:endParaRPr/>
          </a:p>
          <a:p>
            <a:pPr>
              <a:defRPr sz="2000"/>
            </a:pPr>
            <a:r>
              <a:t>Then you have the Race itself and that it what we already covered it and we are all familiar with this phase because it is the phase we all usually work. Leaving this phase has usually also some Done, Done criteria to close the project, etc. and than there is the last phase called evaluation which leads to a decision - continue or not?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prstGeom prst="rect">
            <a:avLst/>
          </a:prstGeom>
        </p:spPr>
        <p:txBody>
          <a:bodyPr/>
          <a:lstStyle/>
          <a:p>
            <a:endParaRPr/>
          </a:p>
        </p:txBody>
      </p:sp>
      <p:sp>
        <p:nvSpPr>
          <p:cNvPr id="261" name="Shape 261"/>
          <p:cNvSpPr>
            <a:spLocks noGrp="1"/>
          </p:cNvSpPr>
          <p:nvPr>
            <p:ph type="body" sz="quarter" idx="1"/>
          </p:nvPr>
        </p:nvSpPr>
        <p:spPr>
          <a:prstGeom prst="rect">
            <a:avLst/>
          </a:prstGeom>
        </p:spPr>
        <p:txBody>
          <a:bodyPr/>
          <a:lstStyle/>
          <a:p>
            <a:r>
              <a:t>At the end I would like to share one experiment with you. It was developed in 1950s when a principle was a simple. You have group of 8 people sitting in the same room, but 7 of them are actors. So only one is the real subject of experiment. All of them has the same task to do. You have these two cards and you should decide which of the three lines on the right is the same length as the one on the left. All other rounds were similar exercise so you would expect correctness of answers to be near to 100%.</a:t>
            </a:r>
          </a:p>
          <a:p>
            <a:endParaRPr/>
          </a:p>
          <a:p>
            <a:r>
              <a:t>The guy who was not acting was always sitting in the position he answers the last. In first two rounds actors answer correctly and a subject too. But from the third round actors start to answer wrongly but all of the in the same way. So for example all of them would say Line C is the correct answer here. Subject was answering as the last.</a:t>
            </a:r>
          </a:p>
          <a:p>
            <a:endParaRPr/>
          </a:p>
          <a:p>
            <a:r>
              <a:t>Over all 75% subjects made at least one mistake in 10 rounds. Some of them much more. It demonstrates we would like to stay in our conformity and we tend to agree with a crowd. Do not do that please.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prstGeom prst="rect">
            <a:avLst/>
          </a:prstGeom>
        </p:spPr>
        <p:txBody>
          <a:bodyPr/>
          <a:lstStyle/>
          <a:p>
            <a:endParaRPr/>
          </a:p>
        </p:txBody>
      </p:sp>
      <p:sp>
        <p:nvSpPr>
          <p:cNvPr id="125" name="Shape 125"/>
          <p:cNvSpPr>
            <a:spLocks noGrp="1"/>
          </p:cNvSpPr>
          <p:nvPr>
            <p:ph type="body" sz="quarter" idx="1"/>
          </p:nvPr>
        </p:nvSpPr>
        <p:spPr>
          <a:prstGeom prst="rect">
            <a:avLst/>
          </a:prstGeom>
        </p:spPr>
        <p:txBody>
          <a:bodyPr/>
          <a:lstStyle/>
          <a:p>
            <a:pPr>
              <a:defRPr sz="3000"/>
            </a:pPr>
            <a:r>
              <a:t>Dakar 2017 – The Odyssey. The second biggest racing event on entire world (after F1).</a:t>
            </a:r>
          </a:p>
          <a:p>
            <a:pPr>
              <a:defRPr sz="3000"/>
            </a:pPr>
            <a:endParaRPr/>
          </a:p>
          <a:p>
            <a:pPr>
              <a:defRPr sz="3000"/>
            </a:pPr>
            <a:r>
              <a:t>3 countries, 12 stages, nearly 9000 km with a goal to go from here, to Buenos Aires. But not this straight shortest way. Acceptance Criteria are quite strict. You have to follow this track. Every day you have to be in time limit and you are also competing with the others. Sounds challenging, right? That is the first similarity = it is not easy nor straight forward and it is not free for all. There are rules!!!</a:t>
            </a:r>
          </a:p>
          <a:p>
            <a:pPr>
              <a:defRPr sz="3000"/>
            </a:pPr>
            <a:endParaRPr/>
          </a:p>
          <a:p>
            <a:pPr>
              <a:defRPr sz="3000"/>
            </a:pPr>
            <a:r>
              <a:t>More than 300 vehicles ready to compete. Each team made by dozens of people. This his huge. As most of our software projects are.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prstGeom prst="rect">
            <a:avLst/>
          </a:prstGeom>
        </p:spPr>
        <p:txBody>
          <a:bodyPr/>
          <a:lstStyle/>
          <a:p>
            <a:endParaRPr/>
          </a:p>
        </p:txBody>
      </p:sp>
      <p:sp>
        <p:nvSpPr>
          <p:cNvPr id="132" name="Shape 132"/>
          <p:cNvSpPr>
            <a:spLocks noGrp="1"/>
          </p:cNvSpPr>
          <p:nvPr>
            <p:ph type="body" sz="quarter" idx="1"/>
          </p:nvPr>
        </p:nvSpPr>
        <p:spPr>
          <a:prstGeom prst="rect">
            <a:avLst/>
          </a:prstGeom>
        </p:spPr>
        <p:txBody>
          <a:bodyPr/>
          <a:lstStyle/>
          <a:p>
            <a:pPr>
              <a:defRPr sz="3000"/>
            </a:pPr>
            <a:r>
              <a:t> There are winners, also the others who finish the race, which I consider to be the success. But we also have many who will not finish the race… And unfortunately time-to-time they pay the highest price.</a:t>
            </a:r>
          </a:p>
          <a:p>
            <a:pPr>
              <a:defRPr sz="3000"/>
            </a:pPr>
            <a:endParaRPr/>
          </a:p>
          <a:p>
            <a:pPr>
              <a:defRPr sz="3000"/>
            </a:pPr>
            <a:r>
              <a:t>So what makes the difference?</a:t>
            </a:r>
          </a:p>
          <a:p>
            <a:pPr>
              <a:defRPr sz="3000"/>
            </a:pPr>
            <a:endParaRPr/>
          </a:p>
          <a:p>
            <a:pPr>
              <a:defRPr sz="3000"/>
            </a:pPr>
            <a:r>
              <a:t>Luck? Of course, you need to be lucky… But if it would be only about luck why is Kamaz almost always on the winning stage and won 14 times during last 20 years? There needs to be something more…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prstGeom prst="rect">
            <a:avLst/>
          </a:prstGeom>
        </p:spPr>
        <p:txBody>
          <a:bodyPr/>
          <a:lstStyle/>
          <a:p>
            <a:endParaRPr/>
          </a:p>
        </p:txBody>
      </p:sp>
      <p:sp>
        <p:nvSpPr>
          <p:cNvPr id="143" name="Shape 143"/>
          <p:cNvSpPr>
            <a:spLocks noGrp="1"/>
          </p:cNvSpPr>
          <p:nvPr>
            <p:ph type="body" sz="quarter" idx="1"/>
          </p:nvPr>
        </p:nvSpPr>
        <p:spPr>
          <a:prstGeom prst="rect">
            <a:avLst/>
          </a:prstGeom>
        </p:spPr>
        <p:txBody>
          <a:bodyPr/>
          <a:lstStyle/>
          <a:p>
            <a:pPr>
              <a:defRPr sz="3000"/>
            </a:pPr>
            <a:r>
              <a:t>It is about the team, cars, knowledge, and training and also about money. To simplify, it is about the long project with a lot of preparation. One Dakar ends in January and one or two months later it all starts again.</a:t>
            </a:r>
          </a:p>
          <a:p>
            <a:pPr>
              <a:defRPr sz="3000"/>
            </a:pPr>
            <a:endParaRPr/>
          </a:p>
          <a:p>
            <a:pPr>
              <a:defRPr sz="3000"/>
            </a:pPr>
            <a:r>
              <a:t>Every team prepares and tunes a new car. They need to think and agree on the strategy learning from the last year experience. Summer and autumn are about several races to test, improve and learn when the main goal is to be on the starting line of next Dakar prepared as well as possible.</a:t>
            </a:r>
          </a:p>
          <a:p>
            <a:pPr>
              <a:defRPr sz="3000"/>
            </a:pPr>
            <a:endParaRPr/>
          </a:p>
          <a:p>
            <a:pPr>
              <a:defRPr sz="3000"/>
            </a:pPr>
            <a:r>
              <a:t>Dakar is not about 2 weeks of racing. It is a one year project when January is kind of UAT.</a:t>
            </a:r>
          </a:p>
          <a:p>
            <a:pPr>
              <a:defRPr sz="3000"/>
            </a:pPr>
            <a:endParaRPr/>
          </a:p>
          <a:p>
            <a:pPr>
              <a:defRPr sz="3000"/>
            </a:pPr>
            <a:r>
              <a:t>It makes sense, right?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pPr>
              <a:defRPr sz="3000"/>
            </a:pPr>
            <a:r>
              <a:t>Now I would like you to imagine your current project and how it looks there with preparation.</a:t>
            </a:r>
          </a:p>
          <a:p>
            <a:pPr>
              <a:defRPr sz="3000"/>
            </a:pPr>
            <a:endParaRPr/>
          </a:p>
          <a:p>
            <a:pPr>
              <a:defRPr sz="3000"/>
            </a:pPr>
            <a:r>
              <a:t>Do you really do the most to succeed in the race or you often do easy compromises? I often see compromises like</a:t>
            </a:r>
          </a:p>
          <a:p>
            <a:pPr marL="171450" indent="-171450">
              <a:buSzPct val="100000"/>
              <a:buFont typeface="Arial"/>
              <a:buChar char="•"/>
              <a:defRPr sz="3000"/>
            </a:pPr>
            <a:r>
              <a:t>We do not understand what we should do… We do not know how to do it... Who cares... We gonna plan it to next iteration and we will see how it goes</a:t>
            </a:r>
          </a:p>
          <a:p>
            <a:pPr marL="171450" indent="-171450">
              <a:buSzPct val="100000"/>
              <a:buFont typeface="Arial"/>
              <a:buChar char="•"/>
              <a:defRPr sz="3000"/>
            </a:pPr>
            <a:r>
              <a:t>We have dozens of open defects but we will focus on User stories and we gonna fix them later</a:t>
            </a:r>
          </a:p>
          <a:p>
            <a:pPr marL="171450" indent="-171450">
              <a:buSzPct val="100000"/>
              <a:buFont typeface="Arial"/>
              <a:buChar char="•"/>
              <a:defRPr sz="3000"/>
            </a:pPr>
            <a:r>
              <a:t>Or my favourite one – it is not tested, but we believe it works so we will deliver it</a:t>
            </a:r>
          </a:p>
          <a:p>
            <a:pPr>
              <a:defRPr sz="3000"/>
            </a:pPr>
            <a:endParaRPr/>
          </a:p>
          <a:p>
            <a:pPr>
              <a:defRPr sz="3000"/>
            </a:pPr>
            <a:r>
              <a:t>Do you think these guys here can accept any compromises? Lets imagine you are as a spectator on a Dakar and somebody would ask you. Hey, or driver is sick, can you please drive instead of him? What would be your answer. Yes, why not, I have a driving license, it gonna be a lot of fun.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prstGeom prst="rect">
            <a:avLst/>
          </a:prstGeom>
        </p:spPr>
        <p:txBody>
          <a:bodyPr/>
          <a:lstStyle/>
          <a:p>
            <a:endParaRPr/>
          </a:p>
        </p:txBody>
      </p:sp>
      <p:sp>
        <p:nvSpPr>
          <p:cNvPr id="153" name="Shape 153"/>
          <p:cNvSpPr>
            <a:spLocks noGrp="1"/>
          </p:cNvSpPr>
          <p:nvPr>
            <p:ph type="body" sz="quarter" idx="1"/>
          </p:nvPr>
        </p:nvSpPr>
        <p:spPr>
          <a:prstGeom prst="rect">
            <a:avLst/>
          </a:prstGeom>
        </p:spPr>
        <p:txBody>
          <a:bodyPr/>
          <a:lstStyle/>
          <a:p>
            <a:pPr>
              <a:defRPr sz="3000"/>
            </a:pPr>
            <a:r>
              <a:t>This is how it looks in that car. Yes, there is still steering, pedals, etc. But to be honest, I would crash with that in few minutes. This is also similar to common user of computer - yes he knows how to use a computer for his need. It is a simple car, still requires a knowledge. But software development? That is a different story. My wife would agree that when I am talking about my job it looks similar like this to her. </a:t>
            </a:r>
          </a:p>
          <a:p>
            <a:pPr>
              <a:defRPr sz="3000"/>
            </a:pPr>
            <a:endParaRPr/>
          </a:p>
          <a:p>
            <a:pPr>
              <a:defRPr sz="3000"/>
            </a:pPr>
            <a:r>
              <a:t>So guys who sits in this car needs to know a lot and be well prepared. Are we also well prepared?</a:t>
            </a:r>
          </a:p>
          <a:p>
            <a:pPr>
              <a:defRPr sz="3000"/>
            </a:pPr>
            <a:endParaRPr/>
          </a:p>
          <a:p>
            <a:pPr>
              <a:defRPr sz="3000"/>
            </a:pPr>
            <a:r>
              <a:t>Lets have a quick survey here. Who things his work is simple? Who things he is well prepared to do his current assignment on the project?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pPr>
              <a:defRPr sz="2900"/>
            </a:pPr>
            <a:r>
              <a:t>But, it is not only about driver and navigator. It is about the entire team. There is the process every team member needs to respect and follow. I hate the word “Process”. Much better is to say “Agreement”. It is may sound as just semantics, but actually there is a huge difference. Agreement means something we agree with. If it was build, tuned and agreed by whole team then there is no reason to do not respect it, compromise it and other bull shits. </a:t>
            </a:r>
          </a:p>
          <a:p>
            <a:pPr>
              <a:defRPr sz="2900"/>
            </a:pPr>
            <a:r>
              <a:t>We made it. If it works follow it. If it does not work revise it and follow new one again.</a:t>
            </a:r>
          </a:p>
          <a:p>
            <a:pPr>
              <a:defRPr sz="2900"/>
            </a:pPr>
            <a:endParaRPr/>
          </a:p>
          <a:p>
            <a:pPr>
              <a:defRPr sz="2900"/>
            </a:pPr>
            <a:r>
              <a:t>Never ever do something you do not agree with. Or you do not understand. Otherwise you will not finish the race and you can harm the others.</a:t>
            </a:r>
          </a:p>
          <a:p>
            <a:pPr>
              <a:defRPr sz="2900"/>
            </a:pPr>
            <a:endParaRPr/>
          </a:p>
          <a:p>
            <a:pPr>
              <a:defRPr sz="2900"/>
            </a:pPr>
            <a:r>
              <a:t>There are many rules, strategies, plans, etc. to be considered and agreed on in the racing team. It is quite different from Software development team but Definition of Ready and Definition of Done is mandatory everywhere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pPr>
              <a:defRPr sz="3000"/>
            </a:pPr>
            <a:r>
              <a:t>Definition of Ready is checklist of things we need to do and achieve before we can start every race. Car needs to be well prepared, full fuel tank, navigation defined, etc.</a:t>
            </a:r>
          </a:p>
          <a:p>
            <a:pPr>
              <a:defRPr sz="3000"/>
            </a:pPr>
            <a:endParaRPr/>
          </a:p>
          <a:p>
            <a:pPr>
              <a:defRPr sz="3000"/>
            </a:pPr>
            <a:r>
              <a:t>In our world it means what has to be done before we start implementation of the requirement. Remember the race itself has to be fast but safe.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ext názvu"/>
          <p:cNvSpPr txBox="1">
            <a:spLocks noGrp="1"/>
          </p:cNvSpPr>
          <p:nvPr>
            <p:ph type="title"/>
          </p:nvPr>
        </p:nvSpPr>
        <p:spPr>
          <a:xfrm>
            <a:off x="685800" y="2130425"/>
            <a:ext cx="7772400" cy="1470025"/>
          </a:xfrm>
          <a:prstGeom prst="rect">
            <a:avLst/>
          </a:prstGeom>
        </p:spPr>
        <p:txBody>
          <a:bodyPr/>
          <a:lstStyle/>
          <a:p>
            <a:r>
              <a:t>Text názvu</a:t>
            </a:r>
          </a:p>
        </p:txBody>
      </p:sp>
      <p:sp>
        <p:nvSpPr>
          <p:cNvPr id="12" name="Text úrovně 1…"/>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Text úrovně 1</a:t>
            </a:r>
          </a:p>
          <a:p>
            <a:pPr lvl="1"/>
            <a:r>
              <a:t>Text úrovně 2</a:t>
            </a:r>
          </a:p>
          <a:p>
            <a:pPr lvl="2"/>
            <a:r>
              <a:t>Text úrovně 3</a:t>
            </a:r>
          </a:p>
          <a:p>
            <a:pPr lvl="3"/>
            <a:r>
              <a:t>Text úrovně 4</a:t>
            </a:r>
          </a:p>
          <a:p>
            <a:pPr lvl="4"/>
            <a:r>
              <a:t>Text úrovně 5</a:t>
            </a:r>
          </a:p>
        </p:txBody>
      </p:sp>
      <p:sp>
        <p:nvSpPr>
          <p:cNvPr id="13"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ext názvu"/>
          <p:cNvSpPr txBox="1">
            <a:spLocks noGrp="1"/>
          </p:cNvSpPr>
          <p:nvPr>
            <p:ph type="title"/>
          </p:nvPr>
        </p:nvSpPr>
        <p:spPr>
          <a:prstGeom prst="rect">
            <a:avLst/>
          </a:prstGeom>
        </p:spPr>
        <p:txBody>
          <a:bodyPr/>
          <a:lstStyle/>
          <a:p>
            <a:r>
              <a:t>Text názvu</a:t>
            </a:r>
          </a:p>
        </p:txBody>
      </p:sp>
      <p:sp>
        <p:nvSpPr>
          <p:cNvPr id="93" name="Text úrovně 1…"/>
          <p:cNvSpPr txBox="1">
            <a:spLocks noGrp="1"/>
          </p:cNvSpPr>
          <p:nvPr>
            <p:ph type="body" idx="1"/>
          </p:nvPr>
        </p:nvSpPr>
        <p:spPr>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sp>
        <p:nvSpPr>
          <p:cNvPr id="94"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ext názvu"/>
          <p:cNvSpPr txBox="1">
            <a:spLocks noGrp="1"/>
          </p:cNvSpPr>
          <p:nvPr>
            <p:ph type="title"/>
          </p:nvPr>
        </p:nvSpPr>
        <p:spPr>
          <a:xfrm>
            <a:off x="6629400" y="274638"/>
            <a:ext cx="2057400" cy="5851526"/>
          </a:xfrm>
          <a:prstGeom prst="rect">
            <a:avLst/>
          </a:prstGeom>
        </p:spPr>
        <p:txBody>
          <a:bodyPr/>
          <a:lstStyle/>
          <a:p>
            <a:r>
              <a:t>Text názvu</a:t>
            </a:r>
          </a:p>
        </p:txBody>
      </p:sp>
      <p:sp>
        <p:nvSpPr>
          <p:cNvPr id="102" name="Text úrovně 1…"/>
          <p:cNvSpPr txBox="1">
            <a:spLocks noGrp="1"/>
          </p:cNvSpPr>
          <p:nvPr>
            <p:ph type="body" idx="1"/>
          </p:nvPr>
        </p:nvSpPr>
        <p:spPr>
          <a:xfrm>
            <a:off x="457200" y="274638"/>
            <a:ext cx="6019800" cy="5851526"/>
          </a:xfrm>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sp>
        <p:nvSpPr>
          <p:cNvPr id="103"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ext názvu"/>
          <p:cNvSpPr txBox="1">
            <a:spLocks noGrp="1"/>
          </p:cNvSpPr>
          <p:nvPr>
            <p:ph type="title"/>
          </p:nvPr>
        </p:nvSpPr>
        <p:spPr>
          <a:prstGeom prst="rect">
            <a:avLst/>
          </a:prstGeom>
        </p:spPr>
        <p:txBody>
          <a:bodyPr/>
          <a:lstStyle/>
          <a:p>
            <a:r>
              <a:t>Text názvu</a:t>
            </a:r>
          </a:p>
        </p:txBody>
      </p:sp>
      <p:sp>
        <p:nvSpPr>
          <p:cNvPr id="21" name="Text úrovně 1…"/>
          <p:cNvSpPr txBox="1">
            <a:spLocks noGrp="1"/>
          </p:cNvSpPr>
          <p:nvPr>
            <p:ph type="body" idx="1"/>
          </p:nvPr>
        </p:nvSpPr>
        <p:spPr>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sp>
        <p:nvSpPr>
          <p:cNvPr id="22"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ext názvu"/>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Text názvu</a:t>
            </a:r>
          </a:p>
        </p:txBody>
      </p:sp>
      <p:sp>
        <p:nvSpPr>
          <p:cNvPr id="30" name="Text úrovně 1…"/>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Text úrovně 1</a:t>
            </a:r>
          </a:p>
          <a:p>
            <a:pPr lvl="1"/>
            <a:r>
              <a:t>Text úrovně 2</a:t>
            </a:r>
          </a:p>
          <a:p>
            <a:pPr lvl="2"/>
            <a:r>
              <a:t>Text úrovně 3</a:t>
            </a:r>
          </a:p>
          <a:p>
            <a:pPr lvl="3"/>
            <a:r>
              <a:t>Text úrovně 4</a:t>
            </a:r>
          </a:p>
          <a:p>
            <a:pPr lvl="4"/>
            <a:r>
              <a:t>Text úrovně 5</a:t>
            </a:r>
          </a:p>
        </p:txBody>
      </p:sp>
      <p:sp>
        <p:nvSpPr>
          <p:cNvPr id="31"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ext názvu"/>
          <p:cNvSpPr txBox="1">
            <a:spLocks noGrp="1"/>
          </p:cNvSpPr>
          <p:nvPr>
            <p:ph type="title"/>
          </p:nvPr>
        </p:nvSpPr>
        <p:spPr>
          <a:prstGeom prst="rect">
            <a:avLst/>
          </a:prstGeom>
        </p:spPr>
        <p:txBody>
          <a:bodyPr/>
          <a:lstStyle/>
          <a:p>
            <a:r>
              <a:t>Text názvu</a:t>
            </a:r>
          </a:p>
        </p:txBody>
      </p:sp>
      <p:sp>
        <p:nvSpPr>
          <p:cNvPr id="39" name="Text úrovně 1…"/>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Text úrovně 1</a:t>
            </a:r>
          </a:p>
          <a:p>
            <a:pPr lvl="1"/>
            <a:r>
              <a:t>Text úrovně 2</a:t>
            </a:r>
          </a:p>
          <a:p>
            <a:pPr lvl="2"/>
            <a:r>
              <a:t>Text úrovně 3</a:t>
            </a:r>
          </a:p>
          <a:p>
            <a:pPr lvl="3"/>
            <a:r>
              <a:t>Text úrovně 4</a:t>
            </a:r>
          </a:p>
          <a:p>
            <a:pPr lvl="4"/>
            <a:r>
              <a:t>Text úrovně 5</a:t>
            </a:r>
          </a:p>
        </p:txBody>
      </p:sp>
      <p:sp>
        <p:nvSpPr>
          <p:cNvPr id="40"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ext názvu"/>
          <p:cNvSpPr txBox="1">
            <a:spLocks noGrp="1"/>
          </p:cNvSpPr>
          <p:nvPr>
            <p:ph type="title"/>
          </p:nvPr>
        </p:nvSpPr>
        <p:spPr>
          <a:prstGeom prst="rect">
            <a:avLst/>
          </a:prstGeom>
        </p:spPr>
        <p:txBody>
          <a:bodyPr/>
          <a:lstStyle/>
          <a:p>
            <a:r>
              <a:t>Text názvu</a:t>
            </a:r>
          </a:p>
        </p:txBody>
      </p:sp>
      <p:sp>
        <p:nvSpPr>
          <p:cNvPr id="48" name="Text úrovně 1…"/>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Text úrovně 1</a:t>
            </a:r>
          </a:p>
          <a:p>
            <a:pPr lvl="1"/>
            <a:r>
              <a:t>Text úrovně 2</a:t>
            </a:r>
          </a:p>
          <a:p>
            <a:pPr lvl="2"/>
            <a:r>
              <a:t>Text úrovně 3</a:t>
            </a:r>
          </a:p>
          <a:p>
            <a:pPr lvl="3"/>
            <a:r>
              <a:t>Text úrovně 4</a:t>
            </a:r>
          </a:p>
          <a:p>
            <a:pPr lvl="4"/>
            <a:r>
              <a:t>Text úrovně 5</a:t>
            </a:r>
          </a:p>
        </p:txBody>
      </p:sp>
      <p:sp>
        <p:nvSpPr>
          <p:cNvPr id="49" name="Text Placeholder 4"/>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0"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ext názvu"/>
          <p:cNvSpPr txBox="1">
            <a:spLocks noGrp="1"/>
          </p:cNvSpPr>
          <p:nvPr>
            <p:ph type="title"/>
          </p:nvPr>
        </p:nvSpPr>
        <p:spPr>
          <a:prstGeom prst="rect">
            <a:avLst/>
          </a:prstGeom>
        </p:spPr>
        <p:txBody>
          <a:bodyPr/>
          <a:lstStyle/>
          <a:p>
            <a:r>
              <a:t>Text názvu</a:t>
            </a:r>
          </a:p>
        </p:txBody>
      </p:sp>
      <p:sp>
        <p:nvSpPr>
          <p:cNvPr id="58"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ext názvu"/>
          <p:cNvSpPr txBox="1">
            <a:spLocks noGrp="1"/>
          </p:cNvSpPr>
          <p:nvPr>
            <p:ph type="title"/>
          </p:nvPr>
        </p:nvSpPr>
        <p:spPr>
          <a:xfrm>
            <a:off x="457200" y="273050"/>
            <a:ext cx="3008314" cy="1162050"/>
          </a:xfrm>
          <a:prstGeom prst="rect">
            <a:avLst/>
          </a:prstGeom>
        </p:spPr>
        <p:txBody>
          <a:bodyPr anchor="b"/>
          <a:lstStyle>
            <a:lvl1pPr algn="l">
              <a:defRPr sz="2000" b="1"/>
            </a:lvl1pPr>
          </a:lstStyle>
          <a:p>
            <a:r>
              <a:t>Text názvu</a:t>
            </a:r>
          </a:p>
        </p:txBody>
      </p:sp>
      <p:sp>
        <p:nvSpPr>
          <p:cNvPr id="73" name="Text úrovně 1…"/>
          <p:cNvSpPr txBox="1">
            <a:spLocks noGrp="1"/>
          </p:cNvSpPr>
          <p:nvPr>
            <p:ph type="body" idx="1"/>
          </p:nvPr>
        </p:nvSpPr>
        <p:spPr>
          <a:xfrm>
            <a:off x="3575050" y="273050"/>
            <a:ext cx="5111750" cy="5853113"/>
          </a:xfrm>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sp>
        <p:nvSpPr>
          <p:cNvPr id="74" name="Text Placeholder 3"/>
          <p:cNvSpPr>
            <a:spLocks noGrp="1"/>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5"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ext názvu"/>
          <p:cNvSpPr txBox="1">
            <a:spLocks noGrp="1"/>
          </p:cNvSpPr>
          <p:nvPr>
            <p:ph type="title"/>
          </p:nvPr>
        </p:nvSpPr>
        <p:spPr>
          <a:xfrm>
            <a:off x="1792288" y="4800600"/>
            <a:ext cx="5486401" cy="566738"/>
          </a:xfrm>
          <a:prstGeom prst="rect">
            <a:avLst/>
          </a:prstGeom>
        </p:spPr>
        <p:txBody>
          <a:bodyPr anchor="b"/>
          <a:lstStyle>
            <a:lvl1pPr algn="l">
              <a:defRPr sz="2000" b="1"/>
            </a:lvl1pPr>
          </a:lstStyle>
          <a:p>
            <a:r>
              <a:t>Text názvu</a:t>
            </a:r>
          </a:p>
        </p:txBody>
      </p:sp>
      <p:sp>
        <p:nvSpPr>
          <p:cNvPr id="83"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4" name="Text úrovně 1…"/>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Text úrovně 1</a:t>
            </a:r>
          </a:p>
          <a:p>
            <a:pPr lvl="1"/>
            <a:r>
              <a:t>Text úrovně 2</a:t>
            </a:r>
          </a:p>
          <a:p>
            <a:pPr lvl="2"/>
            <a:r>
              <a:t>Text úrovně 3</a:t>
            </a:r>
          </a:p>
          <a:p>
            <a:pPr lvl="3"/>
            <a:r>
              <a:t>Text úrovně 4</a:t>
            </a:r>
          </a:p>
          <a:p>
            <a:pPr lvl="4"/>
            <a:r>
              <a:t>Text úrovně 5</a:t>
            </a:r>
          </a:p>
        </p:txBody>
      </p:sp>
      <p:sp>
        <p:nvSpPr>
          <p:cNvPr id="85"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názvu"/>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p>
            <a:r>
              <a:t>Text názvu</a:t>
            </a:r>
          </a:p>
        </p:txBody>
      </p:sp>
      <p:sp>
        <p:nvSpPr>
          <p:cNvPr id="3" name="Text úrovně 1…"/>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r>
              <a:t>Text úrovně 1</a:t>
            </a:r>
          </a:p>
          <a:p>
            <a:pPr lvl="1"/>
            <a:r>
              <a:t>Text úrovně 2</a:t>
            </a:r>
          </a:p>
          <a:p>
            <a:pPr lvl="2"/>
            <a:r>
              <a:t>Text úrovně 3</a:t>
            </a:r>
          </a:p>
          <a:p>
            <a:pPr lvl="3"/>
            <a:r>
              <a:t>Text úrovně 4</a:t>
            </a:r>
          </a:p>
          <a:p>
            <a:pPr lvl="4"/>
            <a:r>
              <a:t>Text úrovně 5</a:t>
            </a:r>
          </a:p>
        </p:txBody>
      </p:sp>
      <p:sp>
        <p:nvSpPr>
          <p:cNvPr id="4" name="Číslo snímku"/>
          <p:cNvSpPr txBox="1">
            <a:spLocks noGrp="1"/>
          </p:cNvSpPr>
          <p:nvPr>
            <p:ph type="sldNum" sz="quarter" idx="2"/>
          </p:nvPr>
        </p:nvSpPr>
        <p:spPr>
          <a:xfrm>
            <a:off x="8428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7" descr="Picture 7"/>
          <p:cNvPicPr>
            <a:picLocks noChangeAspect="1"/>
          </p:cNvPicPr>
          <p:nvPr/>
        </p:nvPicPr>
        <p:blipFill>
          <a:blip r:embed="rId3">
            <a:extLst/>
          </a:blip>
          <a:stretch>
            <a:fillRect/>
          </a:stretch>
        </p:blipFill>
        <p:spPr>
          <a:xfrm>
            <a:off x="0" y="825157"/>
            <a:ext cx="9157748" cy="6186060"/>
          </a:xfrm>
          <a:prstGeom prst="rect">
            <a:avLst/>
          </a:prstGeom>
          <a:ln w="12700">
            <a:miter lim="400000"/>
          </a:ln>
        </p:spPr>
      </p:pic>
      <p:sp>
        <p:nvSpPr>
          <p:cNvPr id="113" name="TextBox 9"/>
          <p:cNvSpPr txBox="1"/>
          <p:nvPr/>
        </p:nvSpPr>
        <p:spPr>
          <a:xfrm>
            <a:off x="128855" y="-33870"/>
            <a:ext cx="9015146" cy="955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4800">
                <a:latin typeface="Arial Black"/>
                <a:ea typeface="Arial Black"/>
                <a:cs typeface="Arial Black"/>
                <a:sym typeface="Arial Black"/>
              </a:defRPr>
            </a:lvl1pPr>
          </a:lstStyle>
          <a:p>
            <a:r>
              <a:t>Agile and Rally Dakar</a:t>
            </a:r>
          </a:p>
        </p:txBody>
      </p:sp>
      <p:sp>
        <p:nvSpPr>
          <p:cNvPr id="114" name="TextBox 3"/>
          <p:cNvSpPr txBox="1"/>
          <p:nvPr/>
        </p:nvSpPr>
        <p:spPr>
          <a:xfrm>
            <a:off x="4614815" y="6053985"/>
            <a:ext cx="4721793" cy="802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4000">
                <a:solidFill>
                  <a:srgbClr val="FAC090"/>
                </a:solidFill>
                <a:latin typeface="Arial Black"/>
                <a:ea typeface="Arial Black"/>
                <a:cs typeface="Arial Black"/>
                <a:sym typeface="Arial Black"/>
              </a:defRPr>
            </a:lvl1pPr>
          </a:lstStyle>
          <a:p>
            <a:r>
              <a:t>Vojtěch Barta</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Title 1"/>
          <p:cNvSpPr txBox="1">
            <a:spLocks noGrp="1"/>
          </p:cNvSpPr>
          <p:nvPr>
            <p:ph type="title"/>
          </p:nvPr>
        </p:nvSpPr>
        <p:spPr>
          <a:xfrm>
            <a:off x="457200" y="-178880"/>
            <a:ext cx="8229600" cy="1143001"/>
          </a:xfrm>
          <a:prstGeom prst="rect">
            <a:avLst/>
          </a:prstGeom>
        </p:spPr>
        <p:txBody>
          <a:bodyPr/>
          <a:lstStyle>
            <a:lvl1pPr>
              <a:defRPr sz="4800">
                <a:latin typeface="Arial Black"/>
                <a:ea typeface="Arial Black"/>
                <a:cs typeface="Arial Black"/>
                <a:sym typeface="Arial Black"/>
              </a:defRPr>
            </a:lvl1pPr>
          </a:lstStyle>
          <a:p>
            <a:r>
              <a:t>DoR in Software world</a:t>
            </a:r>
          </a:p>
        </p:txBody>
      </p:sp>
      <p:sp>
        <p:nvSpPr>
          <p:cNvPr id="166" name="Content Placeholder 2"/>
          <p:cNvSpPr txBox="1">
            <a:spLocks noGrp="1"/>
          </p:cNvSpPr>
          <p:nvPr>
            <p:ph type="body" sz="quarter" idx="1"/>
          </p:nvPr>
        </p:nvSpPr>
        <p:spPr>
          <a:xfrm>
            <a:off x="385657" y="964120"/>
            <a:ext cx="3102031" cy="2366599"/>
          </a:xfrm>
          <a:prstGeom prst="rect">
            <a:avLst/>
          </a:prstGeom>
        </p:spPr>
        <p:txBody>
          <a:bodyPr/>
          <a:lstStyle/>
          <a:p>
            <a:r>
              <a:t>Groomed</a:t>
            </a:r>
          </a:p>
          <a:p>
            <a:r>
              <a:t>Understood</a:t>
            </a:r>
          </a:p>
          <a:p>
            <a:r>
              <a:t>Sized</a:t>
            </a:r>
          </a:p>
          <a:p>
            <a:r>
              <a:t>Agreed</a:t>
            </a:r>
          </a:p>
        </p:txBody>
      </p:sp>
      <p:pic>
        <p:nvPicPr>
          <p:cNvPr id="167" name="Picture 5" descr="Picture 5"/>
          <p:cNvPicPr>
            <a:picLocks noChangeAspect="1"/>
          </p:cNvPicPr>
          <p:nvPr/>
        </p:nvPicPr>
        <p:blipFill>
          <a:blip r:embed="rId3">
            <a:extLst/>
          </a:blip>
          <a:stretch>
            <a:fillRect/>
          </a:stretch>
        </p:blipFill>
        <p:spPr>
          <a:xfrm>
            <a:off x="2253582" y="2265536"/>
            <a:ext cx="6890420" cy="4592465"/>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itle 1"/>
          <p:cNvSpPr txBox="1">
            <a:spLocks noGrp="1"/>
          </p:cNvSpPr>
          <p:nvPr>
            <p:ph type="title"/>
          </p:nvPr>
        </p:nvSpPr>
        <p:spPr>
          <a:xfrm>
            <a:off x="457200" y="-273581"/>
            <a:ext cx="8229600" cy="1143001"/>
          </a:xfrm>
          <a:prstGeom prst="rect">
            <a:avLst/>
          </a:prstGeom>
        </p:spPr>
        <p:txBody>
          <a:bodyPr/>
          <a:lstStyle>
            <a:lvl1pPr>
              <a:defRPr sz="4800">
                <a:latin typeface="Arial Black"/>
                <a:ea typeface="Arial Black"/>
                <a:cs typeface="Arial Black"/>
                <a:sym typeface="Arial Black"/>
              </a:defRPr>
            </a:lvl1pPr>
          </a:lstStyle>
          <a:p>
            <a:r>
              <a:t>DoR in Details</a:t>
            </a:r>
          </a:p>
        </p:txBody>
      </p:sp>
      <p:sp>
        <p:nvSpPr>
          <p:cNvPr id="172" name="Content Placeholder 2"/>
          <p:cNvSpPr txBox="1">
            <a:spLocks noGrp="1"/>
          </p:cNvSpPr>
          <p:nvPr>
            <p:ph type="body" sz="half" idx="1"/>
          </p:nvPr>
        </p:nvSpPr>
        <p:spPr>
          <a:xfrm>
            <a:off x="188915" y="881991"/>
            <a:ext cx="4014196" cy="5798866"/>
          </a:xfrm>
          <a:prstGeom prst="rect">
            <a:avLst/>
          </a:prstGeom>
        </p:spPr>
        <p:txBody>
          <a:bodyPr/>
          <a:lstStyle/>
          <a:p>
            <a:pPr>
              <a:lnSpc>
                <a:spcPct val="80000"/>
              </a:lnSpc>
              <a:spcBef>
                <a:spcPts val="800"/>
              </a:spcBef>
              <a:defRPr sz="3400" b="1"/>
            </a:pPr>
            <a:r>
              <a:t>Know</a:t>
            </a:r>
            <a:endParaRPr sz="2400"/>
          </a:p>
          <a:p>
            <a:pPr marL="742950" lvl="1" indent="-285750">
              <a:lnSpc>
                <a:spcPct val="80000"/>
              </a:lnSpc>
              <a:spcBef>
                <a:spcPts val="600"/>
              </a:spcBef>
              <a:defRPr sz="2700"/>
            </a:pPr>
            <a:r>
              <a:t>Why</a:t>
            </a:r>
            <a:endParaRPr sz="2100"/>
          </a:p>
          <a:p>
            <a:pPr marL="742950" lvl="1" indent="-285750">
              <a:lnSpc>
                <a:spcPct val="80000"/>
              </a:lnSpc>
              <a:spcBef>
                <a:spcPts val="600"/>
              </a:spcBef>
              <a:defRPr sz="2700"/>
            </a:pPr>
            <a:r>
              <a:t>Whom</a:t>
            </a:r>
            <a:endParaRPr sz="2100"/>
          </a:p>
          <a:p>
            <a:pPr marL="742950" lvl="1" indent="-285750">
              <a:lnSpc>
                <a:spcPct val="80000"/>
              </a:lnSpc>
              <a:spcBef>
                <a:spcPts val="600"/>
              </a:spcBef>
              <a:defRPr sz="2700"/>
            </a:pPr>
            <a:r>
              <a:t>Value</a:t>
            </a:r>
            <a:endParaRPr sz="2100"/>
          </a:p>
          <a:p>
            <a:pPr marL="742950" lvl="1" indent="-285750">
              <a:lnSpc>
                <a:spcPct val="80000"/>
              </a:lnSpc>
              <a:spcBef>
                <a:spcPts val="500"/>
              </a:spcBef>
              <a:defRPr sz="2100"/>
            </a:pPr>
            <a:endParaRPr sz="2100"/>
          </a:p>
          <a:p>
            <a:pPr>
              <a:lnSpc>
                <a:spcPct val="80000"/>
              </a:lnSpc>
              <a:spcBef>
                <a:spcPts val="800"/>
              </a:spcBef>
              <a:defRPr sz="3400" b="1"/>
            </a:pPr>
            <a:r>
              <a:t>Idea of</a:t>
            </a:r>
            <a:endParaRPr sz="2400"/>
          </a:p>
          <a:p>
            <a:pPr marL="742950" lvl="1" indent="-285750">
              <a:lnSpc>
                <a:spcPct val="80000"/>
              </a:lnSpc>
              <a:spcBef>
                <a:spcPts val="600"/>
              </a:spcBef>
              <a:defRPr sz="2700"/>
            </a:pPr>
            <a:r>
              <a:t>Implementation</a:t>
            </a:r>
            <a:endParaRPr sz="2100"/>
          </a:p>
          <a:p>
            <a:pPr marL="742950" lvl="1" indent="-285750">
              <a:lnSpc>
                <a:spcPct val="80000"/>
              </a:lnSpc>
              <a:spcBef>
                <a:spcPts val="600"/>
              </a:spcBef>
              <a:defRPr sz="2700"/>
            </a:pPr>
            <a:r>
              <a:t>Verification</a:t>
            </a:r>
            <a:endParaRPr sz="2100"/>
          </a:p>
          <a:p>
            <a:pPr marL="742950" lvl="1" indent="-285750">
              <a:lnSpc>
                <a:spcPct val="80000"/>
              </a:lnSpc>
              <a:spcBef>
                <a:spcPts val="500"/>
              </a:spcBef>
              <a:defRPr sz="3600"/>
            </a:pPr>
            <a:endParaRPr sz="2100"/>
          </a:p>
          <a:p>
            <a:pPr>
              <a:lnSpc>
                <a:spcPct val="80000"/>
              </a:lnSpc>
              <a:spcBef>
                <a:spcPts val="800"/>
              </a:spcBef>
              <a:defRPr sz="3400" b="1"/>
            </a:pPr>
            <a:r>
              <a:t>Skills to</a:t>
            </a:r>
            <a:endParaRPr sz="4400"/>
          </a:p>
          <a:p>
            <a:pPr marL="742950" lvl="1" indent="-285750">
              <a:lnSpc>
                <a:spcPct val="80000"/>
              </a:lnSpc>
              <a:spcBef>
                <a:spcPts val="600"/>
              </a:spcBef>
              <a:defRPr sz="2700"/>
            </a:pPr>
            <a:r>
              <a:t>Do it</a:t>
            </a:r>
            <a:endParaRPr sz="3600"/>
          </a:p>
          <a:p>
            <a:pPr marL="742950" lvl="1" indent="-285750">
              <a:lnSpc>
                <a:spcPct val="80000"/>
              </a:lnSpc>
              <a:spcBef>
                <a:spcPts val="600"/>
              </a:spcBef>
              <a:defRPr sz="2700"/>
            </a:pPr>
            <a:r>
              <a:t>Learn it</a:t>
            </a:r>
          </a:p>
        </p:txBody>
      </p:sp>
      <p:pic>
        <p:nvPicPr>
          <p:cNvPr id="173" name="Picture 3" descr="Picture 3"/>
          <p:cNvPicPr>
            <a:picLocks noChangeAspect="1"/>
          </p:cNvPicPr>
          <p:nvPr/>
        </p:nvPicPr>
        <p:blipFill>
          <a:blip r:embed="rId3">
            <a:extLst/>
          </a:blip>
          <a:stretch>
            <a:fillRect/>
          </a:stretch>
        </p:blipFill>
        <p:spPr>
          <a:xfrm>
            <a:off x="4203110" y="3564897"/>
            <a:ext cx="4940890" cy="3293103"/>
          </a:xfrm>
          <a:prstGeom prst="rect">
            <a:avLst/>
          </a:prstGeom>
          <a:ln w="12700">
            <a:miter lim="400000"/>
          </a:ln>
        </p:spPr>
      </p:pic>
      <p:pic>
        <p:nvPicPr>
          <p:cNvPr id="174" name="Picture 4" descr="Picture 4"/>
          <p:cNvPicPr>
            <a:picLocks noChangeAspect="1"/>
          </p:cNvPicPr>
          <p:nvPr/>
        </p:nvPicPr>
        <p:blipFill>
          <a:blip r:embed="rId4">
            <a:extLst/>
          </a:blip>
          <a:stretch>
            <a:fillRect/>
          </a:stretch>
        </p:blipFill>
        <p:spPr>
          <a:xfrm>
            <a:off x="4174919" y="699373"/>
            <a:ext cx="4969081" cy="3311894"/>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itle 1"/>
          <p:cNvSpPr txBox="1">
            <a:spLocks noGrp="1"/>
          </p:cNvSpPr>
          <p:nvPr>
            <p:ph type="title"/>
          </p:nvPr>
        </p:nvSpPr>
        <p:spPr>
          <a:xfrm>
            <a:off x="457200" y="-226240"/>
            <a:ext cx="8229600" cy="1143001"/>
          </a:xfrm>
          <a:prstGeom prst="rect">
            <a:avLst/>
          </a:prstGeom>
        </p:spPr>
        <p:txBody>
          <a:bodyPr/>
          <a:lstStyle>
            <a:lvl1pPr>
              <a:defRPr sz="4800">
                <a:latin typeface="Arial Black"/>
                <a:ea typeface="Arial Black"/>
                <a:cs typeface="Arial Black"/>
                <a:sym typeface="Arial Black"/>
              </a:defRPr>
            </a:lvl1pPr>
          </a:lstStyle>
          <a:p>
            <a:r>
              <a:t>Implementation</a:t>
            </a:r>
          </a:p>
        </p:txBody>
      </p:sp>
      <p:pic>
        <p:nvPicPr>
          <p:cNvPr id="179" name="Picture 6" descr="Picture 6"/>
          <p:cNvPicPr>
            <a:picLocks noChangeAspect="1"/>
          </p:cNvPicPr>
          <p:nvPr/>
        </p:nvPicPr>
        <p:blipFill>
          <a:blip r:embed="rId3">
            <a:extLst/>
          </a:blip>
          <a:stretch>
            <a:fillRect/>
          </a:stretch>
        </p:blipFill>
        <p:spPr>
          <a:xfrm>
            <a:off x="1" y="773575"/>
            <a:ext cx="9162409" cy="6108274"/>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Picture 1" descr="Picture 1"/>
          <p:cNvPicPr>
            <a:picLocks noChangeAspect="1"/>
          </p:cNvPicPr>
          <p:nvPr/>
        </p:nvPicPr>
        <p:blipFill>
          <a:blip r:embed="rId3">
            <a:extLst/>
          </a:blip>
          <a:stretch>
            <a:fillRect/>
          </a:stretch>
        </p:blipFill>
        <p:spPr>
          <a:xfrm>
            <a:off x="0" y="1233141"/>
            <a:ext cx="9144000" cy="5624859"/>
          </a:xfrm>
          <a:prstGeom prst="rect">
            <a:avLst/>
          </a:prstGeom>
          <a:ln w="12700">
            <a:miter lim="400000"/>
          </a:ln>
        </p:spPr>
      </p:pic>
      <p:sp>
        <p:nvSpPr>
          <p:cNvPr id="184" name="TextBox 4"/>
          <p:cNvSpPr txBox="1"/>
          <p:nvPr/>
        </p:nvSpPr>
        <p:spPr>
          <a:xfrm>
            <a:off x="232511" y="101380"/>
            <a:ext cx="9144001" cy="878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4400">
                <a:latin typeface="Arial Black"/>
                <a:ea typeface="Arial Black"/>
                <a:cs typeface="Arial Black"/>
                <a:sym typeface="Arial Black"/>
              </a:defRPr>
            </a:pPr>
            <a:r>
              <a:t>It could go wrong…</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Title 1"/>
          <p:cNvSpPr txBox="1">
            <a:spLocks noGrp="1"/>
          </p:cNvSpPr>
          <p:nvPr>
            <p:ph type="title"/>
          </p:nvPr>
        </p:nvSpPr>
        <p:spPr>
          <a:xfrm>
            <a:off x="457200" y="-296862"/>
            <a:ext cx="8229600" cy="1143001"/>
          </a:xfrm>
          <a:prstGeom prst="rect">
            <a:avLst/>
          </a:prstGeom>
        </p:spPr>
        <p:txBody>
          <a:bodyPr/>
          <a:lstStyle>
            <a:lvl1pPr>
              <a:defRPr sz="4800">
                <a:latin typeface="Arial Black"/>
                <a:ea typeface="Arial Black"/>
                <a:cs typeface="Arial Black"/>
                <a:sym typeface="Arial Black"/>
              </a:defRPr>
            </a:lvl1pPr>
          </a:lstStyle>
          <a:p>
            <a:r>
              <a:t>Surprises</a:t>
            </a:r>
          </a:p>
        </p:txBody>
      </p:sp>
      <p:pic>
        <p:nvPicPr>
          <p:cNvPr id="189" name="Picture 3" descr="Picture 3"/>
          <p:cNvPicPr>
            <a:picLocks noChangeAspect="1"/>
          </p:cNvPicPr>
          <p:nvPr/>
        </p:nvPicPr>
        <p:blipFill>
          <a:blip r:embed="rId3">
            <a:extLst/>
          </a:blip>
          <a:stretch>
            <a:fillRect/>
          </a:stretch>
        </p:blipFill>
        <p:spPr>
          <a:xfrm>
            <a:off x="0" y="800335"/>
            <a:ext cx="9144000" cy="6094477"/>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Title 1"/>
          <p:cNvSpPr txBox="1">
            <a:spLocks noGrp="1"/>
          </p:cNvSpPr>
          <p:nvPr>
            <p:ph type="title"/>
          </p:nvPr>
        </p:nvSpPr>
        <p:spPr>
          <a:xfrm>
            <a:off x="-36817" y="-175556"/>
            <a:ext cx="5932423" cy="1143001"/>
          </a:xfrm>
          <a:prstGeom prst="rect">
            <a:avLst/>
          </a:prstGeom>
        </p:spPr>
        <p:txBody>
          <a:bodyPr/>
          <a:lstStyle/>
          <a:p>
            <a:pPr>
              <a:defRPr sz="4700">
                <a:latin typeface="Arial Black"/>
                <a:ea typeface="Arial Black"/>
                <a:cs typeface="Arial Black"/>
                <a:sym typeface="Arial Black"/>
              </a:defRPr>
            </a:pPr>
            <a:r>
              <a:t>Definition</a:t>
            </a:r>
            <a:r>
              <a:rPr sz="4300"/>
              <a:t> of Done</a:t>
            </a:r>
          </a:p>
        </p:txBody>
      </p:sp>
      <p:sp>
        <p:nvSpPr>
          <p:cNvPr id="194" name="Content Placeholder 2"/>
          <p:cNvSpPr txBox="1">
            <a:spLocks noGrp="1"/>
          </p:cNvSpPr>
          <p:nvPr>
            <p:ph type="body" sz="half" idx="1"/>
          </p:nvPr>
        </p:nvSpPr>
        <p:spPr>
          <a:xfrm>
            <a:off x="188393" y="913145"/>
            <a:ext cx="4371906" cy="2871131"/>
          </a:xfrm>
          <a:prstGeom prst="rect">
            <a:avLst/>
          </a:prstGeom>
        </p:spPr>
        <p:txBody>
          <a:bodyPr/>
          <a:lstStyle/>
          <a:p>
            <a:pPr>
              <a:lnSpc>
                <a:spcPct val="90000"/>
              </a:lnSpc>
              <a:spcBef>
                <a:spcPts val="600"/>
              </a:spcBef>
              <a:defRPr sz="2900"/>
            </a:pPr>
            <a:r>
              <a:t>Done when</a:t>
            </a:r>
          </a:p>
          <a:p>
            <a:pPr marL="742950" lvl="1" indent="-285750">
              <a:lnSpc>
                <a:spcPct val="90000"/>
              </a:lnSpc>
              <a:spcBef>
                <a:spcPts val="600"/>
              </a:spcBef>
              <a:defRPr sz="2500"/>
            </a:pPr>
            <a:r>
              <a:t>Implemented</a:t>
            </a:r>
          </a:p>
          <a:p>
            <a:pPr marL="742950" lvl="1" indent="-285750">
              <a:lnSpc>
                <a:spcPct val="90000"/>
              </a:lnSpc>
              <a:spcBef>
                <a:spcPts val="600"/>
              </a:spcBef>
              <a:defRPr sz="2500"/>
            </a:pPr>
            <a:r>
              <a:t>Tested</a:t>
            </a:r>
          </a:p>
          <a:p>
            <a:pPr marL="742950" lvl="1" indent="-285750">
              <a:lnSpc>
                <a:spcPct val="90000"/>
              </a:lnSpc>
              <a:spcBef>
                <a:spcPts val="600"/>
              </a:spcBef>
              <a:defRPr sz="2500"/>
            </a:pPr>
            <a:r>
              <a:t>Fixed</a:t>
            </a:r>
          </a:p>
          <a:p>
            <a:pPr marL="742950" lvl="1" indent="-285750">
              <a:lnSpc>
                <a:spcPct val="90000"/>
              </a:lnSpc>
              <a:spcBef>
                <a:spcPts val="600"/>
              </a:spcBef>
              <a:defRPr sz="2500"/>
            </a:pPr>
            <a:r>
              <a:t>Automated</a:t>
            </a:r>
          </a:p>
          <a:p>
            <a:pPr marL="742950" lvl="1" indent="-285750">
              <a:lnSpc>
                <a:spcPct val="90000"/>
              </a:lnSpc>
              <a:spcBef>
                <a:spcPts val="600"/>
              </a:spcBef>
              <a:defRPr sz="2500"/>
            </a:pPr>
            <a:r>
              <a:t>…</a:t>
            </a:r>
          </a:p>
        </p:txBody>
      </p:sp>
      <p:pic>
        <p:nvPicPr>
          <p:cNvPr id="195" name="Picture 4" descr="Picture 4"/>
          <p:cNvPicPr>
            <a:picLocks noChangeAspect="1"/>
          </p:cNvPicPr>
          <p:nvPr/>
        </p:nvPicPr>
        <p:blipFill>
          <a:blip r:embed="rId3">
            <a:extLst/>
          </a:blip>
          <a:stretch>
            <a:fillRect/>
          </a:stretch>
        </p:blipFill>
        <p:spPr>
          <a:xfrm>
            <a:off x="4578706" y="3832852"/>
            <a:ext cx="4565294" cy="3025148"/>
          </a:xfrm>
          <a:prstGeom prst="rect">
            <a:avLst/>
          </a:prstGeom>
          <a:ln w="12700">
            <a:miter lim="400000"/>
          </a:ln>
        </p:spPr>
      </p:pic>
      <p:pic>
        <p:nvPicPr>
          <p:cNvPr id="196" name="Picture 5" descr="Picture 5"/>
          <p:cNvPicPr>
            <a:picLocks noChangeAspect="1"/>
          </p:cNvPicPr>
          <p:nvPr/>
        </p:nvPicPr>
        <p:blipFill>
          <a:blip r:embed="rId4">
            <a:extLst/>
          </a:blip>
          <a:stretch>
            <a:fillRect/>
          </a:stretch>
        </p:blipFill>
        <p:spPr>
          <a:xfrm>
            <a:off x="0" y="3806292"/>
            <a:ext cx="4578707" cy="3051708"/>
          </a:xfrm>
          <a:prstGeom prst="rect">
            <a:avLst/>
          </a:prstGeom>
          <a:ln w="12700">
            <a:miter lim="400000"/>
          </a:ln>
        </p:spPr>
      </p:pic>
      <p:pic>
        <p:nvPicPr>
          <p:cNvPr id="197" name="Picture 6" descr="Picture 6"/>
          <p:cNvPicPr>
            <a:picLocks noChangeAspect="1"/>
          </p:cNvPicPr>
          <p:nvPr/>
        </p:nvPicPr>
        <p:blipFill>
          <a:blip r:embed="rId5">
            <a:extLst/>
          </a:blip>
          <a:stretch>
            <a:fillRect/>
          </a:stretch>
        </p:blipFill>
        <p:spPr>
          <a:xfrm>
            <a:off x="4551881" y="770483"/>
            <a:ext cx="4592119" cy="3062369"/>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Title 1"/>
          <p:cNvSpPr txBox="1">
            <a:spLocks noGrp="1"/>
          </p:cNvSpPr>
          <p:nvPr>
            <p:ph type="title"/>
          </p:nvPr>
        </p:nvSpPr>
        <p:spPr>
          <a:xfrm>
            <a:off x="457200" y="-252506"/>
            <a:ext cx="8229600" cy="1143001"/>
          </a:xfrm>
          <a:prstGeom prst="rect">
            <a:avLst/>
          </a:prstGeom>
        </p:spPr>
        <p:txBody>
          <a:bodyPr/>
          <a:lstStyle>
            <a:lvl1pPr>
              <a:defRPr sz="4800">
                <a:latin typeface="Arial Black"/>
                <a:ea typeface="Arial Black"/>
                <a:cs typeface="Arial Black"/>
                <a:sym typeface="Arial Black"/>
              </a:defRPr>
            </a:lvl1pPr>
          </a:lstStyle>
          <a:p>
            <a:r>
              <a:t>Definition of Done</a:t>
            </a:r>
          </a:p>
        </p:txBody>
      </p:sp>
      <p:pic>
        <p:nvPicPr>
          <p:cNvPr id="202" name="Picture 4" descr="Picture 4"/>
          <p:cNvPicPr>
            <a:picLocks noChangeAspect="1"/>
          </p:cNvPicPr>
          <p:nvPr/>
        </p:nvPicPr>
        <p:blipFill>
          <a:blip r:embed="rId3">
            <a:extLst/>
          </a:blip>
          <a:stretch>
            <a:fillRect/>
          </a:stretch>
        </p:blipFill>
        <p:spPr>
          <a:xfrm>
            <a:off x="-2" y="721386"/>
            <a:ext cx="9152595" cy="6173424"/>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Title 1"/>
          <p:cNvSpPr txBox="1">
            <a:spLocks noGrp="1"/>
          </p:cNvSpPr>
          <p:nvPr>
            <p:ph type="title"/>
          </p:nvPr>
        </p:nvSpPr>
        <p:spPr>
          <a:xfrm>
            <a:off x="457200" y="-29467"/>
            <a:ext cx="8229600" cy="1143001"/>
          </a:xfrm>
          <a:prstGeom prst="rect">
            <a:avLst/>
          </a:prstGeom>
        </p:spPr>
        <p:txBody>
          <a:bodyPr/>
          <a:lstStyle>
            <a:lvl1pPr>
              <a:defRPr sz="4800">
                <a:latin typeface="Arial Black"/>
                <a:ea typeface="Arial Black"/>
                <a:cs typeface="Arial Black"/>
                <a:sym typeface="Arial Black"/>
              </a:defRPr>
            </a:lvl1pPr>
          </a:lstStyle>
          <a:p>
            <a:r>
              <a:t>Dealing with defects</a:t>
            </a:r>
          </a:p>
        </p:txBody>
      </p:sp>
      <p:pic>
        <p:nvPicPr>
          <p:cNvPr id="207" name="Picture 3" descr="Picture 3"/>
          <p:cNvPicPr>
            <a:picLocks noChangeAspect="1"/>
          </p:cNvPicPr>
          <p:nvPr/>
        </p:nvPicPr>
        <p:blipFill>
          <a:blip r:embed="rId3">
            <a:extLst/>
          </a:blip>
          <a:stretch>
            <a:fillRect/>
          </a:stretch>
        </p:blipFill>
        <p:spPr>
          <a:xfrm>
            <a:off x="0" y="1113533"/>
            <a:ext cx="9144000" cy="6074909"/>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Title 1"/>
          <p:cNvSpPr txBox="1">
            <a:spLocks noGrp="1"/>
          </p:cNvSpPr>
          <p:nvPr>
            <p:ph type="title"/>
          </p:nvPr>
        </p:nvSpPr>
        <p:spPr>
          <a:xfrm>
            <a:off x="457200" y="-130540"/>
            <a:ext cx="8229600" cy="1143001"/>
          </a:xfrm>
          <a:prstGeom prst="rect">
            <a:avLst/>
          </a:prstGeom>
        </p:spPr>
        <p:txBody>
          <a:bodyPr/>
          <a:lstStyle>
            <a:lvl1pPr>
              <a:defRPr sz="4800">
                <a:latin typeface="Arial Black"/>
                <a:ea typeface="Arial Black"/>
                <a:cs typeface="Arial Black"/>
                <a:sym typeface="Arial Black"/>
              </a:defRPr>
            </a:lvl1pPr>
          </a:lstStyle>
          <a:p>
            <a:r>
              <a:t>It is worth it</a:t>
            </a:r>
          </a:p>
        </p:txBody>
      </p:sp>
      <p:pic>
        <p:nvPicPr>
          <p:cNvPr id="212" name="Picture 3" descr="Picture 3"/>
          <p:cNvPicPr>
            <a:picLocks noChangeAspect="1"/>
          </p:cNvPicPr>
          <p:nvPr/>
        </p:nvPicPr>
        <p:blipFill>
          <a:blip r:embed="rId3">
            <a:extLst/>
          </a:blip>
          <a:stretch>
            <a:fillRect/>
          </a:stretch>
        </p:blipFill>
        <p:spPr>
          <a:xfrm>
            <a:off x="0" y="977859"/>
            <a:ext cx="9162409" cy="589854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Title 3"/>
          <p:cNvSpPr txBox="1">
            <a:spLocks noGrp="1"/>
          </p:cNvSpPr>
          <p:nvPr>
            <p:ph type="title"/>
          </p:nvPr>
        </p:nvSpPr>
        <p:spPr>
          <a:xfrm>
            <a:off x="457200" y="-156545"/>
            <a:ext cx="8229600" cy="1143001"/>
          </a:xfrm>
          <a:prstGeom prst="rect">
            <a:avLst/>
          </a:prstGeom>
        </p:spPr>
        <p:txBody>
          <a:bodyPr/>
          <a:lstStyle>
            <a:lvl1pPr>
              <a:defRPr sz="4800">
                <a:latin typeface="Arial Black"/>
                <a:ea typeface="Arial Black"/>
                <a:cs typeface="Arial Black"/>
                <a:sym typeface="Arial Black"/>
              </a:defRPr>
            </a:lvl1pPr>
          </a:lstStyle>
          <a:p>
            <a:r>
              <a:t>Done - Done - Done…</a:t>
            </a:r>
          </a:p>
        </p:txBody>
      </p:sp>
      <p:pic>
        <p:nvPicPr>
          <p:cNvPr id="217" name="Picture 4" descr="Picture 4"/>
          <p:cNvPicPr>
            <a:picLocks noChangeAspect="1"/>
          </p:cNvPicPr>
          <p:nvPr/>
        </p:nvPicPr>
        <p:blipFill>
          <a:blip r:embed="rId3">
            <a:extLst/>
          </a:blip>
          <a:stretch>
            <a:fillRect/>
          </a:stretch>
        </p:blipFill>
        <p:spPr>
          <a:xfrm>
            <a:off x="0" y="798810"/>
            <a:ext cx="9144000" cy="609600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3" descr="Picture 3"/>
          <p:cNvPicPr>
            <a:picLocks noChangeAspect="1"/>
          </p:cNvPicPr>
          <p:nvPr/>
        </p:nvPicPr>
        <p:blipFill>
          <a:blip r:embed="rId3">
            <a:extLst/>
          </a:blip>
          <a:stretch>
            <a:fillRect/>
          </a:stretch>
        </p:blipFill>
        <p:spPr>
          <a:xfrm>
            <a:off x="-2" y="1142999"/>
            <a:ext cx="9144004" cy="5715002"/>
          </a:xfrm>
          <a:prstGeom prst="rect">
            <a:avLst/>
          </a:prstGeom>
          <a:ln w="12700">
            <a:miter lim="400000"/>
          </a:ln>
        </p:spPr>
      </p:pic>
      <p:sp>
        <p:nvSpPr>
          <p:cNvPr id="119" name="TextBox 2"/>
          <p:cNvSpPr txBox="1"/>
          <p:nvPr/>
        </p:nvSpPr>
        <p:spPr>
          <a:xfrm>
            <a:off x="1" y="37682"/>
            <a:ext cx="9144001" cy="955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4800">
                <a:latin typeface="Arial Black"/>
                <a:ea typeface="Arial Black"/>
                <a:cs typeface="Arial Black"/>
                <a:sym typeface="Arial Black"/>
              </a:defRPr>
            </a:lvl1pPr>
          </a:lstStyle>
          <a:p>
            <a:r>
              <a:t>Fast, but not furious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itle 1"/>
          <p:cNvSpPr txBox="1">
            <a:spLocks noGrp="1"/>
          </p:cNvSpPr>
          <p:nvPr>
            <p:ph type="title"/>
          </p:nvPr>
        </p:nvSpPr>
        <p:spPr>
          <a:xfrm>
            <a:off x="31468" y="739745"/>
            <a:ext cx="3652961" cy="1548776"/>
          </a:xfrm>
          <a:prstGeom prst="rect">
            <a:avLst/>
          </a:prstGeom>
        </p:spPr>
        <p:txBody>
          <a:bodyPr/>
          <a:lstStyle>
            <a:lvl1pPr defTabSz="374904">
              <a:defRPr sz="8200">
                <a:latin typeface="Arial Black"/>
                <a:ea typeface="Arial Black"/>
                <a:cs typeface="Arial Black"/>
                <a:sym typeface="Arial Black"/>
              </a:defRPr>
            </a:lvl1pPr>
          </a:lstStyle>
          <a:p>
            <a:r>
              <a:t>Have</a:t>
            </a:r>
          </a:p>
        </p:txBody>
      </p:sp>
      <p:pic>
        <p:nvPicPr>
          <p:cNvPr id="222" name="Picture 4" descr="Picture 4"/>
          <p:cNvPicPr>
            <a:picLocks noChangeAspect="1"/>
          </p:cNvPicPr>
          <p:nvPr/>
        </p:nvPicPr>
        <p:blipFill>
          <a:blip r:embed="rId3">
            <a:extLst/>
          </a:blip>
          <a:stretch>
            <a:fillRect/>
          </a:stretch>
        </p:blipFill>
        <p:spPr>
          <a:xfrm>
            <a:off x="3809625" y="0"/>
            <a:ext cx="5334374" cy="3484620"/>
          </a:xfrm>
          <a:prstGeom prst="rect">
            <a:avLst/>
          </a:prstGeom>
          <a:ln w="12700">
            <a:miter lim="400000"/>
          </a:ln>
        </p:spPr>
      </p:pic>
      <p:pic>
        <p:nvPicPr>
          <p:cNvPr id="223" name="Picture 5" descr="Picture 5"/>
          <p:cNvPicPr>
            <a:picLocks noChangeAspect="1"/>
          </p:cNvPicPr>
          <p:nvPr/>
        </p:nvPicPr>
        <p:blipFill>
          <a:blip r:embed="rId4">
            <a:extLst/>
          </a:blip>
          <a:stretch>
            <a:fillRect/>
          </a:stretch>
        </p:blipFill>
        <p:spPr>
          <a:xfrm>
            <a:off x="1" y="3484619"/>
            <a:ext cx="5086902" cy="3391269"/>
          </a:xfrm>
          <a:prstGeom prst="rect">
            <a:avLst/>
          </a:prstGeom>
          <a:ln w="12700">
            <a:miter lim="400000"/>
          </a:ln>
        </p:spPr>
      </p:pic>
      <p:sp>
        <p:nvSpPr>
          <p:cNvPr id="224" name="Title 1"/>
          <p:cNvSpPr txBox="1"/>
          <p:nvPr/>
        </p:nvSpPr>
        <p:spPr>
          <a:xfrm>
            <a:off x="5111777" y="4313787"/>
            <a:ext cx="4069946" cy="173293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lvl1pPr algn="ctr" defTabSz="420623">
              <a:defRPr sz="9200">
                <a:latin typeface="Arial Black"/>
                <a:ea typeface="Arial Black"/>
                <a:cs typeface="Arial Black"/>
                <a:sym typeface="Arial Black"/>
              </a:defRPr>
            </a:lvl1pPr>
          </a:lstStyle>
          <a:p>
            <a:r>
              <a:t>Fun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32184120661_ccff4eb523_o.jpg" descr="32184120661_ccff4eb523_o.jpg"/>
          <p:cNvPicPr>
            <a:picLocks noChangeAspect="1"/>
          </p:cNvPicPr>
          <p:nvPr/>
        </p:nvPicPr>
        <p:blipFill>
          <a:blip r:embed="rId3">
            <a:extLst/>
          </a:blip>
          <a:stretch>
            <a:fillRect/>
          </a:stretch>
        </p:blipFill>
        <p:spPr>
          <a:xfrm>
            <a:off x="0" y="797028"/>
            <a:ext cx="9144001" cy="6094477"/>
          </a:xfrm>
          <a:prstGeom prst="rect">
            <a:avLst/>
          </a:prstGeom>
          <a:ln w="12700">
            <a:miter lim="400000"/>
          </a:ln>
        </p:spPr>
      </p:pic>
      <p:sp>
        <p:nvSpPr>
          <p:cNvPr id="229" name="Power of a different Story"/>
          <p:cNvSpPr txBox="1">
            <a:spLocks noGrp="1"/>
          </p:cNvSpPr>
          <p:nvPr>
            <p:ph type="title"/>
          </p:nvPr>
        </p:nvSpPr>
        <p:spPr>
          <a:xfrm>
            <a:off x="457200" y="-156545"/>
            <a:ext cx="8229600" cy="1143001"/>
          </a:xfrm>
          <a:prstGeom prst="rect">
            <a:avLst/>
          </a:prstGeom>
        </p:spPr>
        <p:txBody>
          <a:bodyPr/>
          <a:lstStyle>
            <a:lvl1pPr>
              <a:defRPr b="1"/>
            </a:lvl1pPr>
          </a:lstStyle>
          <a:p>
            <a:r>
              <a:t>Power of a different Story</a:t>
            </a:r>
          </a:p>
        </p:txBody>
      </p:sp>
      <p:pic>
        <p:nvPicPr>
          <p:cNvPr id="230" name="ibIenJyGQTaG9cAa5TQCgA (1).jpg" descr="ibIenJyGQTaG9cAa5TQCgA (1).jpg"/>
          <p:cNvPicPr>
            <a:picLocks noChangeAspect="1"/>
          </p:cNvPicPr>
          <p:nvPr/>
        </p:nvPicPr>
        <p:blipFill>
          <a:blip r:embed="rId4">
            <a:extLst/>
          </a:blip>
          <a:srcRect t="11794"/>
          <a:stretch>
            <a:fillRect/>
          </a:stretch>
        </p:blipFill>
        <p:spPr>
          <a:xfrm>
            <a:off x="0" y="808864"/>
            <a:ext cx="9144000" cy="604913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xit" presetSubtype="32" fill="hold" grpId="1" nodeType="clickEffect">
                                  <p:stCondLst>
                                    <p:cond delay="0"/>
                                  </p:stCondLst>
                                  <p:iterate>
                                    <p:tmAbs val="0"/>
                                  </p:iterate>
                                  <p:childTnLst>
                                    <p:animEffect transition="out" filter="box(out)">
                                      <p:cBhvr>
                                        <p:cTn id="6" dur="1000" fill="hold"/>
                                        <p:tgtEl>
                                          <p:spTgt spid="228"/>
                                        </p:tgtEl>
                                      </p:cBhvr>
                                    </p:animEffect>
                                    <p:set>
                                      <p:cBhvr>
                                        <p:cTn id="7" fill="hold">
                                          <p:stCondLst>
                                            <p:cond delay="999"/>
                                          </p:stCondLst>
                                        </p:cTn>
                                        <p:tgtEl>
                                          <p:spTgt spid="228"/>
                                        </p:tgtEl>
                                        <p:attrNameLst>
                                          <p:attrName>style.visibility</p:attrName>
                                        </p:attrNameLst>
                                      </p:cBhvr>
                                      <p:to>
                                        <p:strVal val="hidden"/>
                                      </p:to>
                                    </p:set>
                                  </p:childTnLst>
                                </p:cTn>
                              </p:par>
                            </p:childTnLst>
                          </p:cTn>
                        </p:par>
                        <p:par>
                          <p:cTn id="8" fill="hold">
                            <p:stCondLst>
                              <p:cond delay="1000"/>
                            </p:stCondLst>
                            <p:childTnLst>
                              <p:par>
                                <p:cTn id="9" presetID="4" presetClass="entr" presetSubtype="32" fill="hold" grpId="2" nodeType="afterEffect">
                                  <p:stCondLst>
                                    <p:cond delay="0"/>
                                  </p:stCondLst>
                                  <p:iterate>
                                    <p:tmAbs val="0"/>
                                  </p:iterate>
                                  <p:childTnLst>
                                    <p:set>
                                      <p:cBhvr>
                                        <p:cTn id="10" fill="hold"/>
                                        <p:tgtEl>
                                          <p:spTgt spid="230"/>
                                        </p:tgtEl>
                                        <p:attrNameLst>
                                          <p:attrName>style.visibility</p:attrName>
                                        </p:attrNameLst>
                                      </p:cBhvr>
                                      <p:to>
                                        <p:strVal val="visible"/>
                                      </p:to>
                                    </p:set>
                                    <p:animEffect transition="in" filter="box(out)">
                                      <p:cBhvr>
                                        <p:cTn id="11" dur="10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 grpId="1" animBg="1" advAuto="0"/>
      <p:bldP spid="230" grpId="2"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Evolution of DoR &amp; DoD"/>
          <p:cNvSpPr txBox="1">
            <a:spLocks noGrp="1"/>
          </p:cNvSpPr>
          <p:nvPr>
            <p:ph type="title"/>
          </p:nvPr>
        </p:nvSpPr>
        <p:spPr>
          <a:xfrm>
            <a:off x="457200" y="-16573"/>
            <a:ext cx="8229600" cy="1143001"/>
          </a:xfrm>
          <a:prstGeom prst="rect">
            <a:avLst/>
          </a:prstGeom>
        </p:spPr>
        <p:txBody>
          <a:bodyPr/>
          <a:lstStyle>
            <a:lvl1pPr>
              <a:defRPr b="1"/>
            </a:lvl1pPr>
          </a:lstStyle>
          <a:p>
            <a:r>
              <a:t>Evolution of DoR &amp; DoD</a:t>
            </a:r>
          </a:p>
        </p:txBody>
      </p:sp>
      <p:sp>
        <p:nvSpPr>
          <p:cNvPr id="235" name="Čára"/>
          <p:cNvSpPr/>
          <p:nvPr/>
        </p:nvSpPr>
        <p:spPr>
          <a:xfrm flipV="1">
            <a:off x="567821" y="600618"/>
            <a:ext cx="1" cy="6001294"/>
          </a:xfrm>
          <a:prstGeom prst="line">
            <a:avLst/>
          </a:prstGeom>
          <a:ln w="190500">
            <a:solidFill>
              <a:schemeClr val="accent1"/>
            </a:solidFill>
            <a:tailEnd type="triangle"/>
          </a:ln>
          <a:effectLst>
            <a:outerShdw blurRad="38100" dist="20000" dir="5400000" rotWithShape="0">
              <a:srgbClr val="000000">
                <a:alpha val="38000"/>
              </a:srgbClr>
            </a:outerShdw>
          </a:effectLst>
        </p:spPr>
        <p:txBody>
          <a:bodyPr lIns="45719" rIns="45719"/>
          <a:lstStyle/>
          <a:p>
            <a:endParaRPr/>
          </a:p>
        </p:txBody>
      </p:sp>
      <p:sp>
        <p:nvSpPr>
          <p:cNvPr id="236" name="Idea = I want to race on Dakar"/>
          <p:cNvSpPr txBox="1"/>
          <p:nvPr/>
        </p:nvSpPr>
        <p:spPr>
          <a:xfrm>
            <a:off x="656531" y="6275638"/>
            <a:ext cx="4926358" cy="561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180473" indent="-180473">
              <a:buSzPct val="100000"/>
              <a:buChar char="•"/>
              <a:defRPr sz="3000"/>
            </a:pPr>
            <a:r>
              <a:rPr b="1"/>
              <a:t>Idea</a:t>
            </a:r>
            <a:r>
              <a:t> = I want to race on Dakar</a:t>
            </a:r>
          </a:p>
        </p:txBody>
      </p:sp>
      <p:sp>
        <p:nvSpPr>
          <p:cNvPr id="237" name="Decision = I will race on Dakar"/>
          <p:cNvSpPr txBox="1"/>
          <p:nvPr/>
        </p:nvSpPr>
        <p:spPr>
          <a:xfrm>
            <a:off x="669891" y="5536239"/>
            <a:ext cx="4929149" cy="561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180473" indent="-180473">
              <a:buSzPct val="100000"/>
              <a:buChar char="•"/>
              <a:defRPr sz="3000"/>
            </a:pPr>
            <a:r>
              <a:rPr b="1"/>
              <a:t>Decision</a:t>
            </a:r>
            <a:r>
              <a:t> = I will race on Dakar</a:t>
            </a:r>
          </a:p>
        </p:txBody>
      </p:sp>
      <p:sp>
        <p:nvSpPr>
          <p:cNvPr id="238" name="Execution = Dakar is now"/>
          <p:cNvSpPr txBox="1"/>
          <p:nvPr/>
        </p:nvSpPr>
        <p:spPr>
          <a:xfrm>
            <a:off x="670839" y="3873786"/>
            <a:ext cx="4264073" cy="561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180473" indent="-180473">
              <a:buSzPct val="100000"/>
              <a:buChar char="•"/>
              <a:defRPr sz="3000"/>
            </a:pPr>
            <a:r>
              <a:rPr b="1"/>
              <a:t>Execution</a:t>
            </a:r>
            <a:r>
              <a:t> = Dakar is now </a:t>
            </a:r>
          </a:p>
        </p:txBody>
      </p:sp>
      <p:sp>
        <p:nvSpPr>
          <p:cNvPr id="239" name="Done = Dakar ends"/>
          <p:cNvSpPr txBox="1"/>
          <p:nvPr/>
        </p:nvSpPr>
        <p:spPr>
          <a:xfrm>
            <a:off x="669577" y="2282322"/>
            <a:ext cx="3221160" cy="561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180473" indent="-180473">
              <a:buSzPct val="100000"/>
              <a:buChar char="•"/>
              <a:defRPr sz="3000"/>
            </a:pPr>
            <a:r>
              <a:rPr b="1"/>
              <a:t>Done</a:t>
            </a:r>
            <a:r>
              <a:t> = Dakar ends</a:t>
            </a:r>
          </a:p>
        </p:txBody>
      </p:sp>
      <p:sp>
        <p:nvSpPr>
          <p:cNvPr id="240" name="Evaluation = I want to race next year again"/>
          <p:cNvSpPr txBox="1"/>
          <p:nvPr/>
        </p:nvSpPr>
        <p:spPr>
          <a:xfrm>
            <a:off x="637401" y="1430055"/>
            <a:ext cx="6858148" cy="561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180473" indent="-180473">
              <a:buSzPct val="100000"/>
              <a:buChar char="•"/>
              <a:defRPr sz="3000"/>
            </a:pPr>
            <a:r>
              <a:rPr b="1"/>
              <a:t>Evaluation</a:t>
            </a:r>
            <a:r>
              <a:t> = I want to race next year again</a:t>
            </a:r>
          </a:p>
        </p:txBody>
      </p:sp>
      <p:sp>
        <p:nvSpPr>
          <p:cNvPr id="241" name="Preparation = to succeed"/>
          <p:cNvSpPr txBox="1"/>
          <p:nvPr/>
        </p:nvSpPr>
        <p:spPr>
          <a:xfrm>
            <a:off x="669122" y="4705012"/>
            <a:ext cx="4182404" cy="561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180473" indent="-180473">
              <a:buSzPct val="100000"/>
              <a:buChar char="•"/>
              <a:defRPr sz="3000"/>
            </a:pPr>
            <a:r>
              <a:rPr b="1"/>
              <a:t>Preparation</a:t>
            </a:r>
            <a:r>
              <a:t> = to succeed</a:t>
            </a:r>
          </a:p>
        </p:txBody>
      </p:sp>
      <p:sp>
        <p:nvSpPr>
          <p:cNvPr id="242" name="Time"/>
          <p:cNvSpPr txBox="1"/>
          <p:nvPr/>
        </p:nvSpPr>
        <p:spPr>
          <a:xfrm rot="16200000">
            <a:off x="-89528" y="6097891"/>
            <a:ext cx="716281" cy="370841"/>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r>
              <a:t>Time</a:t>
            </a:r>
          </a:p>
        </p:txBody>
      </p:sp>
      <p:grpSp>
        <p:nvGrpSpPr>
          <p:cNvPr id="245" name="Seskupit"/>
          <p:cNvGrpSpPr/>
          <p:nvPr/>
        </p:nvGrpSpPr>
        <p:grpSpPr>
          <a:xfrm>
            <a:off x="772714" y="6013889"/>
            <a:ext cx="8293316" cy="332741"/>
            <a:chOff x="0" y="0"/>
            <a:chExt cx="8293315" cy="332740"/>
          </a:xfrm>
        </p:grpSpPr>
        <p:sp>
          <p:nvSpPr>
            <p:cNvPr id="243" name="Čára"/>
            <p:cNvSpPr/>
            <p:nvPr/>
          </p:nvSpPr>
          <p:spPr>
            <a:xfrm>
              <a:off x="0" y="166370"/>
              <a:ext cx="7001960" cy="1"/>
            </a:xfrm>
            <a:prstGeom prst="line">
              <a:avLst/>
            </a:prstGeom>
            <a:noFill/>
            <a:ln w="38100" cap="flat">
              <a:solidFill>
                <a:srgbClr val="FF1A0B"/>
              </a:solidFill>
              <a:custDash>
                <a:ds d="200000" sp="200000"/>
              </a:custDash>
              <a:miter lim="400000"/>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244" name="DoR &amp; DoD"/>
            <p:cNvSpPr txBox="1"/>
            <p:nvPr/>
          </p:nvSpPr>
          <p:spPr>
            <a:xfrm>
              <a:off x="7110234" y="0"/>
              <a:ext cx="1183082" cy="332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a:defRPr sz="1600">
                  <a:solidFill>
                    <a:srgbClr val="F11200"/>
                  </a:solidFill>
                </a:defRPr>
              </a:lvl1pPr>
            </a:lstStyle>
            <a:p>
              <a:r>
                <a:t>DoR &amp; DoD</a:t>
              </a:r>
            </a:p>
          </p:txBody>
        </p:sp>
      </p:grpSp>
      <p:grpSp>
        <p:nvGrpSpPr>
          <p:cNvPr id="248" name="Seskupit"/>
          <p:cNvGrpSpPr/>
          <p:nvPr/>
        </p:nvGrpSpPr>
        <p:grpSpPr>
          <a:xfrm>
            <a:off x="772714" y="4386930"/>
            <a:ext cx="8293316" cy="332741"/>
            <a:chOff x="0" y="0"/>
            <a:chExt cx="8293315" cy="332740"/>
          </a:xfrm>
        </p:grpSpPr>
        <p:sp>
          <p:nvSpPr>
            <p:cNvPr id="246" name="Čára"/>
            <p:cNvSpPr/>
            <p:nvPr/>
          </p:nvSpPr>
          <p:spPr>
            <a:xfrm>
              <a:off x="0" y="166370"/>
              <a:ext cx="7001960" cy="1"/>
            </a:xfrm>
            <a:prstGeom prst="line">
              <a:avLst/>
            </a:prstGeom>
            <a:noFill/>
            <a:ln w="38100" cap="flat">
              <a:solidFill>
                <a:srgbClr val="FF1A0B"/>
              </a:solidFill>
              <a:custDash>
                <a:ds d="200000" sp="200000"/>
              </a:custDash>
              <a:miter lim="400000"/>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247" name="DoR &amp; DoD"/>
            <p:cNvSpPr txBox="1"/>
            <p:nvPr/>
          </p:nvSpPr>
          <p:spPr>
            <a:xfrm>
              <a:off x="7110234" y="0"/>
              <a:ext cx="1183082" cy="332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a:defRPr sz="1600">
                  <a:solidFill>
                    <a:srgbClr val="F11200"/>
                  </a:solidFill>
                </a:defRPr>
              </a:lvl1pPr>
            </a:lstStyle>
            <a:p>
              <a:r>
                <a:t>DoR &amp; DoD</a:t>
              </a:r>
            </a:p>
          </p:txBody>
        </p:sp>
      </p:grpSp>
      <p:grpSp>
        <p:nvGrpSpPr>
          <p:cNvPr id="251" name="Seskupit"/>
          <p:cNvGrpSpPr/>
          <p:nvPr/>
        </p:nvGrpSpPr>
        <p:grpSpPr>
          <a:xfrm>
            <a:off x="772714" y="2028002"/>
            <a:ext cx="8293316" cy="332741"/>
            <a:chOff x="0" y="0"/>
            <a:chExt cx="8293315" cy="332740"/>
          </a:xfrm>
        </p:grpSpPr>
        <p:sp>
          <p:nvSpPr>
            <p:cNvPr id="249" name="Čára"/>
            <p:cNvSpPr/>
            <p:nvPr/>
          </p:nvSpPr>
          <p:spPr>
            <a:xfrm>
              <a:off x="0" y="166370"/>
              <a:ext cx="7001960" cy="1"/>
            </a:xfrm>
            <a:prstGeom prst="line">
              <a:avLst/>
            </a:prstGeom>
            <a:noFill/>
            <a:ln w="38100" cap="flat">
              <a:solidFill>
                <a:srgbClr val="FF1A0B"/>
              </a:solidFill>
              <a:custDash>
                <a:ds d="200000" sp="200000"/>
              </a:custDash>
              <a:miter lim="400000"/>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250" name="DoR &amp; DoD"/>
            <p:cNvSpPr txBox="1"/>
            <p:nvPr/>
          </p:nvSpPr>
          <p:spPr>
            <a:xfrm>
              <a:off x="7110234" y="0"/>
              <a:ext cx="1183082" cy="332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a:defRPr sz="1600">
                  <a:solidFill>
                    <a:srgbClr val="F11200"/>
                  </a:solidFill>
                </a:defRPr>
              </a:lvl1pPr>
            </a:lstStyle>
            <a:p>
              <a:r>
                <a:t>DoR &amp; DoD</a:t>
              </a: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236"/>
                                        </p:tgtEl>
                                        <p:attrNameLst>
                                          <p:attrName>style.visibility</p:attrName>
                                        </p:attrNameLst>
                                      </p:cBhvr>
                                      <p:to>
                                        <p:strVal val="visible"/>
                                      </p:to>
                                    </p:set>
                                    <p:animEffect transition="in" filter="box(out)">
                                      <p:cBhvr>
                                        <p:cTn id="7" dur="500"/>
                                        <p:tgtEl>
                                          <p:spTgt spid="23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2" nodeType="clickEffect">
                                  <p:stCondLst>
                                    <p:cond delay="0"/>
                                  </p:stCondLst>
                                  <p:iterate>
                                    <p:tmAbs val="0"/>
                                  </p:iterate>
                                  <p:childTnLst>
                                    <p:set>
                                      <p:cBhvr>
                                        <p:cTn id="11" fill="hold"/>
                                        <p:tgtEl>
                                          <p:spTgt spid="245"/>
                                        </p:tgtEl>
                                        <p:attrNameLst>
                                          <p:attrName>style.visibility</p:attrName>
                                        </p:attrNameLst>
                                      </p:cBhvr>
                                      <p:to>
                                        <p:strVal val="visible"/>
                                      </p:to>
                                    </p:set>
                                    <p:animEffect transition="in" filter="box(out)">
                                      <p:cBhvr>
                                        <p:cTn id="12" dur="500"/>
                                        <p:tgtEl>
                                          <p:spTgt spid="24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3" nodeType="clickEffect">
                                  <p:stCondLst>
                                    <p:cond delay="0"/>
                                  </p:stCondLst>
                                  <p:iterate>
                                    <p:tmAbs val="0"/>
                                  </p:iterate>
                                  <p:childTnLst>
                                    <p:set>
                                      <p:cBhvr>
                                        <p:cTn id="16" fill="hold"/>
                                        <p:tgtEl>
                                          <p:spTgt spid="237"/>
                                        </p:tgtEl>
                                        <p:attrNameLst>
                                          <p:attrName>style.visibility</p:attrName>
                                        </p:attrNameLst>
                                      </p:cBhvr>
                                      <p:to>
                                        <p:strVal val="visible"/>
                                      </p:to>
                                    </p:set>
                                    <p:animEffect transition="in" filter="box(out)">
                                      <p:cBhvr>
                                        <p:cTn id="17" dur="500"/>
                                        <p:tgtEl>
                                          <p:spTgt spid="23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4" nodeType="clickEffect">
                                  <p:stCondLst>
                                    <p:cond delay="0"/>
                                  </p:stCondLst>
                                  <p:iterate>
                                    <p:tmAbs val="0"/>
                                  </p:iterate>
                                  <p:childTnLst>
                                    <p:set>
                                      <p:cBhvr>
                                        <p:cTn id="21" fill="hold"/>
                                        <p:tgtEl>
                                          <p:spTgt spid="241"/>
                                        </p:tgtEl>
                                        <p:attrNameLst>
                                          <p:attrName>style.visibility</p:attrName>
                                        </p:attrNameLst>
                                      </p:cBhvr>
                                      <p:to>
                                        <p:strVal val="visible"/>
                                      </p:to>
                                    </p:set>
                                    <p:animEffect transition="in" filter="box(out)">
                                      <p:cBhvr>
                                        <p:cTn id="22" dur="500"/>
                                        <p:tgtEl>
                                          <p:spTgt spid="24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5" nodeType="clickEffect">
                                  <p:stCondLst>
                                    <p:cond delay="0"/>
                                  </p:stCondLst>
                                  <p:iterate>
                                    <p:tmAbs val="0"/>
                                  </p:iterate>
                                  <p:childTnLst>
                                    <p:set>
                                      <p:cBhvr>
                                        <p:cTn id="26" fill="hold"/>
                                        <p:tgtEl>
                                          <p:spTgt spid="248"/>
                                        </p:tgtEl>
                                        <p:attrNameLst>
                                          <p:attrName>style.visibility</p:attrName>
                                        </p:attrNameLst>
                                      </p:cBhvr>
                                      <p:to>
                                        <p:strVal val="visible"/>
                                      </p:to>
                                    </p:set>
                                    <p:animEffect transition="in" filter="box(out)">
                                      <p:cBhvr>
                                        <p:cTn id="27" dur="500"/>
                                        <p:tgtEl>
                                          <p:spTgt spid="24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6" nodeType="clickEffect">
                                  <p:stCondLst>
                                    <p:cond delay="0"/>
                                  </p:stCondLst>
                                  <p:iterate>
                                    <p:tmAbs val="0"/>
                                  </p:iterate>
                                  <p:childTnLst>
                                    <p:set>
                                      <p:cBhvr>
                                        <p:cTn id="31" fill="hold"/>
                                        <p:tgtEl>
                                          <p:spTgt spid="238"/>
                                        </p:tgtEl>
                                        <p:attrNameLst>
                                          <p:attrName>style.visibility</p:attrName>
                                        </p:attrNameLst>
                                      </p:cBhvr>
                                      <p:to>
                                        <p:strVal val="visible"/>
                                      </p:to>
                                    </p:set>
                                    <p:animEffect transition="in" filter="box(out)">
                                      <p:cBhvr>
                                        <p:cTn id="32" dur="500"/>
                                        <p:tgtEl>
                                          <p:spTgt spid="23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7" nodeType="clickEffect">
                                  <p:stCondLst>
                                    <p:cond delay="0"/>
                                  </p:stCondLst>
                                  <p:iterate>
                                    <p:tmAbs val="0"/>
                                  </p:iterate>
                                  <p:childTnLst>
                                    <p:set>
                                      <p:cBhvr>
                                        <p:cTn id="36" fill="hold"/>
                                        <p:tgtEl>
                                          <p:spTgt spid="239"/>
                                        </p:tgtEl>
                                        <p:attrNameLst>
                                          <p:attrName>style.visibility</p:attrName>
                                        </p:attrNameLst>
                                      </p:cBhvr>
                                      <p:to>
                                        <p:strVal val="visible"/>
                                      </p:to>
                                    </p:set>
                                    <p:animEffect transition="in" filter="box(out)">
                                      <p:cBhvr>
                                        <p:cTn id="37" dur="500"/>
                                        <p:tgtEl>
                                          <p:spTgt spid="239"/>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8" nodeType="clickEffect">
                                  <p:stCondLst>
                                    <p:cond delay="0"/>
                                  </p:stCondLst>
                                  <p:iterate>
                                    <p:tmAbs val="0"/>
                                  </p:iterate>
                                  <p:childTnLst>
                                    <p:set>
                                      <p:cBhvr>
                                        <p:cTn id="41" fill="hold"/>
                                        <p:tgtEl>
                                          <p:spTgt spid="251"/>
                                        </p:tgtEl>
                                        <p:attrNameLst>
                                          <p:attrName>style.visibility</p:attrName>
                                        </p:attrNameLst>
                                      </p:cBhvr>
                                      <p:to>
                                        <p:strVal val="visible"/>
                                      </p:to>
                                    </p:set>
                                    <p:animEffect transition="in" filter="box(out)">
                                      <p:cBhvr>
                                        <p:cTn id="42" dur="500"/>
                                        <p:tgtEl>
                                          <p:spTgt spid="251"/>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32" fill="hold" grpId="9" nodeType="clickEffect">
                                  <p:stCondLst>
                                    <p:cond delay="0"/>
                                  </p:stCondLst>
                                  <p:iterate>
                                    <p:tmAbs val="0"/>
                                  </p:iterate>
                                  <p:childTnLst>
                                    <p:set>
                                      <p:cBhvr>
                                        <p:cTn id="46" fill="hold"/>
                                        <p:tgtEl>
                                          <p:spTgt spid="240"/>
                                        </p:tgtEl>
                                        <p:attrNameLst>
                                          <p:attrName>style.visibility</p:attrName>
                                        </p:attrNameLst>
                                      </p:cBhvr>
                                      <p:to>
                                        <p:strVal val="visible"/>
                                      </p:to>
                                    </p:set>
                                    <p:animEffect transition="in" filter="box(out)">
                                      <p:cBhvr>
                                        <p:cTn id="47" dur="500"/>
                                        <p:tgtEl>
                                          <p:spTgt spid="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1" animBg="1" advAuto="0"/>
      <p:bldP spid="237" grpId="3" animBg="1" advAuto="0"/>
      <p:bldP spid="238" grpId="6" animBg="1" advAuto="0"/>
      <p:bldP spid="239" grpId="7" animBg="1" advAuto="0"/>
      <p:bldP spid="240" grpId="9" animBg="1" advAuto="0"/>
      <p:bldP spid="241" grpId="4" animBg="1" advAuto="0"/>
      <p:bldP spid="245" grpId="2" animBg="1" advAuto="0"/>
      <p:bldP spid="248" grpId="5" animBg="1" advAuto="0"/>
      <p:bldP spid="251" grpId="8"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Asch conformity experiments"/>
          <p:cNvSpPr txBox="1">
            <a:spLocks noGrp="1"/>
          </p:cNvSpPr>
          <p:nvPr>
            <p:ph type="title"/>
          </p:nvPr>
        </p:nvSpPr>
        <p:spPr>
          <a:xfrm>
            <a:off x="457200" y="31711"/>
            <a:ext cx="8229600" cy="1143001"/>
          </a:xfrm>
          <a:prstGeom prst="rect">
            <a:avLst/>
          </a:prstGeom>
        </p:spPr>
        <p:txBody>
          <a:bodyPr/>
          <a:lstStyle>
            <a:lvl1pPr algn="l" defTabSz="443484">
              <a:defRPr sz="4462" b="1" cap="all"/>
            </a:lvl1pPr>
          </a:lstStyle>
          <a:p>
            <a:r>
              <a:t>Asch conformity experiments</a:t>
            </a:r>
          </a:p>
        </p:txBody>
      </p:sp>
      <p:pic>
        <p:nvPicPr>
          <p:cNvPr id="256" name="Asch_conformity_1955.jpg" descr="Asch_conformity_1955.jpg"/>
          <p:cNvPicPr>
            <a:picLocks noChangeAspect="1"/>
          </p:cNvPicPr>
          <p:nvPr/>
        </p:nvPicPr>
        <p:blipFill>
          <a:blip r:embed="rId3">
            <a:extLst/>
          </a:blip>
          <a:stretch>
            <a:fillRect/>
          </a:stretch>
        </p:blipFill>
        <p:spPr>
          <a:xfrm>
            <a:off x="105994" y="1447462"/>
            <a:ext cx="8932012" cy="4598422"/>
          </a:xfrm>
          <a:prstGeom prst="rect">
            <a:avLst/>
          </a:prstGeom>
          <a:ln w="12700">
            <a:miter lim="400000"/>
          </a:ln>
        </p:spPr>
      </p:pic>
      <p:sp>
        <p:nvSpPr>
          <p:cNvPr id="257" name="https://en.wikipedia.org/wiki/Asch_conformity_experiments"/>
          <p:cNvSpPr txBox="1"/>
          <p:nvPr/>
        </p:nvSpPr>
        <p:spPr>
          <a:xfrm>
            <a:off x="3330807" y="6495056"/>
            <a:ext cx="5733863"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https://en.wikipedia.org/wiki/Asch_conformity_experiments</a:t>
            </a:r>
          </a:p>
        </p:txBody>
      </p:sp>
      <p:pic>
        <p:nvPicPr>
          <p:cNvPr id="258" name="Asch_experiment.svg.png" descr="Asch_experiment.svg.png"/>
          <p:cNvPicPr>
            <a:picLocks noChangeAspect="1"/>
          </p:cNvPicPr>
          <p:nvPr/>
        </p:nvPicPr>
        <p:blipFill>
          <a:blip r:embed="rId4">
            <a:extLst/>
          </a:blip>
          <a:srcRect l="10379" t="10008" r="13769"/>
          <a:stretch>
            <a:fillRect/>
          </a:stretch>
        </p:blipFill>
        <p:spPr>
          <a:xfrm>
            <a:off x="42370" y="1025357"/>
            <a:ext cx="6345413" cy="6171632"/>
          </a:xfrm>
          <a:prstGeom prst="rect">
            <a:avLst/>
          </a:prstGeom>
          <a:ln w="12700">
            <a:miter lim="400000"/>
          </a:ln>
        </p:spPr>
      </p:pic>
      <p:sp>
        <p:nvSpPr>
          <p:cNvPr id="259" name="Overall 75% made at least one mistake in 12 rounds"/>
          <p:cNvSpPr txBox="1"/>
          <p:nvPr/>
        </p:nvSpPr>
        <p:spPr>
          <a:xfrm>
            <a:off x="6594928" y="2078385"/>
            <a:ext cx="2498330" cy="176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700"/>
            </a:lvl1pPr>
          </a:lstStyle>
          <a:p>
            <a:r>
              <a:t>Overall 75% made at least one mistake in 12 rounds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56"/>
                                        </p:tgtEl>
                                        <p:attrNameLst>
                                          <p:attrName>style.visibility</p:attrName>
                                        </p:attrNameLst>
                                      </p:cBhvr>
                                      <p:to>
                                        <p:strVal val="visible"/>
                                      </p:to>
                                    </p:set>
                                    <p:animEffect transition="in" filter="dissolve">
                                      <p:cBhvr>
                                        <p:cTn id="7" dur="1000"/>
                                        <p:tgtEl>
                                          <p:spTgt spid="25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grpId="2" nodeType="clickEffect">
                                  <p:stCondLst>
                                    <p:cond delay="0"/>
                                  </p:stCondLst>
                                  <p:iterate>
                                    <p:tmAbs val="0"/>
                                  </p:iterate>
                                  <p:childTnLst>
                                    <p:animEffect transition="out" filter="box(out)">
                                      <p:cBhvr>
                                        <p:cTn id="11" dur="1000" fill="hold"/>
                                        <p:tgtEl>
                                          <p:spTgt spid="256"/>
                                        </p:tgtEl>
                                      </p:cBhvr>
                                    </p:animEffect>
                                    <p:set>
                                      <p:cBhvr>
                                        <p:cTn id="12" fill="hold">
                                          <p:stCondLst>
                                            <p:cond delay="999"/>
                                          </p:stCondLst>
                                        </p:cTn>
                                        <p:tgtEl>
                                          <p:spTgt spid="256"/>
                                        </p:tgtEl>
                                        <p:attrNameLst>
                                          <p:attrName>style.visibility</p:attrName>
                                        </p:attrNameLst>
                                      </p:cBhvr>
                                      <p:to>
                                        <p:strVal val="hidden"/>
                                      </p:to>
                                    </p:set>
                                  </p:childTnLst>
                                </p:cTn>
                              </p:par>
                            </p:childTnLst>
                          </p:cTn>
                        </p:par>
                        <p:par>
                          <p:cTn id="13" fill="hold">
                            <p:stCondLst>
                              <p:cond delay="1000"/>
                            </p:stCondLst>
                            <p:childTnLst>
                              <p:par>
                                <p:cTn id="14" presetID="9" presetClass="entr" fill="hold" grpId="3" nodeType="afterEffect">
                                  <p:stCondLst>
                                    <p:cond delay="0"/>
                                  </p:stCondLst>
                                  <p:iterate>
                                    <p:tmAbs val="0"/>
                                  </p:iterate>
                                  <p:childTnLst>
                                    <p:set>
                                      <p:cBhvr>
                                        <p:cTn id="15" fill="hold"/>
                                        <p:tgtEl>
                                          <p:spTgt spid="258"/>
                                        </p:tgtEl>
                                        <p:attrNameLst>
                                          <p:attrName>style.visibility</p:attrName>
                                        </p:attrNameLst>
                                      </p:cBhvr>
                                      <p:to>
                                        <p:strVal val="visible"/>
                                      </p:to>
                                    </p:set>
                                    <p:animEffect transition="in" filter="dissolve">
                                      <p:cBhvr>
                                        <p:cTn id="16" dur="1000"/>
                                        <p:tgtEl>
                                          <p:spTgt spid="25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fill="hold" grpId="4" nodeType="clickEffect">
                                  <p:stCondLst>
                                    <p:cond delay="0"/>
                                  </p:stCondLst>
                                  <p:iterate>
                                    <p:tmAbs val="0"/>
                                  </p:iterate>
                                  <p:childTnLst>
                                    <p:set>
                                      <p:cBhvr>
                                        <p:cTn id="20" fill="hold"/>
                                        <p:tgtEl>
                                          <p:spTgt spid="259"/>
                                        </p:tgtEl>
                                        <p:attrNameLst>
                                          <p:attrName>style.visibility</p:attrName>
                                        </p:attrNameLst>
                                      </p:cBhvr>
                                      <p:to>
                                        <p:strVal val="visible"/>
                                      </p:to>
                                    </p:set>
                                    <p:animEffect transition="in" filter="dissolve">
                                      <p:cBhvr>
                                        <p:cTn id="21" dur="10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1" animBg="1" advAuto="0"/>
      <p:bldP spid="256" grpId="2" animBg="1" advAuto="0"/>
      <p:bldP spid="258" grpId="3" animBg="1" advAuto="0"/>
      <p:bldP spid="259" grpId="4"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23" name="Picture 1" descr="Picture 1"/>
          <p:cNvPicPr>
            <a:picLocks noChangeAspect="1"/>
          </p:cNvPicPr>
          <p:nvPr/>
        </p:nvPicPr>
        <p:blipFill>
          <a:blip r:embed="rId3">
            <a:extLst/>
          </a:blip>
          <a:srcRect t="21851" b="18967"/>
          <a:stretch>
            <a:fillRect/>
          </a:stretch>
        </p:blipFill>
        <p:spPr>
          <a:xfrm>
            <a:off x="482835" y="0"/>
            <a:ext cx="8190794" cy="68580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3" descr="Picture 3"/>
          <p:cNvPicPr>
            <a:picLocks noChangeAspect="1"/>
          </p:cNvPicPr>
          <p:nvPr/>
        </p:nvPicPr>
        <p:blipFill>
          <a:blip r:embed="rId3">
            <a:extLst/>
          </a:blip>
          <a:stretch>
            <a:fillRect/>
          </a:stretch>
        </p:blipFill>
        <p:spPr>
          <a:xfrm>
            <a:off x="-2" y="0"/>
            <a:ext cx="5061620" cy="3372304"/>
          </a:xfrm>
          <a:prstGeom prst="rect">
            <a:avLst/>
          </a:prstGeom>
          <a:ln w="12700">
            <a:miter lim="400000"/>
          </a:ln>
        </p:spPr>
      </p:pic>
      <p:pic>
        <p:nvPicPr>
          <p:cNvPr id="128" name="Picture 4" descr="Picture 4"/>
          <p:cNvPicPr>
            <a:picLocks noChangeAspect="1"/>
          </p:cNvPicPr>
          <p:nvPr/>
        </p:nvPicPr>
        <p:blipFill>
          <a:blip r:embed="rId4">
            <a:extLst/>
          </a:blip>
          <a:stretch>
            <a:fillRect/>
          </a:stretch>
        </p:blipFill>
        <p:spPr>
          <a:xfrm>
            <a:off x="3899187" y="3372303"/>
            <a:ext cx="5260116" cy="3500996"/>
          </a:xfrm>
          <a:prstGeom prst="rect">
            <a:avLst/>
          </a:prstGeom>
          <a:ln w="12700">
            <a:miter lim="400000"/>
          </a:ln>
        </p:spPr>
      </p:pic>
      <p:sp>
        <p:nvSpPr>
          <p:cNvPr id="129" name="TextBox 5"/>
          <p:cNvSpPr txBox="1"/>
          <p:nvPr/>
        </p:nvSpPr>
        <p:spPr>
          <a:xfrm>
            <a:off x="5672173" y="887004"/>
            <a:ext cx="2877132" cy="1818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4800">
                <a:latin typeface="Arial Black"/>
                <a:ea typeface="Arial Black"/>
                <a:cs typeface="Arial Black"/>
                <a:sym typeface="Arial Black"/>
              </a:defRPr>
            </a:lvl1pPr>
          </a:lstStyle>
          <a:p>
            <a:r>
              <a:t>What makes</a:t>
            </a:r>
          </a:p>
        </p:txBody>
      </p:sp>
      <p:sp>
        <p:nvSpPr>
          <p:cNvPr id="130" name="TextBox 7"/>
          <p:cNvSpPr txBox="1"/>
          <p:nvPr/>
        </p:nvSpPr>
        <p:spPr>
          <a:xfrm>
            <a:off x="0" y="4550740"/>
            <a:ext cx="4086496" cy="955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4800">
                <a:latin typeface="Arial Black"/>
                <a:ea typeface="Arial Black"/>
                <a:cs typeface="Arial Black"/>
                <a:sym typeface="Arial Black"/>
              </a:defRPr>
            </a:lvl1pPr>
          </a:lstStyle>
          <a:p>
            <a:r>
              <a:t>difference?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Picture 8" descr="Picture 8"/>
          <p:cNvPicPr>
            <a:picLocks noChangeAspect="1"/>
          </p:cNvPicPr>
          <p:nvPr/>
        </p:nvPicPr>
        <p:blipFill>
          <a:blip r:embed="rId3">
            <a:extLst/>
          </a:blip>
          <a:stretch>
            <a:fillRect/>
          </a:stretch>
        </p:blipFill>
        <p:spPr>
          <a:xfrm>
            <a:off x="137705" y="1677048"/>
            <a:ext cx="2247901" cy="2857501"/>
          </a:xfrm>
          <a:prstGeom prst="rect">
            <a:avLst/>
          </a:prstGeom>
          <a:ln w="12700">
            <a:miter lim="400000"/>
          </a:ln>
        </p:spPr>
      </p:pic>
      <p:sp>
        <p:nvSpPr>
          <p:cNvPr id="135" name="TextBox 9"/>
          <p:cNvSpPr txBox="1"/>
          <p:nvPr/>
        </p:nvSpPr>
        <p:spPr>
          <a:xfrm>
            <a:off x="721905" y="4841664"/>
            <a:ext cx="809611" cy="599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atin typeface="Arial Black"/>
                <a:ea typeface="Arial Black"/>
                <a:cs typeface="Arial Black"/>
                <a:sym typeface="Arial Black"/>
              </a:defRPr>
            </a:lvl1pPr>
          </a:lstStyle>
          <a:p>
            <a:r>
              <a:t>Jan</a:t>
            </a:r>
          </a:p>
        </p:txBody>
      </p:sp>
      <p:pic>
        <p:nvPicPr>
          <p:cNvPr id="136" name="Picture 10" descr="Picture 10"/>
          <p:cNvPicPr>
            <a:picLocks noChangeAspect="1"/>
          </p:cNvPicPr>
          <p:nvPr/>
        </p:nvPicPr>
        <p:blipFill>
          <a:blip r:embed="rId3">
            <a:extLst/>
          </a:blip>
          <a:stretch>
            <a:fillRect/>
          </a:stretch>
        </p:blipFill>
        <p:spPr>
          <a:xfrm>
            <a:off x="6716342" y="1677048"/>
            <a:ext cx="2247901" cy="2857501"/>
          </a:xfrm>
          <a:prstGeom prst="rect">
            <a:avLst/>
          </a:prstGeom>
          <a:ln w="12700">
            <a:miter lim="400000"/>
          </a:ln>
        </p:spPr>
      </p:pic>
      <p:sp>
        <p:nvSpPr>
          <p:cNvPr id="137" name="TextBox 11"/>
          <p:cNvSpPr txBox="1"/>
          <p:nvPr/>
        </p:nvSpPr>
        <p:spPr>
          <a:xfrm>
            <a:off x="7435488" y="4841664"/>
            <a:ext cx="809611" cy="599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atin typeface="Arial Black"/>
                <a:ea typeface="Arial Black"/>
                <a:cs typeface="Arial Black"/>
                <a:sym typeface="Arial Black"/>
              </a:defRPr>
            </a:lvl1pPr>
          </a:lstStyle>
          <a:p>
            <a:r>
              <a:t>Jan</a:t>
            </a:r>
          </a:p>
        </p:txBody>
      </p:sp>
      <p:sp>
        <p:nvSpPr>
          <p:cNvPr id="138" name="TextBox 13"/>
          <p:cNvSpPr txBox="1"/>
          <p:nvPr/>
        </p:nvSpPr>
        <p:spPr>
          <a:xfrm>
            <a:off x="2597607" y="3549212"/>
            <a:ext cx="3640695" cy="599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atin typeface="Arial Black"/>
                <a:ea typeface="Arial Black"/>
                <a:cs typeface="Arial Black"/>
                <a:sym typeface="Arial Black"/>
              </a:defRPr>
            </a:lvl1pPr>
          </a:lstStyle>
          <a:p>
            <a:r>
              <a:t>March - December</a:t>
            </a:r>
          </a:p>
        </p:txBody>
      </p:sp>
      <p:grpSp>
        <p:nvGrpSpPr>
          <p:cNvPr id="141" name="Right Arrow 15"/>
          <p:cNvGrpSpPr/>
          <p:nvPr/>
        </p:nvGrpSpPr>
        <p:grpSpPr>
          <a:xfrm>
            <a:off x="2385604" y="1468752"/>
            <a:ext cx="4590895" cy="2032095"/>
            <a:chOff x="0" y="0"/>
            <a:chExt cx="4590893" cy="2032093"/>
          </a:xfrm>
        </p:grpSpPr>
        <p:sp>
          <p:nvSpPr>
            <p:cNvPr id="139" name="Šipka"/>
            <p:cNvSpPr/>
            <p:nvPr/>
          </p:nvSpPr>
          <p:spPr>
            <a:xfrm>
              <a:off x="0" y="0"/>
              <a:ext cx="4590894" cy="2032094"/>
            </a:xfrm>
            <a:prstGeom prst="rightArrow">
              <a:avLst>
                <a:gd name="adj1" fmla="val 50000"/>
                <a:gd name="adj2" fmla="val 50000"/>
              </a:avLst>
            </a:prstGeom>
            <a:gradFill flip="none" rotWithShape="1">
              <a:gsLst>
                <a:gs pos="0">
                  <a:srgbClr val="3F80CE"/>
                </a:gs>
                <a:gs pos="100000">
                  <a:schemeClr val="accent1">
                    <a:hueOff val="357503"/>
                    <a:satOff val="54545"/>
                    <a:lumOff val="29273"/>
                  </a:schemeClr>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4800">
                  <a:latin typeface="Arial Black"/>
                  <a:ea typeface="Arial Black"/>
                  <a:cs typeface="Arial Black"/>
                  <a:sym typeface="Arial Black"/>
                </a:defRPr>
              </a:pPr>
              <a:endParaRPr/>
            </a:p>
          </p:txBody>
        </p:sp>
        <p:sp>
          <p:nvSpPr>
            <p:cNvPr id="140" name="Project"/>
            <p:cNvSpPr txBox="1"/>
            <p:nvPr/>
          </p:nvSpPr>
          <p:spPr>
            <a:xfrm>
              <a:off x="0" y="538527"/>
              <a:ext cx="4082871" cy="955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4800">
                  <a:latin typeface="Arial Black"/>
                  <a:ea typeface="Arial Black"/>
                  <a:cs typeface="Arial Black"/>
                  <a:sym typeface="Arial Black"/>
                </a:defRPr>
              </a:lvl1pPr>
            </a:lstStyle>
            <a:p>
              <a:r>
                <a:t>Project</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Picture 1" descr="Picture 1"/>
          <p:cNvPicPr>
            <a:picLocks noChangeAspect="1"/>
          </p:cNvPicPr>
          <p:nvPr/>
        </p:nvPicPr>
        <p:blipFill>
          <a:blip r:embed="rId3">
            <a:extLst/>
          </a:blip>
          <a:stretch>
            <a:fillRect/>
          </a:stretch>
        </p:blipFill>
        <p:spPr>
          <a:xfrm>
            <a:off x="0" y="868680"/>
            <a:ext cx="9144000" cy="5989321"/>
          </a:xfrm>
          <a:prstGeom prst="rect">
            <a:avLst/>
          </a:prstGeom>
          <a:ln w="12700">
            <a:miter lim="400000"/>
          </a:ln>
        </p:spPr>
      </p:pic>
      <p:sp>
        <p:nvSpPr>
          <p:cNvPr id="146" name="TextBox 4"/>
          <p:cNvSpPr txBox="1"/>
          <p:nvPr/>
        </p:nvSpPr>
        <p:spPr>
          <a:xfrm>
            <a:off x="2876436" y="37682"/>
            <a:ext cx="3043691" cy="955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4800">
                <a:latin typeface="Arial Black"/>
                <a:ea typeface="Arial Black"/>
                <a:cs typeface="Arial Black"/>
                <a:sym typeface="Arial Black"/>
              </a:defRPr>
            </a:lvl1pPr>
          </a:lstStyle>
          <a:p>
            <a:r>
              <a:t>Just Go!</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extBox 4"/>
          <p:cNvSpPr txBox="1"/>
          <p:nvPr/>
        </p:nvSpPr>
        <p:spPr>
          <a:xfrm>
            <a:off x="2944471" y="-152818"/>
            <a:ext cx="3043691" cy="955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4800">
                <a:latin typeface="Arial Black"/>
                <a:ea typeface="Arial Black"/>
                <a:cs typeface="Arial Black"/>
                <a:sym typeface="Arial Black"/>
              </a:defRPr>
            </a:lvl1pPr>
          </a:lstStyle>
          <a:p>
            <a:r>
              <a:t>Really?</a:t>
            </a:r>
          </a:p>
        </p:txBody>
      </p:sp>
      <p:pic>
        <p:nvPicPr>
          <p:cNvPr id="151" name="301-toyota-gazoo-racing-toyota-1.jpg" descr="301-toyota-gazoo-racing-toyota-1.jpg"/>
          <p:cNvPicPr>
            <a:picLocks noChangeAspect="1"/>
          </p:cNvPicPr>
          <p:nvPr/>
        </p:nvPicPr>
        <p:blipFill>
          <a:blip r:embed="rId3">
            <a:extLst/>
          </a:blip>
          <a:stretch>
            <a:fillRect/>
          </a:stretch>
        </p:blipFill>
        <p:spPr>
          <a:xfrm>
            <a:off x="-1" y="763905"/>
            <a:ext cx="9144001" cy="609219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Picture 2" descr="Picture 2"/>
          <p:cNvPicPr>
            <a:picLocks noChangeAspect="1"/>
          </p:cNvPicPr>
          <p:nvPr/>
        </p:nvPicPr>
        <p:blipFill>
          <a:blip r:embed="rId3">
            <a:extLst/>
          </a:blip>
          <a:stretch>
            <a:fillRect/>
          </a:stretch>
        </p:blipFill>
        <p:spPr>
          <a:xfrm>
            <a:off x="4562" y="761800"/>
            <a:ext cx="9139439" cy="6096201"/>
          </a:xfrm>
          <a:prstGeom prst="rect">
            <a:avLst/>
          </a:prstGeom>
          <a:ln w="12700">
            <a:miter lim="400000"/>
          </a:ln>
        </p:spPr>
      </p:pic>
      <p:sp>
        <p:nvSpPr>
          <p:cNvPr id="156" name="TextBox 4"/>
          <p:cNvSpPr txBox="1"/>
          <p:nvPr/>
        </p:nvSpPr>
        <p:spPr>
          <a:xfrm>
            <a:off x="4561" y="-1"/>
            <a:ext cx="9139439" cy="878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4400">
                <a:latin typeface="Arial Black"/>
                <a:ea typeface="Arial Black"/>
                <a:cs typeface="Arial Black"/>
                <a:sym typeface="Arial Black"/>
              </a:defRPr>
            </a:lvl1pPr>
          </a:lstStyle>
          <a:p>
            <a:r>
              <a:t>Process = Team Agreement</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itle 1"/>
          <p:cNvSpPr txBox="1">
            <a:spLocks noGrp="1"/>
          </p:cNvSpPr>
          <p:nvPr>
            <p:ph type="title"/>
          </p:nvPr>
        </p:nvSpPr>
        <p:spPr>
          <a:xfrm>
            <a:off x="457200" y="-244122"/>
            <a:ext cx="8229600" cy="1143001"/>
          </a:xfrm>
          <a:prstGeom prst="rect">
            <a:avLst/>
          </a:prstGeom>
        </p:spPr>
        <p:txBody>
          <a:bodyPr/>
          <a:lstStyle>
            <a:lvl1pPr>
              <a:defRPr sz="4800">
                <a:latin typeface="Arial Black"/>
                <a:ea typeface="Arial Black"/>
                <a:cs typeface="Arial Black"/>
                <a:sym typeface="Arial Black"/>
              </a:defRPr>
            </a:lvl1pPr>
          </a:lstStyle>
          <a:p>
            <a:r>
              <a:t>Definition of Ready</a:t>
            </a:r>
          </a:p>
        </p:txBody>
      </p:sp>
      <p:pic>
        <p:nvPicPr>
          <p:cNvPr id="161" name="Picture 2" descr="Picture 2"/>
          <p:cNvPicPr>
            <a:picLocks noChangeAspect="1"/>
          </p:cNvPicPr>
          <p:nvPr/>
        </p:nvPicPr>
        <p:blipFill>
          <a:blip r:embed="rId3">
            <a:extLst/>
          </a:blip>
          <a:stretch>
            <a:fillRect/>
          </a:stretch>
        </p:blipFill>
        <p:spPr>
          <a:xfrm>
            <a:off x="0" y="939337"/>
            <a:ext cx="9144000" cy="593706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3781</Words>
  <Application>Microsoft Macintosh PowerPoint</Application>
  <PresentationFormat>On-screen Show (4:3)</PresentationFormat>
  <Paragraphs>199</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 of Ready</vt:lpstr>
      <vt:lpstr>DoR in Software world</vt:lpstr>
      <vt:lpstr>DoR in Details</vt:lpstr>
      <vt:lpstr>Implementation</vt:lpstr>
      <vt:lpstr>PowerPoint Presentation</vt:lpstr>
      <vt:lpstr>Surprises</vt:lpstr>
      <vt:lpstr>Definition of Done</vt:lpstr>
      <vt:lpstr>Definition of Done</vt:lpstr>
      <vt:lpstr>Dealing with defects</vt:lpstr>
      <vt:lpstr>It is worth it</vt:lpstr>
      <vt:lpstr>Done - Done - Done…</vt:lpstr>
      <vt:lpstr>Have</vt:lpstr>
      <vt:lpstr>Power of a different Story</vt:lpstr>
      <vt:lpstr>Evolution of DoR &amp; DoD</vt:lpstr>
      <vt:lpstr>Asch conformity experiments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Vojtěch Barta</cp:lastModifiedBy>
  <cp:revision>1</cp:revision>
  <dcterms:modified xsi:type="dcterms:W3CDTF">2019-03-23T09:48:28Z</dcterms:modified>
</cp:coreProperties>
</file>