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5"/>
  </p:notesMasterIdLst>
  <p:sldIdLst>
    <p:sldId id="280" r:id="rId2"/>
    <p:sldId id="257" r:id="rId3"/>
    <p:sldId id="258" r:id="rId4"/>
    <p:sldId id="259" r:id="rId5"/>
    <p:sldId id="260" r:id="rId6"/>
    <p:sldId id="261" r:id="rId7"/>
    <p:sldId id="262" r:id="rId8"/>
    <p:sldId id="263" r:id="rId9"/>
    <p:sldId id="264" r:id="rId10"/>
    <p:sldId id="265" r:id="rId11"/>
    <p:sldId id="266" r:id="rId12"/>
    <p:sldId id="281" r:id="rId13"/>
    <p:sldId id="267" r:id="rId14"/>
    <p:sldId id="268" r:id="rId15"/>
    <p:sldId id="269" r:id="rId16"/>
    <p:sldId id="270" r:id="rId17"/>
    <p:sldId id="273" r:id="rId18"/>
    <p:sldId id="274" r:id="rId19"/>
    <p:sldId id="275" r:id="rId20"/>
    <p:sldId id="276" r:id="rId21"/>
    <p:sldId id="277" r:id="rId22"/>
    <p:sldId id="278" r:id="rId23"/>
    <p:sldId id="425" r:id="rId24"/>
  </p:sldIdLst>
  <p:sldSz cx="9144000" cy="5143500" type="screen16x9"/>
  <p:notesSz cx="6858000" cy="9144000"/>
  <p:embeddedFontLst>
    <p:embeddedFont>
      <p:font typeface="Helvetica Neue" panose="020B060402020202020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Helvetica Neue Light" panose="020B0604020202020204" charset="0"/>
      <p:regular r:id="rId34"/>
      <p:bold r:id="rId35"/>
      <p:italic r:id="rId36"/>
      <p:boldItalic r:id="rId37"/>
    </p:embeddedFont>
    <p:embeddedFont>
      <p:font typeface="Microsoft YaHei" panose="020B0503020204020204" pitchFamily="34" charset="-122"/>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1973"/>
  </p:normalViewPr>
  <p:slideViewPr>
    <p:cSldViewPr snapToGrid="0">
      <p:cViewPr varScale="1">
        <p:scale>
          <a:sx n="85" d="100"/>
          <a:sy n="85" d="100"/>
        </p:scale>
        <p:origin x="-71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822558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hrerfortbildung-bw.de/u_gewi/ethik/gym/bp2004/fb2/3_argument/1_stationen/l6/1_logik/"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rowman.com/ISBN/9780739141380/Ethical-Argumentation" TargetMode="External"/><Relationship Id="rId4" Type="http://schemas.openxmlformats.org/officeDocument/2006/relationships/hyperlink" Target="http://www.teachsam.de/deutsch/d_rhetorik/argu/arg_mod_toul_6.ht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hrerfortbildung-bw.de/u_gewi/ethik/gym/bp2004/fb2/3_argument/1_stationen/l6/1_logik/"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rowman.com/ISBN/9780739141380/Ethical-Argumentation" TargetMode="External"/><Relationship Id="rId4" Type="http://schemas.openxmlformats.org/officeDocument/2006/relationships/hyperlink" Target="http://www.teachsam.de/deutsch/d_rhetorik/argu/arg_mod_toul_6.ht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National_Security_Agenc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20d344ba5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20d344ba5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20d344b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20d344b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err="1"/>
              <a:t>Toulmin</a:t>
            </a:r>
            <a:r>
              <a:rPr lang="de" dirty="0"/>
              <a:t> Schema - </a:t>
            </a:r>
            <a:r>
              <a:rPr lang="de" u="sng" dirty="0">
                <a:solidFill>
                  <a:schemeClr val="hlink"/>
                </a:solidFill>
                <a:hlinkClick r:id="rId3"/>
              </a:rPr>
              <a:t>https://lehrerfortbildung-bw.de/u_gewi/ethik/gym/bp2004/fb2/3_argument/1_stationen/l6/1_logik/</a:t>
            </a:r>
            <a:r>
              <a:rPr lang="de" dirty="0"/>
              <a:t> bzw. </a:t>
            </a:r>
            <a:r>
              <a:rPr lang="de" u="sng" dirty="0">
                <a:solidFill>
                  <a:schemeClr val="hlink"/>
                </a:solidFill>
                <a:hlinkClick r:id="rId4"/>
              </a:rPr>
              <a:t>http://www.teachsam.de/deutsch/d_rhetorik/argu/arg_mod_toul_6.htm</a:t>
            </a:r>
            <a:r>
              <a:rPr lang="de" dirty="0"/>
              <a:t> </a:t>
            </a:r>
            <a:endParaRPr dirty="0"/>
          </a:p>
          <a:p>
            <a:pPr marL="0" lvl="0" indent="0" algn="l" rtl="0">
              <a:spcBef>
                <a:spcPts val="0"/>
              </a:spcBef>
              <a:spcAft>
                <a:spcPts val="0"/>
              </a:spcAft>
              <a:buNone/>
            </a:pPr>
            <a:r>
              <a:rPr lang="de" dirty="0"/>
              <a:t>Data = Fact</a:t>
            </a:r>
            <a:endParaRPr dirty="0"/>
          </a:p>
          <a:p>
            <a:pPr marL="0" lvl="0" indent="0" algn="l" rtl="0">
              <a:spcBef>
                <a:spcPts val="0"/>
              </a:spcBef>
              <a:spcAft>
                <a:spcPts val="0"/>
              </a:spcAft>
              <a:buNone/>
            </a:pPr>
            <a:r>
              <a:rPr lang="de" dirty="0" err="1"/>
              <a:t>Conclusion</a:t>
            </a:r>
            <a:r>
              <a:rPr lang="de" dirty="0"/>
              <a:t> = </a:t>
            </a:r>
            <a:r>
              <a:rPr lang="de" dirty="0" err="1"/>
              <a:t>moral</a:t>
            </a:r>
            <a:r>
              <a:rPr lang="de" dirty="0"/>
              <a:t> </a:t>
            </a:r>
            <a:r>
              <a:rPr lang="de" dirty="0" err="1"/>
              <a:t>judgement</a:t>
            </a:r>
            <a:endParaRPr dirty="0"/>
          </a:p>
          <a:p>
            <a:pPr marL="0" lvl="0" indent="0" algn="l" rtl="0">
              <a:spcBef>
                <a:spcPts val="0"/>
              </a:spcBef>
              <a:spcAft>
                <a:spcPts val="0"/>
              </a:spcAft>
              <a:buNone/>
            </a:pPr>
            <a:r>
              <a:rPr lang="de" dirty="0"/>
              <a:t>Warrant = </a:t>
            </a:r>
            <a:r>
              <a:rPr lang="de" dirty="0" err="1"/>
              <a:t>moral</a:t>
            </a:r>
            <a:r>
              <a:rPr lang="de" dirty="0"/>
              <a:t> norm </a:t>
            </a:r>
            <a:r>
              <a:rPr lang="de" dirty="0" err="1"/>
              <a:t>which</a:t>
            </a:r>
            <a:r>
              <a:rPr lang="de" dirty="0"/>
              <a:t> </a:t>
            </a:r>
            <a:r>
              <a:rPr lang="de" dirty="0" err="1"/>
              <a:t>allows</a:t>
            </a:r>
            <a:r>
              <a:rPr lang="de" dirty="0"/>
              <a:t> </a:t>
            </a:r>
            <a:r>
              <a:rPr lang="de" dirty="0" err="1"/>
              <a:t>to</a:t>
            </a:r>
            <a:r>
              <a:rPr lang="de" dirty="0"/>
              <a:t> </a:t>
            </a:r>
            <a:r>
              <a:rPr lang="de" dirty="0" err="1"/>
              <a:t>draw</a:t>
            </a:r>
            <a:r>
              <a:rPr lang="de" dirty="0"/>
              <a:t> </a:t>
            </a:r>
            <a:r>
              <a:rPr lang="de" dirty="0" err="1"/>
              <a:t>the</a:t>
            </a:r>
            <a:r>
              <a:rPr lang="de" dirty="0"/>
              <a:t> </a:t>
            </a:r>
            <a:r>
              <a:rPr lang="de" dirty="0" err="1"/>
              <a:t>conclusion</a:t>
            </a:r>
            <a:r>
              <a:rPr lang="de" dirty="0"/>
              <a:t> </a:t>
            </a:r>
            <a:r>
              <a:rPr lang="de" dirty="0" err="1"/>
              <a:t>from</a:t>
            </a:r>
            <a:r>
              <a:rPr lang="de" dirty="0"/>
              <a:t> </a:t>
            </a:r>
            <a:r>
              <a:rPr lang="de" dirty="0" err="1"/>
              <a:t>the</a:t>
            </a:r>
            <a:r>
              <a:rPr lang="de" dirty="0"/>
              <a:t> </a:t>
            </a:r>
            <a:r>
              <a:rPr lang="de" dirty="0" err="1"/>
              <a:t>data</a:t>
            </a:r>
            <a:endParaRPr dirty="0"/>
          </a:p>
          <a:p>
            <a:pPr marL="0" lvl="0" indent="0" algn="l" rtl="0">
              <a:spcBef>
                <a:spcPts val="0"/>
              </a:spcBef>
              <a:spcAft>
                <a:spcPts val="0"/>
              </a:spcAft>
              <a:buNone/>
            </a:pPr>
            <a:r>
              <a:rPr lang="de" dirty="0" err="1"/>
              <a:t>Backing</a:t>
            </a:r>
            <a:r>
              <a:rPr lang="de" dirty="0"/>
              <a:t> = </a:t>
            </a:r>
            <a:r>
              <a:rPr lang="de" dirty="0" err="1"/>
              <a:t>Reasons</a:t>
            </a:r>
            <a:r>
              <a:rPr lang="de" dirty="0"/>
              <a:t> </a:t>
            </a:r>
            <a:r>
              <a:rPr lang="de" dirty="0" err="1"/>
              <a:t>why</a:t>
            </a:r>
            <a:r>
              <a:rPr lang="de" dirty="0"/>
              <a:t> </a:t>
            </a:r>
            <a:r>
              <a:rPr lang="de" dirty="0" err="1"/>
              <a:t>exactly</a:t>
            </a:r>
            <a:r>
              <a:rPr lang="de" dirty="0"/>
              <a:t> </a:t>
            </a:r>
            <a:r>
              <a:rPr lang="de" dirty="0" err="1"/>
              <a:t>this</a:t>
            </a:r>
            <a:r>
              <a:rPr lang="de" dirty="0"/>
              <a:t> norm </a:t>
            </a:r>
            <a:r>
              <a:rPr lang="de" dirty="0" err="1"/>
              <a:t>applies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 u="sng" dirty="0">
                <a:solidFill>
                  <a:schemeClr val="hlink"/>
                </a:solidFill>
                <a:hlinkClick r:id="rId5"/>
              </a:rPr>
              <a:t>https://rowman.com/ISBN/9780739141380/Ethical-Argumentation</a:t>
            </a:r>
            <a:endParaRPr lang="de" u="sng" dirty="0">
              <a:solidFill>
                <a:schemeClr val="hlink"/>
              </a:solidFill>
            </a:endParaRPr>
          </a:p>
          <a:p>
            <a:pPr marL="0" lvl="0" indent="0" algn="l" rtl="0">
              <a:spcBef>
                <a:spcPts val="0"/>
              </a:spcBef>
              <a:spcAft>
                <a:spcPts val="0"/>
              </a:spcAft>
              <a:buNone/>
            </a:pPr>
            <a:endParaRPr lang="de-DE" dirty="0"/>
          </a:p>
          <a:p>
            <a:pPr marL="0" lvl="0" indent="0" algn="l" rtl="0">
              <a:spcBef>
                <a:spcPts val="0"/>
              </a:spcBef>
              <a:spcAft>
                <a:spcPts val="0"/>
              </a:spcAft>
              <a:buNone/>
            </a:pPr>
            <a:r>
              <a:rPr lang="de-DE" dirty="0"/>
              <a:t>https://</a:t>
            </a:r>
            <a:r>
              <a:rPr lang="de-DE" dirty="0" err="1"/>
              <a:t>academics.umw.edu</a:t>
            </a:r>
            <a:r>
              <a:rPr lang="de-DE" dirty="0"/>
              <a:t>/</a:t>
            </a:r>
            <a:r>
              <a:rPr lang="de-DE" dirty="0" err="1"/>
              <a:t>speaking</a:t>
            </a:r>
            <a:r>
              <a:rPr lang="de-DE" dirty="0"/>
              <a:t>/</a:t>
            </a:r>
            <a:r>
              <a:rPr lang="de-DE" dirty="0" err="1"/>
              <a:t>resources</a:t>
            </a:r>
            <a:r>
              <a:rPr lang="de-DE" dirty="0"/>
              <a:t>/</a:t>
            </a:r>
            <a:r>
              <a:rPr lang="de-DE" dirty="0" err="1"/>
              <a:t>handouts</a:t>
            </a:r>
            <a:r>
              <a:rPr lang="de-DE" dirty="0"/>
              <a:t>/</a:t>
            </a:r>
            <a:r>
              <a:rPr lang="de-DE" dirty="0" err="1"/>
              <a:t>toulmin</a:t>
            </a:r>
            <a:r>
              <a:rPr lang="de-DE" dirty="0"/>
              <a:t>-argument-model/</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20d344b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20d344b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err="1"/>
              <a:t>Toulmin</a:t>
            </a:r>
            <a:r>
              <a:rPr lang="de" dirty="0"/>
              <a:t> Schema - </a:t>
            </a:r>
            <a:r>
              <a:rPr lang="de" u="sng" dirty="0">
                <a:solidFill>
                  <a:schemeClr val="hlink"/>
                </a:solidFill>
                <a:hlinkClick r:id="rId3"/>
              </a:rPr>
              <a:t>https://lehrerfortbildung-bw.de/u_gewi/ethik/gym/bp2004/fb2/3_argument/1_stationen/l6/1_logik/</a:t>
            </a:r>
            <a:r>
              <a:rPr lang="de" dirty="0"/>
              <a:t> bzw. </a:t>
            </a:r>
            <a:r>
              <a:rPr lang="de" u="sng" dirty="0">
                <a:solidFill>
                  <a:schemeClr val="hlink"/>
                </a:solidFill>
                <a:hlinkClick r:id="rId4"/>
              </a:rPr>
              <a:t>http://www.teachsam.de/deutsch/d_rhetorik/argu/arg_mod_toul_6.htm</a:t>
            </a:r>
            <a:r>
              <a:rPr lang="de" dirty="0"/>
              <a:t> </a:t>
            </a:r>
            <a:endParaRPr dirty="0"/>
          </a:p>
          <a:p>
            <a:pPr marL="0" lvl="0" indent="0" algn="l" rtl="0">
              <a:spcBef>
                <a:spcPts val="0"/>
              </a:spcBef>
              <a:spcAft>
                <a:spcPts val="0"/>
              </a:spcAft>
              <a:buNone/>
            </a:pPr>
            <a:r>
              <a:rPr lang="de" dirty="0"/>
              <a:t>Data = Fact</a:t>
            </a:r>
            <a:endParaRPr dirty="0"/>
          </a:p>
          <a:p>
            <a:pPr marL="0" lvl="0" indent="0" algn="l" rtl="0">
              <a:spcBef>
                <a:spcPts val="0"/>
              </a:spcBef>
              <a:spcAft>
                <a:spcPts val="0"/>
              </a:spcAft>
              <a:buNone/>
            </a:pPr>
            <a:r>
              <a:rPr lang="de" dirty="0" err="1"/>
              <a:t>Conclusion</a:t>
            </a:r>
            <a:r>
              <a:rPr lang="de" dirty="0"/>
              <a:t> = </a:t>
            </a:r>
            <a:r>
              <a:rPr lang="de" dirty="0" err="1"/>
              <a:t>moral</a:t>
            </a:r>
            <a:r>
              <a:rPr lang="de" dirty="0"/>
              <a:t> </a:t>
            </a:r>
            <a:r>
              <a:rPr lang="de" dirty="0" err="1"/>
              <a:t>judgement</a:t>
            </a:r>
            <a:endParaRPr dirty="0"/>
          </a:p>
          <a:p>
            <a:pPr marL="0" lvl="0" indent="0" algn="l" rtl="0">
              <a:spcBef>
                <a:spcPts val="0"/>
              </a:spcBef>
              <a:spcAft>
                <a:spcPts val="0"/>
              </a:spcAft>
              <a:buNone/>
            </a:pPr>
            <a:r>
              <a:rPr lang="de" dirty="0"/>
              <a:t>Warrant = </a:t>
            </a:r>
            <a:r>
              <a:rPr lang="de" dirty="0" err="1"/>
              <a:t>moral</a:t>
            </a:r>
            <a:r>
              <a:rPr lang="de" dirty="0"/>
              <a:t> norm </a:t>
            </a:r>
            <a:r>
              <a:rPr lang="de" dirty="0" err="1"/>
              <a:t>which</a:t>
            </a:r>
            <a:r>
              <a:rPr lang="de" dirty="0"/>
              <a:t> </a:t>
            </a:r>
            <a:r>
              <a:rPr lang="de" dirty="0" err="1"/>
              <a:t>allows</a:t>
            </a:r>
            <a:r>
              <a:rPr lang="de" dirty="0"/>
              <a:t> </a:t>
            </a:r>
            <a:r>
              <a:rPr lang="de" dirty="0" err="1"/>
              <a:t>to</a:t>
            </a:r>
            <a:r>
              <a:rPr lang="de" dirty="0"/>
              <a:t> </a:t>
            </a:r>
            <a:r>
              <a:rPr lang="de" dirty="0" err="1"/>
              <a:t>draw</a:t>
            </a:r>
            <a:r>
              <a:rPr lang="de" dirty="0"/>
              <a:t> </a:t>
            </a:r>
            <a:r>
              <a:rPr lang="de" dirty="0" err="1"/>
              <a:t>the</a:t>
            </a:r>
            <a:r>
              <a:rPr lang="de" dirty="0"/>
              <a:t> </a:t>
            </a:r>
            <a:r>
              <a:rPr lang="de" dirty="0" err="1"/>
              <a:t>conclusion</a:t>
            </a:r>
            <a:r>
              <a:rPr lang="de" dirty="0"/>
              <a:t> </a:t>
            </a:r>
            <a:r>
              <a:rPr lang="de" dirty="0" err="1"/>
              <a:t>from</a:t>
            </a:r>
            <a:r>
              <a:rPr lang="de" dirty="0"/>
              <a:t> </a:t>
            </a:r>
            <a:r>
              <a:rPr lang="de" dirty="0" err="1"/>
              <a:t>the</a:t>
            </a:r>
            <a:r>
              <a:rPr lang="de" dirty="0"/>
              <a:t> </a:t>
            </a:r>
            <a:r>
              <a:rPr lang="de" dirty="0" err="1"/>
              <a:t>data</a:t>
            </a:r>
            <a:endParaRPr dirty="0"/>
          </a:p>
          <a:p>
            <a:pPr marL="0" lvl="0" indent="0" algn="l" rtl="0">
              <a:spcBef>
                <a:spcPts val="0"/>
              </a:spcBef>
              <a:spcAft>
                <a:spcPts val="0"/>
              </a:spcAft>
              <a:buNone/>
            </a:pPr>
            <a:r>
              <a:rPr lang="de" dirty="0" err="1"/>
              <a:t>Backing</a:t>
            </a:r>
            <a:r>
              <a:rPr lang="de" dirty="0"/>
              <a:t> = </a:t>
            </a:r>
            <a:r>
              <a:rPr lang="de" dirty="0" err="1"/>
              <a:t>Reasons</a:t>
            </a:r>
            <a:r>
              <a:rPr lang="de" dirty="0"/>
              <a:t> </a:t>
            </a:r>
            <a:r>
              <a:rPr lang="de" dirty="0" err="1"/>
              <a:t>why</a:t>
            </a:r>
            <a:r>
              <a:rPr lang="de" dirty="0"/>
              <a:t> </a:t>
            </a:r>
            <a:r>
              <a:rPr lang="de" dirty="0" err="1"/>
              <a:t>exactly</a:t>
            </a:r>
            <a:r>
              <a:rPr lang="de" dirty="0"/>
              <a:t> </a:t>
            </a:r>
            <a:r>
              <a:rPr lang="de" dirty="0" err="1"/>
              <a:t>this</a:t>
            </a:r>
            <a:r>
              <a:rPr lang="de" dirty="0"/>
              <a:t> norm </a:t>
            </a:r>
            <a:r>
              <a:rPr lang="de" dirty="0" err="1"/>
              <a:t>applies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 u="sng" dirty="0">
                <a:solidFill>
                  <a:schemeClr val="hlink"/>
                </a:solidFill>
                <a:hlinkClick r:id="rId5"/>
              </a:rPr>
              <a:t>https://rowman.com/ISBN/9780739141380/Ethical-Argumentation</a:t>
            </a:r>
            <a:endParaRPr lang="de" u="sng" dirty="0">
              <a:solidFill>
                <a:schemeClr val="hlink"/>
              </a:solidFill>
            </a:endParaRPr>
          </a:p>
          <a:p>
            <a:pPr marL="0" lvl="0" indent="0" algn="l" rtl="0">
              <a:spcBef>
                <a:spcPts val="0"/>
              </a:spcBef>
              <a:spcAft>
                <a:spcPts val="0"/>
              </a:spcAft>
              <a:buNone/>
            </a:pPr>
            <a:endParaRPr lang="de-DE" dirty="0"/>
          </a:p>
          <a:p>
            <a:pPr marL="0" lvl="0" indent="0" algn="l" rtl="0">
              <a:spcBef>
                <a:spcPts val="0"/>
              </a:spcBef>
              <a:spcAft>
                <a:spcPts val="0"/>
              </a:spcAft>
              <a:buNone/>
            </a:pPr>
            <a:r>
              <a:rPr lang="de-DE" dirty="0"/>
              <a:t>https://</a:t>
            </a:r>
            <a:r>
              <a:rPr lang="de-DE" dirty="0" err="1"/>
              <a:t>academics.umw.edu</a:t>
            </a:r>
            <a:r>
              <a:rPr lang="de-DE" dirty="0"/>
              <a:t>/</a:t>
            </a:r>
            <a:r>
              <a:rPr lang="de-DE" dirty="0" err="1"/>
              <a:t>speaking</a:t>
            </a:r>
            <a:r>
              <a:rPr lang="de-DE" dirty="0"/>
              <a:t>/</a:t>
            </a:r>
            <a:r>
              <a:rPr lang="de-DE" dirty="0" err="1"/>
              <a:t>resources</a:t>
            </a:r>
            <a:r>
              <a:rPr lang="de-DE" dirty="0"/>
              <a:t>/</a:t>
            </a:r>
            <a:r>
              <a:rPr lang="de-DE" dirty="0" err="1"/>
              <a:t>handouts</a:t>
            </a:r>
            <a:r>
              <a:rPr lang="de-DE" dirty="0"/>
              <a:t>/</a:t>
            </a:r>
            <a:r>
              <a:rPr lang="de-DE" dirty="0" err="1"/>
              <a:t>toulmin</a:t>
            </a:r>
            <a:r>
              <a:rPr lang="de-DE" dirty="0"/>
              <a:t>-argument-model/</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06351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20d344ba5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20d344ba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20d344ba5_2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20d344ba5_2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20d344ba5_2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20d344ba5_2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20d344ba5_2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20d344ba5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20d344ba5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20d344ba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20d344ba5_2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20d344ba5_2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31800" lvl="1" indent="-127000" algn="l" rtl="0">
              <a:spcBef>
                <a:spcPts val="2700"/>
              </a:spcBef>
              <a:spcAft>
                <a:spcPts val="0"/>
              </a:spcAft>
              <a:buClr>
                <a:schemeClr val="dk1"/>
              </a:buClr>
              <a:buSzPts val="1400"/>
              <a:buChar char="-"/>
            </a:pPr>
            <a:r>
              <a:rPr lang="de" sz="1400">
                <a:solidFill>
                  <a:schemeClr val="dk1"/>
                </a:solidFill>
              </a:rPr>
              <a:t>Many companies have an internal code of conduct with points of contact</a:t>
            </a:r>
            <a:endParaRPr sz="1400">
              <a:solidFill>
                <a:schemeClr val="dk1"/>
              </a:solidFill>
            </a:endParaRPr>
          </a:p>
          <a:p>
            <a:pPr marL="431800" lvl="1" indent="-127000" algn="l" rtl="0">
              <a:spcBef>
                <a:spcPts val="0"/>
              </a:spcBef>
              <a:spcAft>
                <a:spcPts val="0"/>
              </a:spcAft>
              <a:buClr>
                <a:schemeClr val="dk1"/>
              </a:buClr>
              <a:buSzPts val="1400"/>
              <a:buChar char="-"/>
            </a:pPr>
            <a:r>
              <a:rPr lang="de" sz="1400">
                <a:solidFill>
                  <a:schemeClr val="dk1"/>
                </a:solidFill>
              </a:rPr>
              <a:t>Storing compromising emails in the work email account is not the best idea</a:t>
            </a:r>
            <a:endParaRPr sz="1400">
              <a:solidFill>
                <a:schemeClr val="dk1"/>
              </a:solidFill>
            </a:endParaRPr>
          </a:p>
          <a:p>
            <a:pPr marL="431800" lvl="1" indent="-127000" algn="l" rtl="0">
              <a:spcBef>
                <a:spcPts val="0"/>
              </a:spcBef>
              <a:spcAft>
                <a:spcPts val="0"/>
              </a:spcAft>
              <a:buClr>
                <a:schemeClr val="dk1"/>
              </a:buClr>
              <a:buSzPts val="1400"/>
              <a:buChar char="-"/>
            </a:pPr>
            <a:r>
              <a:rPr lang="de" sz="1400" b="1">
                <a:solidFill>
                  <a:schemeClr val="dk1"/>
                </a:solidFill>
              </a:rPr>
              <a:t>Reality Leigh Winner</a:t>
            </a:r>
            <a:r>
              <a:rPr lang="de" sz="1400">
                <a:solidFill>
                  <a:schemeClr val="dk1"/>
                </a:solidFill>
              </a:rPr>
              <a:t> (born December 4, 1991) is a former American intelligence specialist. In 2017, she was charged with "removing classified material from a government facility and mailing it to a news outlet.” The material referred to originated with the</a:t>
            </a:r>
            <a:r>
              <a:rPr lang="de" sz="1400">
                <a:solidFill>
                  <a:schemeClr val="dk1"/>
                </a:solidFill>
                <a:uFill>
                  <a:noFill/>
                </a:uFill>
                <a:hlinkClick r:id="rId3"/>
              </a:rPr>
              <a:t> </a:t>
            </a:r>
            <a:r>
              <a:rPr lang="de" sz="1400" u="sng">
                <a:solidFill>
                  <a:schemeClr val="hlink"/>
                </a:solidFill>
                <a:hlinkClick r:id="rId3"/>
              </a:rPr>
              <a:t>National Security Agency</a:t>
            </a:r>
            <a:r>
              <a:rPr lang="de" sz="1400">
                <a:solidFill>
                  <a:schemeClr val="dk1"/>
                </a:solidFill>
              </a:rPr>
              <a:t> (NSA). She was in contact with the news outlet from her work computer via her private email account. Her browsing history at work also revealed that she had googled “can usb sticks be detected”</a:t>
            </a:r>
            <a:endParaRPr sz="14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419e9e16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419e9e1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20d344ba5_2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20d344ba5_2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20d344ba5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20d344ba5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419e9e16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419e9e16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40d78a49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40d78a4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xmlns="" id="{C9157FB0-39FB-7E4D-954D-536E032D2DE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A6CC5E1-2DEC-7549-B962-FF19DD77A2EE}" type="slidenum">
              <a:rPr lang="ru-RU" altLang="ru-RU" sz="1400" smtClean="0"/>
              <a:pPr>
                <a:spcBef>
                  <a:spcPct val="0"/>
                </a:spcBef>
              </a:pPr>
              <a:t>23</a:t>
            </a:fld>
            <a:endParaRPr lang="ru-RU" altLang="ru-RU" sz="1400"/>
          </a:p>
        </p:txBody>
      </p:sp>
      <p:sp>
        <p:nvSpPr>
          <p:cNvPr id="4099" name="Rectangle 1">
            <a:extLst>
              <a:ext uri="{FF2B5EF4-FFF2-40B4-BE49-F238E27FC236}">
                <a16:creationId xmlns:a16="http://schemas.microsoft.com/office/drawing/2014/main" xmlns="" id="{512B0ECD-BF4E-F24D-9C18-FE8ADB8D9098}"/>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a:extLst>
              <a:ext uri="{FF2B5EF4-FFF2-40B4-BE49-F238E27FC236}">
                <a16:creationId xmlns:a16="http://schemas.microsoft.com/office/drawing/2014/main" xmlns="" id="{43DCFEFD-AF1D-E746-9B5F-B6DCAF626AB3}"/>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336354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20d344ba5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20d344ba5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20d344ba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20d344ba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err="1"/>
              <a:t>For</a:t>
            </a:r>
            <a:r>
              <a:rPr lang="de" dirty="0"/>
              <a:t> </a:t>
            </a:r>
            <a:r>
              <a:rPr lang="de" dirty="0" err="1"/>
              <a:t>the</a:t>
            </a:r>
            <a:r>
              <a:rPr lang="de" dirty="0"/>
              <a:t> </a:t>
            </a:r>
            <a:r>
              <a:rPr lang="de" dirty="0" err="1"/>
              <a:t>sake</a:t>
            </a:r>
            <a:r>
              <a:rPr lang="de" dirty="0"/>
              <a:t> </a:t>
            </a:r>
            <a:r>
              <a:rPr lang="de" dirty="0" err="1"/>
              <a:t>of</a:t>
            </a:r>
            <a:r>
              <a:rPr lang="de" dirty="0"/>
              <a:t> </a:t>
            </a:r>
            <a:r>
              <a:rPr lang="de" dirty="0" err="1"/>
              <a:t>simplicity</a:t>
            </a:r>
            <a:r>
              <a:rPr lang="de" dirty="0"/>
              <a:t> </a:t>
            </a:r>
            <a:r>
              <a:rPr lang="de" dirty="0" err="1"/>
              <a:t>we</a:t>
            </a:r>
            <a:r>
              <a:rPr lang="de" dirty="0"/>
              <a:t> will </a:t>
            </a:r>
            <a:r>
              <a:rPr lang="de" dirty="0" err="1"/>
              <a:t>refer</a:t>
            </a:r>
            <a:r>
              <a:rPr lang="de" dirty="0"/>
              <a:t> </a:t>
            </a:r>
            <a:r>
              <a:rPr lang="de" dirty="0" err="1"/>
              <a:t>to</a:t>
            </a:r>
            <a:r>
              <a:rPr lang="de" dirty="0"/>
              <a:t> </a:t>
            </a:r>
            <a:r>
              <a:rPr lang="de" dirty="0" err="1"/>
              <a:t>ethics</a:t>
            </a:r>
            <a:r>
              <a:rPr lang="de" dirty="0"/>
              <a:t> </a:t>
            </a:r>
            <a:r>
              <a:rPr lang="de" dirty="0" err="1"/>
              <a:t>and</a:t>
            </a:r>
            <a:r>
              <a:rPr lang="de" dirty="0"/>
              <a:t> </a:t>
            </a:r>
            <a:r>
              <a:rPr lang="de" dirty="0" err="1"/>
              <a:t>morals</a:t>
            </a:r>
            <a:r>
              <a:rPr lang="de" dirty="0"/>
              <a:t> </a:t>
            </a:r>
            <a:r>
              <a:rPr lang="de" dirty="0" err="1"/>
              <a:t>with</a:t>
            </a:r>
            <a:r>
              <a:rPr lang="de" dirty="0"/>
              <a:t> </a:t>
            </a:r>
            <a:r>
              <a:rPr lang="de" dirty="0" err="1"/>
              <a:t>the</a:t>
            </a:r>
            <a:r>
              <a:rPr lang="de" dirty="0"/>
              <a:t> same </a:t>
            </a:r>
            <a:r>
              <a:rPr lang="de" dirty="0" err="1"/>
              <a:t>term</a:t>
            </a:r>
            <a:r>
              <a:rPr lang="de" dirty="0"/>
              <a:t> “</a:t>
            </a:r>
            <a:r>
              <a:rPr lang="de" dirty="0" err="1"/>
              <a:t>ethics</a:t>
            </a:r>
            <a:r>
              <a:rPr lang="de"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20d344ba5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20d344ba5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Bessere Folie erstellen - erklären wie verschiedene Ethik-Richtlinien uns von außen beeinflussen und wie wir unsere Moral an äußere Einflüsse anpassen.</a:t>
            </a:r>
            <a:endParaRPr/>
          </a:p>
          <a:p>
            <a:pPr marL="0" lvl="0" indent="0" algn="l" rtl="0">
              <a:spcBef>
                <a:spcPts val="0"/>
              </a:spcBef>
              <a:spcAft>
                <a:spcPts val="0"/>
              </a:spcAft>
              <a:buNone/>
            </a:pPr>
            <a:endParaRPr/>
          </a:p>
          <a:p>
            <a:pPr marL="0" lvl="0" indent="0" algn="l" rtl="0">
              <a:spcBef>
                <a:spcPts val="0"/>
              </a:spcBef>
              <a:spcAft>
                <a:spcPts val="0"/>
              </a:spcAft>
              <a:buNone/>
            </a:pPr>
            <a:r>
              <a:rPr lang="de"/>
              <a:t>Question to audience? : Do you know more sources?</a:t>
            </a:r>
            <a:endParaRPr/>
          </a:p>
          <a:p>
            <a:pPr marL="0" lvl="0" indent="0" algn="l" rtl="0">
              <a:spcBef>
                <a:spcPts val="0"/>
              </a:spcBef>
              <a:spcAft>
                <a:spcPts val="0"/>
              </a:spcAft>
              <a:buNone/>
            </a:pPr>
            <a:r>
              <a:rPr lang="de"/>
              <a:t>Religion? Books? Philosophy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20d344ba5_2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20d344ba5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20d344ba5_2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20d344ba5_2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20d344ba5_2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20d344ba5_2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20d344ba5_2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20d344ba5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_yellow">
  <p:cSld name="TITLE_1">
    <p:spTree>
      <p:nvGrpSpPr>
        <p:cNvPr id="1" name="Shape 54"/>
        <p:cNvGrpSpPr/>
        <p:nvPr/>
      </p:nvGrpSpPr>
      <p:grpSpPr>
        <a:xfrm>
          <a:off x="0" y="0"/>
          <a:ext cx="0" cy="0"/>
          <a:chOff x="0" y="0"/>
          <a:chExt cx="0" cy="0"/>
        </a:xfrm>
      </p:grpSpPr>
      <p:pic>
        <p:nvPicPr>
          <p:cNvPr id="55" name="Google Shape;55;p14" descr="unnamed.png"/>
          <p:cNvPicPr preferRelativeResize="0"/>
          <p:nvPr/>
        </p:nvPicPr>
        <p:blipFill rotWithShape="1">
          <a:blip r:embed="rId2">
            <a:alphaModFix/>
          </a:blip>
          <a:srcRect/>
          <a:stretch/>
        </p:blipFill>
        <p:spPr>
          <a:xfrm>
            <a:off x="2323486" y="-3"/>
            <a:ext cx="6820520" cy="2594763"/>
          </a:xfrm>
          <a:prstGeom prst="rect">
            <a:avLst/>
          </a:prstGeom>
          <a:noFill/>
          <a:ln>
            <a:noFill/>
          </a:ln>
        </p:spPr>
      </p:pic>
      <p:sp>
        <p:nvSpPr>
          <p:cNvPr id="56" name="Google Shape;56;p14"/>
          <p:cNvSpPr txBox="1">
            <a:spLocks noGrp="1"/>
          </p:cNvSpPr>
          <p:nvPr>
            <p:ph type="title"/>
          </p:nvPr>
        </p:nvSpPr>
        <p:spPr>
          <a:xfrm>
            <a:off x="1989901" y="2450536"/>
            <a:ext cx="5164200" cy="8601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57" name="Google Shape;57;p14"/>
          <p:cNvSpPr txBox="1">
            <a:spLocks noGrp="1"/>
          </p:cNvSpPr>
          <p:nvPr>
            <p:ph type="body" idx="1"/>
          </p:nvPr>
        </p:nvSpPr>
        <p:spPr>
          <a:xfrm>
            <a:off x="197174" y="3420419"/>
            <a:ext cx="8749800" cy="2292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22860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1371600" marR="0" lvl="2" indent="-22860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2743200" marR="0" lvl="5" indent="-419100" algn="l" rtl="0">
              <a:lnSpc>
                <a:spcPct val="100000"/>
              </a:lnSpc>
              <a:spcBef>
                <a:spcPts val="2700"/>
              </a:spcBef>
              <a:spcAft>
                <a:spcPts val="0"/>
              </a:spcAft>
              <a:buClr>
                <a:srgbClr val="000000"/>
              </a:buClr>
              <a:buSzPts val="3000"/>
              <a:buFont typeface="Arial"/>
              <a:buChar char="•"/>
              <a:defRPr sz="2100" b="0" i="0" u="none" strike="noStrike" cap="none">
                <a:solidFill>
                  <a:srgbClr val="000000"/>
                </a:solidFill>
                <a:latin typeface="Arial"/>
                <a:ea typeface="Arial"/>
                <a:cs typeface="Arial"/>
                <a:sym typeface="Arial"/>
              </a:defRPr>
            </a:lvl6pPr>
            <a:lvl7pPr marL="3200400" marR="0" lvl="6" indent="-419100" algn="l" rtl="0">
              <a:lnSpc>
                <a:spcPct val="100000"/>
              </a:lnSpc>
              <a:spcBef>
                <a:spcPts val="2700"/>
              </a:spcBef>
              <a:spcAft>
                <a:spcPts val="0"/>
              </a:spcAft>
              <a:buClr>
                <a:srgbClr val="000000"/>
              </a:buClr>
              <a:buSzPts val="3000"/>
              <a:buFont typeface="Arial"/>
              <a:buChar char="•"/>
              <a:defRPr sz="2100" b="0" i="0" u="none" strike="noStrike" cap="none">
                <a:solidFill>
                  <a:srgbClr val="000000"/>
                </a:solidFill>
                <a:latin typeface="Arial"/>
                <a:ea typeface="Arial"/>
                <a:cs typeface="Arial"/>
                <a:sym typeface="Arial"/>
              </a:defRPr>
            </a:lvl7pPr>
            <a:lvl8pPr marL="3657600" marR="0" lvl="7" indent="-419100" algn="l" rtl="0">
              <a:lnSpc>
                <a:spcPct val="100000"/>
              </a:lnSpc>
              <a:spcBef>
                <a:spcPts val="2700"/>
              </a:spcBef>
              <a:spcAft>
                <a:spcPts val="0"/>
              </a:spcAft>
              <a:buClr>
                <a:srgbClr val="000000"/>
              </a:buClr>
              <a:buSzPts val="3000"/>
              <a:buFont typeface="Arial"/>
              <a:buChar char="•"/>
              <a:defRPr sz="2100" b="0" i="0" u="none" strike="noStrike" cap="none">
                <a:solidFill>
                  <a:srgbClr val="000000"/>
                </a:solidFill>
                <a:latin typeface="Arial"/>
                <a:ea typeface="Arial"/>
                <a:cs typeface="Arial"/>
                <a:sym typeface="Arial"/>
              </a:defRPr>
            </a:lvl8pPr>
            <a:lvl9pPr marL="4114800" marR="0" lvl="8" indent="-419100" algn="l" rtl="0">
              <a:lnSpc>
                <a:spcPct val="100000"/>
              </a:lnSpc>
              <a:spcBef>
                <a:spcPts val="2700"/>
              </a:spcBef>
              <a:spcAft>
                <a:spcPts val="0"/>
              </a:spcAft>
              <a:buClr>
                <a:srgbClr val="000000"/>
              </a:buClr>
              <a:buSzPts val="3000"/>
              <a:buFont typeface="Arial"/>
              <a:buChar char="•"/>
              <a:defRPr sz="2100"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sldNum" idx="12"/>
          </p:nvPr>
        </p:nvSpPr>
        <p:spPr>
          <a:xfrm>
            <a:off x="4449997" y="4902398"/>
            <a:ext cx="239100" cy="171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de"/>
              <a:t>‹#›</a:t>
            </a:fld>
            <a:endParaRPr>
              <a:solidFill>
                <a:schemeClr val="dk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extLst>
      <p:ext uri="{BB962C8B-B14F-4D97-AF65-F5344CB8AC3E}">
        <p14:creationId xmlns:p14="http://schemas.microsoft.com/office/powerpoint/2010/main" val="3706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9" r:id="rId9"/>
    <p:sldLayoutId id="2147483660"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s://en.wikipedia.org/wiki/Whistleblower_protection_in_the_United_Stat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xmlns="" id="{111DF1A3-1B0F-9142-8349-CE69CC9856FD}"/>
              </a:ext>
            </a:extLst>
          </p:cNvPr>
          <p:cNvSpPr txBox="1">
            <a:spLocks noChangeArrowheads="1"/>
          </p:cNvSpPr>
          <p:nvPr/>
        </p:nvSpPr>
        <p:spPr bwMode="auto">
          <a:xfrm>
            <a:off x="3468961" y="783721"/>
            <a:ext cx="5316480" cy="88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algn="l" eaLnBrk="1">
              <a:lnSpc>
                <a:spcPct val="113000"/>
              </a:lnSpc>
              <a:spcAft>
                <a:spcPct val="0"/>
              </a:spcAft>
            </a:pPr>
            <a:r>
              <a:rPr lang="en-US" altLang="ru-RU" sz="2449" dirty="0">
                <a:solidFill>
                  <a:srgbClr val="FFFFFF"/>
                </a:solidFill>
                <a:latin typeface="Open Sans" pitchFamily="32" charset="0"/>
              </a:rPr>
              <a:t>International Conference of </a:t>
            </a:r>
          </a:p>
          <a:p>
            <a:pPr algn="l" eaLnBrk="1">
              <a:lnSpc>
                <a:spcPct val="113000"/>
              </a:lnSpc>
              <a:spcAft>
                <a:spcPct val="0"/>
              </a:spcAft>
            </a:pPr>
            <a:r>
              <a:rPr lang="en-US" altLang="ru-RU" sz="2449" dirty="0">
                <a:solidFill>
                  <a:srgbClr val="FFFFFF"/>
                </a:solidFill>
                <a:latin typeface="Open Sans" pitchFamily="32" charset="0"/>
              </a:rPr>
              <a:t>Software Quality Assurance</a:t>
            </a:r>
            <a:endParaRPr lang="ru-RU" altLang="ru-RU" sz="2449" dirty="0">
              <a:solidFill>
                <a:srgbClr val="FFFFFF"/>
              </a:solidFill>
              <a:latin typeface="Open Sans" pitchFamily="32" charset="0"/>
            </a:endParaRPr>
          </a:p>
        </p:txBody>
      </p:sp>
      <p:sp>
        <p:nvSpPr>
          <p:cNvPr id="6" name="Text Box 5">
            <a:extLst>
              <a:ext uri="{FF2B5EF4-FFF2-40B4-BE49-F238E27FC236}">
                <a16:creationId xmlns:a16="http://schemas.microsoft.com/office/drawing/2014/main" xmlns="" id="{F211DC5C-B80A-8B4C-96C6-9DE5CFD14269}"/>
              </a:ext>
            </a:extLst>
          </p:cNvPr>
          <p:cNvSpPr txBox="1">
            <a:spLocks noChangeArrowheads="1"/>
          </p:cNvSpPr>
          <p:nvPr/>
        </p:nvSpPr>
        <p:spPr bwMode="auto">
          <a:xfrm>
            <a:off x="3468961" y="1660681"/>
            <a:ext cx="1699200" cy="427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algn="l" eaLnBrk="1">
              <a:lnSpc>
                <a:spcPct val="113000"/>
              </a:lnSpc>
              <a:spcAft>
                <a:spcPct val="0"/>
              </a:spcAft>
            </a:pPr>
            <a:r>
              <a:rPr lang="ru-RU" altLang="ru-RU" sz="1996">
                <a:solidFill>
                  <a:srgbClr val="FFFFFF"/>
                </a:solidFill>
                <a:latin typeface="Open Sans" pitchFamily="32" charset="0"/>
              </a:rPr>
              <a:t>sqadays.com</a:t>
            </a:r>
          </a:p>
        </p:txBody>
      </p:sp>
      <p:sp>
        <p:nvSpPr>
          <p:cNvPr id="8" name="Text Box 7">
            <a:extLst>
              <a:ext uri="{FF2B5EF4-FFF2-40B4-BE49-F238E27FC236}">
                <a16:creationId xmlns:a16="http://schemas.microsoft.com/office/drawing/2014/main" xmlns="" id="{A54442D5-AAC5-1145-B98A-77C4D062A8F6}"/>
              </a:ext>
            </a:extLst>
          </p:cNvPr>
          <p:cNvSpPr txBox="1">
            <a:spLocks noChangeArrowheads="1"/>
          </p:cNvSpPr>
          <p:nvPr/>
        </p:nvSpPr>
        <p:spPr bwMode="auto">
          <a:xfrm>
            <a:off x="0" y="4666500"/>
            <a:ext cx="4017363"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algn="l" eaLnBrk="1">
              <a:lnSpc>
                <a:spcPct val="113000"/>
              </a:lnSpc>
              <a:spcAft>
                <a:spcPct val="0"/>
              </a:spcAft>
            </a:pPr>
            <a:r>
              <a:rPr lang="en-US" altLang="ru-RU" sz="1633" dirty="0">
                <a:solidFill>
                  <a:srgbClr val="FFFFFF"/>
                </a:solidFill>
                <a:latin typeface="Open Sans" pitchFamily="32" charset="0"/>
              </a:rPr>
              <a:t>Saint Petersburg, Russia. May 31-June 1, 2019</a:t>
            </a:r>
            <a:endParaRPr lang="ru-RU" altLang="ru-RU" sz="1633" dirty="0">
              <a:solidFill>
                <a:srgbClr val="FFFFFF"/>
              </a:solidFill>
              <a:latin typeface="Open Sans" pitchFamily="32" charset="0"/>
            </a:endParaRPr>
          </a:p>
        </p:txBody>
      </p:sp>
      <p:sp>
        <p:nvSpPr>
          <p:cNvPr id="10" name="Google Shape;63;p15">
            <a:extLst>
              <a:ext uri="{FF2B5EF4-FFF2-40B4-BE49-F238E27FC236}">
                <a16:creationId xmlns:a16="http://schemas.microsoft.com/office/drawing/2014/main" xmlns="" id="{CBC909F7-E3D7-E249-9D54-31154E1CC7FB}"/>
              </a:ext>
            </a:extLst>
          </p:cNvPr>
          <p:cNvSpPr txBox="1">
            <a:spLocks/>
          </p:cNvSpPr>
          <p:nvPr/>
        </p:nvSpPr>
        <p:spPr>
          <a:xfrm>
            <a:off x="264841" y="2178237"/>
            <a:ext cx="8520600" cy="134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 sz="4000" dirty="0">
                <a:solidFill>
                  <a:srgbClr val="000000"/>
                </a:solidFill>
              </a:rPr>
              <a:t>Ethics in software testing – </a:t>
            </a:r>
            <a:br>
              <a:rPr lang="en" sz="4000" dirty="0">
                <a:solidFill>
                  <a:srgbClr val="000000"/>
                </a:solidFill>
              </a:rPr>
            </a:br>
            <a:r>
              <a:rPr lang="en" sz="4000" dirty="0">
                <a:solidFill>
                  <a:srgbClr val="000000"/>
                </a:solidFill>
              </a:rPr>
              <a:t>from theory to practice</a:t>
            </a:r>
            <a:endParaRPr lang="en" sz="4000" dirty="0"/>
          </a:p>
        </p:txBody>
      </p:sp>
      <p:sp>
        <p:nvSpPr>
          <p:cNvPr id="12" name="Google Shape;66;p15">
            <a:extLst>
              <a:ext uri="{FF2B5EF4-FFF2-40B4-BE49-F238E27FC236}">
                <a16:creationId xmlns:a16="http://schemas.microsoft.com/office/drawing/2014/main" xmlns="" id="{23E7954B-F490-4148-B825-7B390FB4391B}"/>
              </a:ext>
            </a:extLst>
          </p:cNvPr>
          <p:cNvSpPr txBox="1"/>
          <p:nvPr/>
        </p:nvSpPr>
        <p:spPr>
          <a:xfrm>
            <a:off x="2321650" y="4122482"/>
            <a:ext cx="3157500" cy="41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900"/>
              <a:buFont typeface="Arial"/>
              <a:buNone/>
            </a:pPr>
            <a:r>
              <a:rPr lang="de" sz="1200" dirty="0">
                <a:solidFill>
                  <a:schemeClr val="dk1"/>
                </a:solidFill>
              </a:rPr>
              <a:t>@</a:t>
            </a:r>
            <a:r>
              <a:rPr lang="de" sz="1200" dirty="0" err="1">
                <a:solidFill>
                  <a:schemeClr val="dk1"/>
                </a:solidFill>
              </a:rPr>
              <a:t>maiknog</a:t>
            </a:r>
            <a:endParaRPr sz="1200" dirty="0"/>
          </a:p>
        </p:txBody>
      </p:sp>
      <p:sp>
        <p:nvSpPr>
          <p:cNvPr id="16" name="AutoShape 1">
            <a:extLst>
              <a:ext uri="{FF2B5EF4-FFF2-40B4-BE49-F238E27FC236}">
                <a16:creationId xmlns:a16="http://schemas.microsoft.com/office/drawing/2014/main" xmlns="" id="{8F342256-6D64-7F47-BCFB-041D40811FA0}"/>
              </a:ext>
            </a:extLst>
          </p:cNvPr>
          <p:cNvSpPr>
            <a:spLocks noChangeArrowheads="1"/>
          </p:cNvSpPr>
          <p:nvPr/>
        </p:nvSpPr>
        <p:spPr bwMode="auto">
          <a:xfrm>
            <a:off x="0" y="270"/>
            <a:ext cx="9144000" cy="2200669"/>
          </a:xfrm>
          <a:prstGeom prst="roundRect">
            <a:avLst>
              <a:gd name="adj" fmla="val 56"/>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sz="1701"/>
          </a:p>
        </p:txBody>
      </p:sp>
      <p:sp>
        <p:nvSpPr>
          <p:cNvPr id="17" name="Text Box 4">
            <a:extLst>
              <a:ext uri="{FF2B5EF4-FFF2-40B4-BE49-F238E27FC236}">
                <a16:creationId xmlns:a16="http://schemas.microsoft.com/office/drawing/2014/main" xmlns="" id="{B7F0B1DD-D389-5843-A78D-D77A5CD9A69A}"/>
              </a:ext>
            </a:extLst>
          </p:cNvPr>
          <p:cNvSpPr txBox="1">
            <a:spLocks noChangeArrowheads="1"/>
          </p:cNvSpPr>
          <p:nvPr/>
        </p:nvSpPr>
        <p:spPr bwMode="auto">
          <a:xfrm>
            <a:off x="1681920" y="1124016"/>
            <a:ext cx="5780160" cy="80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1229" tIns="30614" rIns="61229" bIns="30614"/>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1837" dirty="0">
                <a:solidFill>
                  <a:srgbClr val="FFFFFF"/>
                </a:solidFill>
                <a:latin typeface="Open Sans" pitchFamily="32" charset="0"/>
              </a:rPr>
              <a:t>I European</a:t>
            </a:r>
            <a:r>
              <a:rPr lang="ru-RU" altLang="ru-RU" sz="1837" dirty="0">
                <a:solidFill>
                  <a:srgbClr val="FFFFFF"/>
                </a:solidFill>
                <a:latin typeface="Open Sans" pitchFamily="32" charset="0"/>
              </a:rPr>
              <a:t> </a:t>
            </a:r>
            <a:r>
              <a:rPr lang="en-US" altLang="ru-RU" sz="1837" dirty="0">
                <a:solidFill>
                  <a:srgbClr val="FFFFFF"/>
                </a:solidFill>
                <a:latin typeface="Open Sans" pitchFamily="32" charset="0"/>
              </a:rPr>
              <a:t>international</a:t>
            </a:r>
            <a:r>
              <a:rPr lang="ru-RU" altLang="ru-RU" sz="1837" dirty="0">
                <a:solidFill>
                  <a:srgbClr val="FFFFFF"/>
                </a:solidFill>
                <a:latin typeface="Open Sans" pitchFamily="32" charset="0"/>
              </a:rPr>
              <a:t> </a:t>
            </a:r>
          </a:p>
          <a:p>
            <a:pPr algn="ctr" eaLnBrk="1">
              <a:lnSpc>
                <a:spcPct val="113000"/>
              </a:lnSpc>
              <a:spcAft>
                <a:spcPct val="0"/>
              </a:spcAft>
            </a:pPr>
            <a:r>
              <a:rPr lang="en-US" altLang="ru-RU" sz="1837" dirty="0">
                <a:solidFill>
                  <a:srgbClr val="FFFFFF"/>
                </a:solidFill>
                <a:latin typeface="Open Sans" pitchFamily="32" charset="0"/>
              </a:rPr>
              <a:t>Software quality assurance conference</a:t>
            </a:r>
            <a:endParaRPr lang="ru-RU" altLang="ru-RU" sz="1837" dirty="0">
              <a:solidFill>
                <a:srgbClr val="FFFFFF"/>
              </a:solidFill>
              <a:latin typeface="Open Sans" pitchFamily="32" charset="0"/>
            </a:endParaRPr>
          </a:p>
        </p:txBody>
      </p:sp>
      <p:pic>
        <p:nvPicPr>
          <p:cNvPr id="18" name="Рисунок 14">
            <a:extLst>
              <a:ext uri="{FF2B5EF4-FFF2-40B4-BE49-F238E27FC236}">
                <a16:creationId xmlns:a16="http://schemas.microsoft.com/office/drawing/2014/main" xmlns="" id="{4BE09222-368D-D44A-945E-640CA23C8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921" y="32671"/>
            <a:ext cx="1820160" cy="87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6">
            <a:extLst>
              <a:ext uri="{FF2B5EF4-FFF2-40B4-BE49-F238E27FC236}">
                <a16:creationId xmlns:a16="http://schemas.microsoft.com/office/drawing/2014/main" xmlns="" id="{AC216D78-3106-CA4E-B10C-F4D7C35A08C9}"/>
              </a:ext>
            </a:extLst>
          </p:cNvPr>
          <p:cNvSpPr>
            <a:spLocks noChangeArrowheads="1"/>
          </p:cNvSpPr>
          <p:nvPr/>
        </p:nvSpPr>
        <p:spPr bwMode="auto">
          <a:xfrm>
            <a:off x="0" y="4702590"/>
            <a:ext cx="9144000" cy="44064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sz="1701"/>
          </a:p>
        </p:txBody>
      </p:sp>
      <p:sp>
        <p:nvSpPr>
          <p:cNvPr id="20" name="Text Box 7">
            <a:extLst>
              <a:ext uri="{FF2B5EF4-FFF2-40B4-BE49-F238E27FC236}">
                <a16:creationId xmlns:a16="http://schemas.microsoft.com/office/drawing/2014/main" xmlns="" id="{2B88D9D7-8D89-5740-BF9C-3C4F24A0D9E4}"/>
              </a:ext>
            </a:extLst>
          </p:cNvPr>
          <p:cNvSpPr txBox="1">
            <a:spLocks noChangeArrowheads="1"/>
          </p:cNvSpPr>
          <p:nvPr/>
        </p:nvSpPr>
        <p:spPr bwMode="auto">
          <a:xfrm>
            <a:off x="55379" y="4762530"/>
            <a:ext cx="18543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1229" tIns="30614" rIns="61229" bIns="30614"/>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sz="1225" dirty="0">
                <a:solidFill>
                  <a:srgbClr val="FFFFFF"/>
                </a:solidFill>
                <a:latin typeface="Open Sans" pitchFamily="32" charset="0"/>
              </a:rPr>
              <a:t>Riga</a:t>
            </a:r>
            <a:r>
              <a:rPr lang="ru-RU" altLang="ru-RU" sz="1225" dirty="0">
                <a:solidFill>
                  <a:srgbClr val="FFFFFF"/>
                </a:solidFill>
                <a:latin typeface="Open Sans" pitchFamily="32" charset="0"/>
              </a:rPr>
              <a:t>. </a:t>
            </a:r>
            <a:r>
              <a:rPr lang="en-US" altLang="ru-RU" sz="1225" dirty="0">
                <a:solidFill>
                  <a:srgbClr val="FFFFFF"/>
                </a:solidFill>
                <a:latin typeface="Open Sans" pitchFamily="32" charset="0"/>
              </a:rPr>
              <a:t>March 22</a:t>
            </a:r>
            <a:r>
              <a:rPr lang="ru-RU" altLang="ru-RU" sz="1225" dirty="0">
                <a:solidFill>
                  <a:srgbClr val="FFFFFF"/>
                </a:solidFill>
                <a:latin typeface="Open Sans" pitchFamily="32" charset="0"/>
              </a:rPr>
              <a:t>–</a:t>
            </a:r>
            <a:r>
              <a:rPr lang="en-US" altLang="ru-RU" sz="1225" dirty="0">
                <a:solidFill>
                  <a:srgbClr val="FFFFFF"/>
                </a:solidFill>
                <a:latin typeface="Open Sans" pitchFamily="32" charset="0"/>
              </a:rPr>
              <a:t>23,</a:t>
            </a:r>
            <a:r>
              <a:rPr lang="ru-RU" altLang="ru-RU" sz="1225" dirty="0">
                <a:solidFill>
                  <a:srgbClr val="FFFFFF"/>
                </a:solidFill>
                <a:latin typeface="Open Sans" pitchFamily="32" charset="0"/>
              </a:rPr>
              <a:t> 201</a:t>
            </a:r>
            <a:r>
              <a:rPr lang="en-US" altLang="ru-RU" sz="1225" dirty="0">
                <a:solidFill>
                  <a:srgbClr val="FFFFFF"/>
                </a:solidFill>
                <a:latin typeface="Open Sans" pitchFamily="32" charset="0"/>
              </a:rPr>
              <a:t>9</a:t>
            </a:r>
            <a:endParaRPr lang="ru-RU" altLang="ru-RU" sz="1225" dirty="0">
              <a:solidFill>
                <a:srgbClr val="FFFFFF"/>
              </a:solidFill>
              <a:latin typeface="Open Sans" pitchFamily="32" charset="0"/>
            </a:endParaRPr>
          </a:p>
        </p:txBody>
      </p:sp>
      <p:sp>
        <p:nvSpPr>
          <p:cNvPr id="21" name="Text Box 5">
            <a:extLst>
              <a:ext uri="{FF2B5EF4-FFF2-40B4-BE49-F238E27FC236}">
                <a16:creationId xmlns:a16="http://schemas.microsoft.com/office/drawing/2014/main" xmlns="" id="{03A557B3-47D4-634B-9DA9-3916C5BBBA58}"/>
              </a:ext>
            </a:extLst>
          </p:cNvPr>
          <p:cNvSpPr txBox="1">
            <a:spLocks noChangeArrowheads="1"/>
          </p:cNvSpPr>
          <p:nvPr/>
        </p:nvSpPr>
        <p:spPr bwMode="auto">
          <a:xfrm>
            <a:off x="7957861" y="4762530"/>
            <a:ext cx="1130760" cy="320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1229" tIns="30614" rIns="61229" bIns="30614"/>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1497" dirty="0" err="1">
                <a:solidFill>
                  <a:srgbClr val="FFFFFF"/>
                </a:solidFill>
                <a:latin typeface="Open Sans" pitchFamily="32" charset="0"/>
              </a:rPr>
              <a:t>sqadays</a:t>
            </a:r>
            <a:r>
              <a:rPr lang="ru-RU" altLang="ru-RU" sz="1497" dirty="0">
                <a:solidFill>
                  <a:srgbClr val="FFFFFF"/>
                </a:solidFill>
                <a:latin typeface="Open Sans" pitchFamily="32" charset="0"/>
              </a:rPr>
              <a:t>.</a:t>
            </a:r>
            <a:r>
              <a:rPr lang="en-US" altLang="ru-RU" sz="1497" dirty="0" err="1">
                <a:solidFill>
                  <a:srgbClr val="FFFFFF"/>
                </a:solidFill>
                <a:latin typeface="Open Sans" pitchFamily="32" charset="0"/>
              </a:rPr>
              <a:t>eu</a:t>
            </a:r>
            <a:endParaRPr lang="ru-RU" altLang="ru-RU" sz="1497" dirty="0">
              <a:solidFill>
                <a:srgbClr val="FFFFFF"/>
              </a:solidFill>
              <a:latin typeface="Open Sans" pitchFamily="32" charset="0"/>
            </a:endParaRPr>
          </a:p>
        </p:txBody>
      </p:sp>
      <p:sp>
        <p:nvSpPr>
          <p:cNvPr id="22" name="Text Box 8">
            <a:extLst>
              <a:ext uri="{FF2B5EF4-FFF2-40B4-BE49-F238E27FC236}">
                <a16:creationId xmlns:a16="http://schemas.microsoft.com/office/drawing/2014/main" xmlns="" id="{C08B512C-1691-3646-9F20-F44F94E182B0}"/>
              </a:ext>
            </a:extLst>
          </p:cNvPr>
          <p:cNvSpPr txBox="1">
            <a:spLocks noChangeArrowheads="1"/>
          </p:cNvSpPr>
          <p:nvPr/>
        </p:nvSpPr>
        <p:spPr bwMode="auto">
          <a:xfrm>
            <a:off x="3492973" y="3567440"/>
            <a:ext cx="2629203" cy="43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1229" tIns="30614" rIns="61229" bIns="30614"/>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sz="2177" dirty="0">
                <a:latin typeface="Open Sans" pitchFamily="32" charset="0"/>
              </a:rPr>
              <a:t>Maik Nogens</a:t>
            </a:r>
            <a:endParaRPr lang="ru-RU" altLang="ru-RU" sz="2177" dirty="0">
              <a:latin typeface="Open Sans" pitchFamily="32" charset="0"/>
            </a:endParaRPr>
          </a:p>
        </p:txBody>
      </p:sp>
      <p:sp>
        <p:nvSpPr>
          <p:cNvPr id="23" name="Text Box 9">
            <a:extLst>
              <a:ext uri="{FF2B5EF4-FFF2-40B4-BE49-F238E27FC236}">
                <a16:creationId xmlns:a16="http://schemas.microsoft.com/office/drawing/2014/main" xmlns="" id="{422CD71D-7C14-A642-AB03-B48FA7F3BB2C}"/>
              </a:ext>
            </a:extLst>
          </p:cNvPr>
          <p:cNvSpPr txBox="1">
            <a:spLocks noChangeArrowheads="1"/>
          </p:cNvSpPr>
          <p:nvPr/>
        </p:nvSpPr>
        <p:spPr bwMode="auto">
          <a:xfrm>
            <a:off x="3492974" y="3959480"/>
            <a:ext cx="2609136" cy="22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1229" tIns="30614" rIns="61229" bIns="30614"/>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de-DE" altLang="ru-RU" sz="953" dirty="0">
                <a:latin typeface="Open Sans" pitchFamily="32" charset="0"/>
              </a:rPr>
              <a:t>MaibornWolff GmbH, Hamburg, Germany</a:t>
            </a:r>
            <a:endParaRPr lang="ru-RU" altLang="ru-RU" sz="953" dirty="0">
              <a:latin typeface="Open Sans" pitchFamily="32" charset="0"/>
            </a:endParaRPr>
          </a:p>
        </p:txBody>
      </p:sp>
    </p:spTree>
    <p:extLst>
      <p:ext uri="{BB962C8B-B14F-4D97-AF65-F5344CB8AC3E}">
        <p14:creationId xmlns:p14="http://schemas.microsoft.com/office/powerpoint/2010/main" val="281250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2" name="Google Shape;132;p24"/>
          <p:cNvSpPr txBox="1">
            <a:spLocks noGrp="1"/>
          </p:cNvSpPr>
          <p:nvPr>
            <p:ph type="body" idx="1"/>
          </p:nvPr>
        </p:nvSpPr>
        <p:spPr>
          <a:xfrm>
            <a:off x="4329850" y="65200"/>
            <a:ext cx="4710600" cy="766200"/>
          </a:xfrm>
          <a:prstGeom prst="rect">
            <a:avLst/>
          </a:prstGeom>
          <a:effectLst>
            <a:outerShdw blurRad="28575" dist="38100" dir="5400000" algn="bl" rotWithShape="0">
              <a:srgbClr val="FFFFFF"/>
            </a:outerShdw>
          </a:effectLst>
        </p:spPr>
        <p:txBody>
          <a:bodyPr spcFirstLastPara="1" wrap="square" lIns="91425" tIns="91425" rIns="91425" bIns="91425" anchor="t" anchorCtr="0">
            <a:noAutofit/>
          </a:bodyPr>
          <a:lstStyle/>
          <a:p>
            <a:pPr marL="0" lvl="0" indent="0" algn="r" rtl="0">
              <a:spcBef>
                <a:spcPts val="0"/>
              </a:spcBef>
              <a:spcAft>
                <a:spcPts val="1600"/>
              </a:spcAft>
              <a:buNone/>
            </a:pPr>
            <a:r>
              <a:rPr lang="de" sz="4800">
                <a:solidFill>
                  <a:srgbClr val="000000"/>
                </a:solidFill>
              </a:rPr>
              <a:t>Let’s get to work</a:t>
            </a:r>
            <a:endParaRPr sz="4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3">
            <a:alphaModFix/>
          </a:blip>
          <a:srcRect t="7798" b="7806"/>
          <a:stretch/>
        </p:blipFill>
        <p:spPr>
          <a:xfrm>
            <a:off x="0" y="0"/>
            <a:ext cx="9144003" cy="5143497"/>
          </a:xfrm>
          <a:prstGeom prst="rect">
            <a:avLst/>
          </a:prstGeom>
          <a:noFill/>
          <a:ln>
            <a:noFill/>
          </a:ln>
        </p:spPr>
      </p:pic>
      <p:sp>
        <p:nvSpPr>
          <p:cNvPr id="138" name="Google Shape;138;p25"/>
          <p:cNvSpPr/>
          <p:nvPr/>
        </p:nvSpPr>
        <p:spPr>
          <a:xfrm>
            <a:off x="-10350" y="-20700"/>
            <a:ext cx="9144000" cy="5164200"/>
          </a:xfrm>
          <a:prstGeom prst="rect">
            <a:avLst/>
          </a:prstGeom>
          <a:solidFill>
            <a:srgbClr val="FFFFFF">
              <a:alpha val="7154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5"/>
          <p:cNvSpPr txBox="1">
            <a:spLocks noGrp="1"/>
          </p:cNvSpPr>
          <p:nvPr>
            <p:ph type="title"/>
          </p:nvPr>
        </p:nvSpPr>
        <p:spPr>
          <a:xfrm>
            <a:off x="311700" y="445025"/>
            <a:ext cx="3370800" cy="572700"/>
          </a:xfrm>
          <a:prstGeom prst="rect">
            <a:avLst/>
          </a:prstGeom>
          <a:solidFill>
            <a:srgbClr val="FFFFFF">
              <a:alpha val="71090"/>
            </a:srgbClr>
          </a:solidFill>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
              <a:t>How to argue ethics</a:t>
            </a:r>
            <a:endParaRPr/>
          </a:p>
        </p:txBody>
      </p:sp>
      <p:sp>
        <p:nvSpPr>
          <p:cNvPr id="140" name="Google Shape;140;p25"/>
          <p:cNvSpPr txBox="1"/>
          <p:nvPr/>
        </p:nvSpPr>
        <p:spPr>
          <a:xfrm>
            <a:off x="2146375" y="1986025"/>
            <a:ext cx="8844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2200"/>
              <a:t>Data</a:t>
            </a:r>
            <a:endParaRPr sz="2200"/>
          </a:p>
        </p:txBody>
      </p:sp>
      <p:sp>
        <p:nvSpPr>
          <p:cNvPr id="141" name="Google Shape;141;p25"/>
          <p:cNvSpPr txBox="1"/>
          <p:nvPr/>
        </p:nvSpPr>
        <p:spPr>
          <a:xfrm>
            <a:off x="5681225" y="1986025"/>
            <a:ext cx="17043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2200"/>
              <a:t>Conclusion</a:t>
            </a:r>
            <a:endParaRPr sz="2200"/>
          </a:p>
        </p:txBody>
      </p:sp>
      <p:sp>
        <p:nvSpPr>
          <p:cNvPr id="142" name="Google Shape;142;p25"/>
          <p:cNvSpPr txBox="1"/>
          <p:nvPr/>
        </p:nvSpPr>
        <p:spPr>
          <a:xfrm>
            <a:off x="3889300" y="2781675"/>
            <a:ext cx="13137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2200"/>
              <a:t>Warrant</a:t>
            </a:r>
            <a:endParaRPr sz="2200"/>
          </a:p>
        </p:txBody>
      </p:sp>
      <p:sp>
        <p:nvSpPr>
          <p:cNvPr id="143" name="Google Shape;143;p25"/>
          <p:cNvSpPr txBox="1"/>
          <p:nvPr/>
        </p:nvSpPr>
        <p:spPr>
          <a:xfrm>
            <a:off x="3925750" y="3634725"/>
            <a:ext cx="12354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2200"/>
              <a:t>Backing</a:t>
            </a:r>
            <a:endParaRPr sz="2200"/>
          </a:p>
        </p:txBody>
      </p:sp>
      <p:cxnSp>
        <p:nvCxnSpPr>
          <p:cNvPr id="144" name="Google Shape;144;p25"/>
          <p:cNvCxnSpPr>
            <a:stCxn id="140" idx="3"/>
            <a:endCxn id="141" idx="1"/>
          </p:cNvCxnSpPr>
          <p:nvPr/>
        </p:nvCxnSpPr>
        <p:spPr>
          <a:xfrm>
            <a:off x="3030775" y="2205625"/>
            <a:ext cx="2650500" cy="0"/>
          </a:xfrm>
          <a:prstGeom prst="straightConnector1">
            <a:avLst/>
          </a:prstGeom>
          <a:noFill/>
          <a:ln w="28575" cap="flat" cmpd="sng">
            <a:solidFill>
              <a:schemeClr val="dk2"/>
            </a:solidFill>
            <a:prstDash val="solid"/>
            <a:round/>
            <a:headEnd type="none" w="med" len="med"/>
            <a:tailEnd type="triangle" w="med" len="med"/>
          </a:ln>
        </p:spPr>
      </p:cxnSp>
      <p:cxnSp>
        <p:nvCxnSpPr>
          <p:cNvPr id="145" name="Google Shape;145;p25"/>
          <p:cNvCxnSpPr>
            <a:stCxn id="143" idx="0"/>
            <a:endCxn id="142" idx="2"/>
          </p:cNvCxnSpPr>
          <p:nvPr/>
        </p:nvCxnSpPr>
        <p:spPr>
          <a:xfrm rot="10800000" flipH="1">
            <a:off x="4543450" y="3220725"/>
            <a:ext cx="2700" cy="414000"/>
          </a:xfrm>
          <a:prstGeom prst="straightConnector1">
            <a:avLst/>
          </a:prstGeom>
          <a:noFill/>
          <a:ln w="28575" cap="flat" cmpd="sng">
            <a:solidFill>
              <a:schemeClr val="dk2"/>
            </a:solidFill>
            <a:prstDash val="solid"/>
            <a:round/>
            <a:headEnd type="none" w="med" len="med"/>
            <a:tailEnd type="triangle" w="med" len="med"/>
          </a:ln>
        </p:spPr>
      </p:cxnSp>
      <p:cxnSp>
        <p:nvCxnSpPr>
          <p:cNvPr id="146" name="Google Shape;146;p25"/>
          <p:cNvCxnSpPr>
            <a:stCxn id="142" idx="0"/>
          </p:cNvCxnSpPr>
          <p:nvPr/>
        </p:nvCxnSpPr>
        <p:spPr>
          <a:xfrm rot="10800000">
            <a:off x="4540750" y="2342475"/>
            <a:ext cx="5400" cy="439200"/>
          </a:xfrm>
          <a:prstGeom prst="straightConnector1">
            <a:avLst/>
          </a:prstGeom>
          <a:noFill/>
          <a:ln w="28575" cap="flat" cmpd="sng">
            <a:solidFill>
              <a:schemeClr val="dk2"/>
            </a:solidFill>
            <a:prstDash val="solid"/>
            <a:round/>
            <a:headEnd type="none" w="med" len="med"/>
            <a:tailEnd type="triangle" w="med" len="med"/>
          </a:ln>
        </p:spPr>
      </p:cxnSp>
      <p:sp>
        <p:nvSpPr>
          <p:cNvPr id="147" name="Google Shape;147;p25"/>
          <p:cNvSpPr txBox="1"/>
          <p:nvPr/>
        </p:nvSpPr>
        <p:spPr>
          <a:xfrm>
            <a:off x="5915675" y="2781675"/>
            <a:ext cx="12354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2200"/>
              <a:t>Rebuttal</a:t>
            </a:r>
            <a:endParaRPr sz="2200"/>
          </a:p>
        </p:txBody>
      </p:sp>
      <p:cxnSp>
        <p:nvCxnSpPr>
          <p:cNvPr id="148" name="Google Shape;148;p25"/>
          <p:cNvCxnSpPr>
            <a:stCxn id="147" idx="0"/>
            <a:endCxn id="141" idx="2"/>
          </p:cNvCxnSpPr>
          <p:nvPr/>
        </p:nvCxnSpPr>
        <p:spPr>
          <a:xfrm rot="10800000">
            <a:off x="6533375" y="2425275"/>
            <a:ext cx="0" cy="3564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3">
            <a:alphaModFix/>
          </a:blip>
          <a:srcRect t="7798" b="7806"/>
          <a:stretch/>
        </p:blipFill>
        <p:spPr>
          <a:xfrm>
            <a:off x="0" y="0"/>
            <a:ext cx="9144003" cy="5143497"/>
          </a:xfrm>
          <a:prstGeom prst="rect">
            <a:avLst/>
          </a:prstGeom>
          <a:noFill/>
          <a:ln>
            <a:noFill/>
          </a:ln>
        </p:spPr>
      </p:pic>
      <p:sp>
        <p:nvSpPr>
          <p:cNvPr id="138" name="Google Shape;138;p25"/>
          <p:cNvSpPr/>
          <p:nvPr/>
        </p:nvSpPr>
        <p:spPr>
          <a:xfrm>
            <a:off x="-10350" y="-20700"/>
            <a:ext cx="9144000" cy="5164200"/>
          </a:xfrm>
          <a:prstGeom prst="rect">
            <a:avLst/>
          </a:prstGeom>
          <a:solidFill>
            <a:srgbClr val="FFFFFF">
              <a:alpha val="7154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5"/>
          <p:cNvSpPr txBox="1">
            <a:spLocks noGrp="1"/>
          </p:cNvSpPr>
          <p:nvPr>
            <p:ph type="title"/>
          </p:nvPr>
        </p:nvSpPr>
        <p:spPr>
          <a:xfrm>
            <a:off x="311700" y="445025"/>
            <a:ext cx="3370800" cy="572700"/>
          </a:xfrm>
          <a:prstGeom prst="rect">
            <a:avLst/>
          </a:prstGeom>
          <a:solidFill>
            <a:srgbClr val="FFFFFF">
              <a:alpha val="71090"/>
            </a:srgbClr>
          </a:solidFill>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 dirty="0" err="1"/>
              <a:t>Example</a:t>
            </a:r>
            <a:endParaRPr dirty="0"/>
          </a:p>
        </p:txBody>
      </p:sp>
      <p:sp>
        <p:nvSpPr>
          <p:cNvPr id="140" name="Google Shape;140;p25"/>
          <p:cNvSpPr txBox="1"/>
          <p:nvPr/>
        </p:nvSpPr>
        <p:spPr>
          <a:xfrm>
            <a:off x="2146375" y="1986025"/>
            <a:ext cx="8844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2200"/>
              <a:t>Data</a:t>
            </a:r>
            <a:endParaRPr sz="2200"/>
          </a:p>
        </p:txBody>
      </p:sp>
      <p:sp>
        <p:nvSpPr>
          <p:cNvPr id="141" name="Google Shape;141;p25"/>
          <p:cNvSpPr txBox="1"/>
          <p:nvPr/>
        </p:nvSpPr>
        <p:spPr>
          <a:xfrm>
            <a:off x="5681225" y="1986025"/>
            <a:ext cx="17043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2200"/>
              <a:t>Conclusion</a:t>
            </a:r>
            <a:endParaRPr sz="2200"/>
          </a:p>
        </p:txBody>
      </p:sp>
      <p:sp>
        <p:nvSpPr>
          <p:cNvPr id="142" name="Google Shape;142;p25"/>
          <p:cNvSpPr txBox="1"/>
          <p:nvPr/>
        </p:nvSpPr>
        <p:spPr>
          <a:xfrm>
            <a:off x="3889300" y="2781675"/>
            <a:ext cx="13137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2200"/>
              <a:t>Warrant</a:t>
            </a:r>
            <a:endParaRPr sz="2200"/>
          </a:p>
        </p:txBody>
      </p:sp>
      <p:sp>
        <p:nvSpPr>
          <p:cNvPr id="143" name="Google Shape;143;p25"/>
          <p:cNvSpPr txBox="1"/>
          <p:nvPr/>
        </p:nvSpPr>
        <p:spPr>
          <a:xfrm>
            <a:off x="3925750" y="3634725"/>
            <a:ext cx="12354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2200"/>
              <a:t>Backing</a:t>
            </a:r>
            <a:endParaRPr sz="2200"/>
          </a:p>
        </p:txBody>
      </p:sp>
      <p:cxnSp>
        <p:nvCxnSpPr>
          <p:cNvPr id="144" name="Google Shape;144;p25"/>
          <p:cNvCxnSpPr>
            <a:stCxn id="140" idx="3"/>
            <a:endCxn id="141" idx="1"/>
          </p:cNvCxnSpPr>
          <p:nvPr/>
        </p:nvCxnSpPr>
        <p:spPr>
          <a:xfrm>
            <a:off x="3030775" y="2205625"/>
            <a:ext cx="2650500" cy="0"/>
          </a:xfrm>
          <a:prstGeom prst="straightConnector1">
            <a:avLst/>
          </a:prstGeom>
          <a:noFill/>
          <a:ln w="28575" cap="flat" cmpd="sng">
            <a:solidFill>
              <a:schemeClr val="dk2"/>
            </a:solidFill>
            <a:prstDash val="solid"/>
            <a:round/>
            <a:headEnd type="none" w="med" len="med"/>
            <a:tailEnd type="triangle" w="med" len="med"/>
          </a:ln>
        </p:spPr>
      </p:cxnSp>
      <p:cxnSp>
        <p:nvCxnSpPr>
          <p:cNvPr id="145" name="Google Shape;145;p25"/>
          <p:cNvCxnSpPr>
            <a:stCxn id="143" idx="0"/>
            <a:endCxn id="142" idx="2"/>
          </p:cNvCxnSpPr>
          <p:nvPr/>
        </p:nvCxnSpPr>
        <p:spPr>
          <a:xfrm rot="10800000" flipH="1">
            <a:off x="4543450" y="3220725"/>
            <a:ext cx="2700" cy="414000"/>
          </a:xfrm>
          <a:prstGeom prst="straightConnector1">
            <a:avLst/>
          </a:prstGeom>
          <a:noFill/>
          <a:ln w="28575" cap="flat" cmpd="sng">
            <a:solidFill>
              <a:schemeClr val="dk2"/>
            </a:solidFill>
            <a:prstDash val="solid"/>
            <a:round/>
            <a:headEnd type="none" w="med" len="med"/>
            <a:tailEnd type="triangle" w="med" len="med"/>
          </a:ln>
        </p:spPr>
      </p:cxnSp>
      <p:cxnSp>
        <p:nvCxnSpPr>
          <p:cNvPr id="146" name="Google Shape;146;p25"/>
          <p:cNvCxnSpPr>
            <a:stCxn id="142" idx="0"/>
          </p:cNvCxnSpPr>
          <p:nvPr/>
        </p:nvCxnSpPr>
        <p:spPr>
          <a:xfrm rot="10800000">
            <a:off x="4540750" y="2342475"/>
            <a:ext cx="5400" cy="439200"/>
          </a:xfrm>
          <a:prstGeom prst="straightConnector1">
            <a:avLst/>
          </a:prstGeom>
          <a:noFill/>
          <a:ln w="28575" cap="flat" cmpd="sng">
            <a:solidFill>
              <a:schemeClr val="dk2"/>
            </a:solidFill>
            <a:prstDash val="solid"/>
            <a:round/>
            <a:headEnd type="none" w="med" len="med"/>
            <a:tailEnd type="triangle" w="med" len="med"/>
          </a:ln>
        </p:spPr>
      </p:cxnSp>
      <p:sp>
        <p:nvSpPr>
          <p:cNvPr id="147" name="Google Shape;147;p25"/>
          <p:cNvSpPr txBox="1"/>
          <p:nvPr/>
        </p:nvSpPr>
        <p:spPr>
          <a:xfrm>
            <a:off x="5915675" y="2781675"/>
            <a:ext cx="12354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2200"/>
              <a:t>Rebuttal</a:t>
            </a:r>
            <a:endParaRPr sz="2200"/>
          </a:p>
        </p:txBody>
      </p:sp>
      <p:cxnSp>
        <p:nvCxnSpPr>
          <p:cNvPr id="148" name="Google Shape;148;p25"/>
          <p:cNvCxnSpPr>
            <a:stCxn id="147" idx="0"/>
            <a:endCxn id="141" idx="2"/>
          </p:cNvCxnSpPr>
          <p:nvPr/>
        </p:nvCxnSpPr>
        <p:spPr>
          <a:xfrm rot="10800000">
            <a:off x="6533375" y="2425275"/>
            <a:ext cx="0" cy="356400"/>
          </a:xfrm>
          <a:prstGeom prst="straightConnector1">
            <a:avLst/>
          </a:prstGeom>
          <a:noFill/>
          <a:ln w="28575" cap="flat" cmpd="sng">
            <a:solidFill>
              <a:schemeClr val="dk2"/>
            </a:solidFill>
            <a:prstDash val="solid"/>
            <a:round/>
            <a:headEnd type="none" w="med" len="med"/>
            <a:tailEnd type="triangle" w="med" len="med"/>
          </a:ln>
        </p:spPr>
      </p:cxnSp>
      <p:sp>
        <p:nvSpPr>
          <p:cNvPr id="14" name="Google Shape;139;p25">
            <a:extLst>
              <a:ext uri="{FF2B5EF4-FFF2-40B4-BE49-F238E27FC236}">
                <a16:creationId xmlns:a16="http://schemas.microsoft.com/office/drawing/2014/main" xmlns="" id="{EEABF2A2-EC59-814C-BC7A-1F5875781E24}"/>
              </a:ext>
            </a:extLst>
          </p:cNvPr>
          <p:cNvSpPr txBox="1">
            <a:spLocks/>
          </p:cNvSpPr>
          <p:nvPr/>
        </p:nvSpPr>
        <p:spPr>
          <a:xfrm>
            <a:off x="564198" y="1423002"/>
            <a:ext cx="2388551" cy="653130"/>
          </a:xfrm>
          <a:prstGeom prst="rect">
            <a:avLst/>
          </a:prstGeom>
          <a:solidFill>
            <a:srgbClr val="FFFFFF">
              <a:alpha val="7109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de-DE" sz="1600" dirty="0"/>
              <a:t>The </a:t>
            </a:r>
            <a:r>
              <a:rPr lang="de-DE" sz="1600" dirty="0" err="1"/>
              <a:t>software</a:t>
            </a:r>
            <a:r>
              <a:rPr lang="de-DE" sz="1600" dirty="0"/>
              <a:t> </a:t>
            </a:r>
            <a:r>
              <a:rPr lang="de-DE" sz="1600" dirty="0" err="1"/>
              <a:t>is</a:t>
            </a:r>
            <a:r>
              <a:rPr lang="de-DE" sz="1600" dirty="0"/>
              <a:t> </a:t>
            </a:r>
            <a:r>
              <a:rPr lang="de-DE" sz="1600" dirty="0" err="1"/>
              <a:t>used</a:t>
            </a:r>
            <a:r>
              <a:rPr lang="de-DE" sz="1600" dirty="0"/>
              <a:t> in </a:t>
            </a:r>
            <a:r>
              <a:rPr lang="de-DE" sz="1600" dirty="0" err="1"/>
              <a:t>military</a:t>
            </a:r>
            <a:r>
              <a:rPr lang="de-DE" sz="1600" dirty="0"/>
              <a:t> </a:t>
            </a:r>
            <a:r>
              <a:rPr lang="de-DE" sz="1600" dirty="0" err="1"/>
              <a:t>attack</a:t>
            </a:r>
            <a:r>
              <a:rPr lang="de-DE" sz="1600" dirty="0"/>
              <a:t> </a:t>
            </a:r>
            <a:r>
              <a:rPr lang="de-DE" sz="1600" dirty="0" err="1"/>
              <a:t>vehicles</a:t>
            </a:r>
            <a:endParaRPr lang="de-DE" sz="1600" dirty="0"/>
          </a:p>
        </p:txBody>
      </p:sp>
      <p:sp>
        <p:nvSpPr>
          <p:cNvPr id="15" name="Google Shape;139;p25">
            <a:extLst>
              <a:ext uri="{FF2B5EF4-FFF2-40B4-BE49-F238E27FC236}">
                <a16:creationId xmlns:a16="http://schemas.microsoft.com/office/drawing/2014/main" xmlns="" id="{B980A50E-AA27-DD4E-A8C3-B96994B51EE8}"/>
              </a:ext>
            </a:extLst>
          </p:cNvPr>
          <p:cNvSpPr txBox="1">
            <a:spLocks/>
          </p:cNvSpPr>
          <p:nvPr/>
        </p:nvSpPr>
        <p:spPr>
          <a:xfrm>
            <a:off x="6316164" y="1435230"/>
            <a:ext cx="2388551" cy="653130"/>
          </a:xfrm>
          <a:prstGeom prst="rect">
            <a:avLst/>
          </a:prstGeom>
          <a:solidFill>
            <a:srgbClr val="FFFFFF">
              <a:alpha val="7109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de-DE" sz="1600" dirty="0"/>
              <a:t>People </a:t>
            </a:r>
            <a:r>
              <a:rPr lang="de-DE" sz="1600" dirty="0" err="1"/>
              <a:t>working</a:t>
            </a:r>
            <a:r>
              <a:rPr lang="de-DE" sz="1600" dirty="0"/>
              <a:t> on </a:t>
            </a:r>
            <a:r>
              <a:rPr lang="de-DE" sz="1600" dirty="0" err="1"/>
              <a:t>that</a:t>
            </a:r>
            <a:r>
              <a:rPr lang="de-DE" sz="1600" dirty="0"/>
              <a:t> </a:t>
            </a:r>
            <a:r>
              <a:rPr lang="de-DE" sz="1600" dirty="0" err="1"/>
              <a:t>software</a:t>
            </a:r>
            <a:r>
              <a:rPr lang="de-DE" sz="1600" dirty="0"/>
              <a:t> </a:t>
            </a:r>
            <a:r>
              <a:rPr lang="de-DE" sz="1600" dirty="0" err="1"/>
              <a:t>are</a:t>
            </a:r>
            <a:r>
              <a:rPr lang="de-DE" sz="1600" dirty="0"/>
              <a:t> </a:t>
            </a:r>
            <a:r>
              <a:rPr lang="de-DE" sz="1600" dirty="0" err="1"/>
              <a:t>murderers</a:t>
            </a:r>
            <a:endParaRPr lang="de-DE" sz="1600" dirty="0"/>
          </a:p>
        </p:txBody>
      </p:sp>
      <p:sp>
        <p:nvSpPr>
          <p:cNvPr id="16" name="Google Shape;139;p25">
            <a:extLst>
              <a:ext uri="{FF2B5EF4-FFF2-40B4-BE49-F238E27FC236}">
                <a16:creationId xmlns:a16="http://schemas.microsoft.com/office/drawing/2014/main" xmlns="" id="{BF7A7149-6E10-E24B-ADCC-E5344212DA1A}"/>
              </a:ext>
            </a:extLst>
          </p:cNvPr>
          <p:cNvSpPr txBox="1">
            <a:spLocks/>
          </p:cNvSpPr>
          <p:nvPr/>
        </p:nvSpPr>
        <p:spPr>
          <a:xfrm>
            <a:off x="1758474" y="2851575"/>
            <a:ext cx="2112373" cy="389997"/>
          </a:xfrm>
          <a:prstGeom prst="rect">
            <a:avLst/>
          </a:prstGeom>
          <a:solidFill>
            <a:srgbClr val="FFFFFF">
              <a:alpha val="7109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de-DE" sz="1600" dirty="0"/>
              <a:t>Killing </a:t>
            </a:r>
            <a:r>
              <a:rPr lang="de-DE" sz="1600" dirty="0" err="1"/>
              <a:t>humans</a:t>
            </a:r>
            <a:r>
              <a:rPr lang="de-DE" sz="1600" dirty="0"/>
              <a:t> </a:t>
            </a:r>
            <a:r>
              <a:rPr lang="de-DE" sz="1600" dirty="0" err="1"/>
              <a:t>is</a:t>
            </a:r>
            <a:r>
              <a:rPr lang="de-DE" sz="1600" dirty="0"/>
              <a:t> </a:t>
            </a:r>
            <a:r>
              <a:rPr lang="de-DE" sz="1600" dirty="0" err="1"/>
              <a:t>bad</a:t>
            </a:r>
            <a:endParaRPr lang="de-DE" sz="1600" dirty="0"/>
          </a:p>
        </p:txBody>
      </p:sp>
      <p:sp>
        <p:nvSpPr>
          <p:cNvPr id="17" name="Google Shape;139;p25">
            <a:extLst>
              <a:ext uri="{FF2B5EF4-FFF2-40B4-BE49-F238E27FC236}">
                <a16:creationId xmlns:a16="http://schemas.microsoft.com/office/drawing/2014/main" xmlns="" id="{7F2CD2C9-7C68-504D-BE1E-872781743E56}"/>
              </a:ext>
            </a:extLst>
          </p:cNvPr>
          <p:cNvSpPr txBox="1">
            <a:spLocks/>
          </p:cNvSpPr>
          <p:nvPr/>
        </p:nvSpPr>
        <p:spPr>
          <a:xfrm>
            <a:off x="1776927" y="3749479"/>
            <a:ext cx="2112373" cy="389997"/>
          </a:xfrm>
          <a:prstGeom prst="rect">
            <a:avLst/>
          </a:prstGeom>
          <a:solidFill>
            <a:srgbClr val="FFFFFF">
              <a:alpha val="7109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de-DE" sz="1600" dirty="0"/>
              <a:t>The </a:t>
            </a:r>
            <a:r>
              <a:rPr lang="de-DE" sz="1600" dirty="0" err="1"/>
              <a:t>bible</a:t>
            </a:r>
            <a:r>
              <a:rPr lang="de-DE" sz="1600" dirty="0"/>
              <a:t> </a:t>
            </a:r>
            <a:r>
              <a:rPr lang="de-DE" sz="1600" dirty="0" err="1"/>
              <a:t>says</a:t>
            </a:r>
            <a:r>
              <a:rPr lang="de-DE" sz="1600" dirty="0"/>
              <a:t> so </a:t>
            </a:r>
            <a:r>
              <a:rPr lang="de-DE" sz="1600" dirty="0">
                <a:sym typeface="Wingdings" pitchFamily="2" charset="2"/>
              </a:rPr>
              <a:t></a:t>
            </a:r>
            <a:endParaRPr lang="de-DE" sz="1600" dirty="0"/>
          </a:p>
        </p:txBody>
      </p:sp>
      <p:sp>
        <p:nvSpPr>
          <p:cNvPr id="18" name="Google Shape;139;p25">
            <a:extLst>
              <a:ext uri="{FF2B5EF4-FFF2-40B4-BE49-F238E27FC236}">
                <a16:creationId xmlns:a16="http://schemas.microsoft.com/office/drawing/2014/main" xmlns="" id="{2C3C98F4-1C4A-734C-8391-E5964FD5F8BA}"/>
              </a:ext>
            </a:extLst>
          </p:cNvPr>
          <p:cNvSpPr txBox="1">
            <a:spLocks/>
          </p:cNvSpPr>
          <p:nvPr/>
        </p:nvSpPr>
        <p:spPr>
          <a:xfrm>
            <a:off x="5958199" y="3250710"/>
            <a:ext cx="2067363" cy="653130"/>
          </a:xfrm>
          <a:prstGeom prst="rect">
            <a:avLst/>
          </a:prstGeom>
          <a:solidFill>
            <a:srgbClr val="FFFFFF">
              <a:alpha val="7109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de-DE" sz="1600" dirty="0" err="1"/>
              <a:t>It</a:t>
            </a:r>
            <a:r>
              <a:rPr lang="de-DE" sz="1600" dirty="0"/>
              <a:t> </a:t>
            </a:r>
            <a:r>
              <a:rPr lang="de-DE" sz="1600" dirty="0" err="1"/>
              <a:t>is</a:t>
            </a:r>
            <a:r>
              <a:rPr lang="de-DE" sz="1600" dirty="0"/>
              <a:t> </a:t>
            </a:r>
            <a:r>
              <a:rPr lang="de-DE" sz="1600" dirty="0" err="1"/>
              <a:t>only</a:t>
            </a:r>
            <a:r>
              <a:rPr lang="de-DE" sz="1600" dirty="0"/>
              <a:t> </a:t>
            </a:r>
            <a:r>
              <a:rPr lang="de-DE" sz="1600" dirty="0" err="1"/>
              <a:t>acceptable</a:t>
            </a:r>
            <a:r>
              <a:rPr lang="de-DE" sz="1600" dirty="0"/>
              <a:t> in </a:t>
            </a:r>
            <a:r>
              <a:rPr lang="de-DE" sz="1600" dirty="0" err="1"/>
              <a:t>self</a:t>
            </a:r>
            <a:r>
              <a:rPr lang="de-DE" sz="1600" dirty="0"/>
              <a:t> </a:t>
            </a:r>
            <a:r>
              <a:rPr lang="de-DE" sz="1600" dirty="0" err="1"/>
              <a:t>defense</a:t>
            </a:r>
            <a:endParaRPr lang="de-DE" sz="1600" dirty="0"/>
          </a:p>
        </p:txBody>
      </p:sp>
      <p:sp>
        <p:nvSpPr>
          <p:cNvPr id="10" name="Pfeil nach unten 9">
            <a:extLst>
              <a:ext uri="{FF2B5EF4-FFF2-40B4-BE49-F238E27FC236}">
                <a16:creationId xmlns:a16="http://schemas.microsoft.com/office/drawing/2014/main" xmlns="" id="{60C4215A-C090-0C40-8ACD-90131E5469DF}"/>
              </a:ext>
            </a:extLst>
          </p:cNvPr>
          <p:cNvSpPr/>
          <p:nvPr/>
        </p:nvSpPr>
        <p:spPr>
          <a:xfrm rot="20377199">
            <a:off x="505547" y="2623499"/>
            <a:ext cx="416020" cy="167465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Pfeil nach unten 27">
            <a:extLst>
              <a:ext uri="{FF2B5EF4-FFF2-40B4-BE49-F238E27FC236}">
                <a16:creationId xmlns:a16="http://schemas.microsoft.com/office/drawing/2014/main" xmlns="" id="{64A7A0CA-92C4-9A46-8A7E-37E6E4D45855}"/>
              </a:ext>
            </a:extLst>
          </p:cNvPr>
          <p:cNvSpPr/>
          <p:nvPr/>
        </p:nvSpPr>
        <p:spPr>
          <a:xfrm rot="16200000">
            <a:off x="4363990" y="3581339"/>
            <a:ext cx="416020" cy="23993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unten 28">
            <a:extLst>
              <a:ext uri="{FF2B5EF4-FFF2-40B4-BE49-F238E27FC236}">
                <a16:creationId xmlns:a16="http://schemas.microsoft.com/office/drawing/2014/main" xmlns="" id="{4AC11CD8-6D6D-E242-A70C-6525A4F18D54}"/>
              </a:ext>
            </a:extLst>
          </p:cNvPr>
          <p:cNvSpPr/>
          <p:nvPr/>
        </p:nvSpPr>
        <p:spPr>
          <a:xfrm rot="11684105">
            <a:off x="8475931" y="2588217"/>
            <a:ext cx="416020" cy="158671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8632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6"/>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4" name="Google Shape;154;p26"/>
          <p:cNvSpPr txBox="1">
            <a:spLocks noGrp="1"/>
          </p:cNvSpPr>
          <p:nvPr>
            <p:ph type="body" idx="1"/>
          </p:nvPr>
        </p:nvSpPr>
        <p:spPr>
          <a:xfrm>
            <a:off x="4329850" y="65200"/>
            <a:ext cx="4710600" cy="766200"/>
          </a:xfrm>
          <a:prstGeom prst="rect">
            <a:avLst/>
          </a:prstGeom>
          <a:effectLst>
            <a:outerShdw blurRad="28575" dist="38100" dir="5400000" algn="bl" rotWithShape="0">
              <a:srgbClr val="FFFFFF"/>
            </a:outerShdw>
          </a:effectLst>
        </p:spPr>
        <p:txBody>
          <a:bodyPr spcFirstLastPara="1" wrap="square" lIns="91425" tIns="91425" rIns="91425" bIns="91425" anchor="t" anchorCtr="0">
            <a:noAutofit/>
          </a:bodyPr>
          <a:lstStyle/>
          <a:p>
            <a:pPr marL="0" lvl="0" indent="0" algn="r" rtl="0">
              <a:spcBef>
                <a:spcPts val="0"/>
              </a:spcBef>
              <a:spcAft>
                <a:spcPts val="1600"/>
              </a:spcAft>
              <a:buNone/>
            </a:pPr>
            <a:r>
              <a:rPr lang="de" sz="4800">
                <a:solidFill>
                  <a:srgbClr val="000000"/>
                </a:solidFill>
              </a:rPr>
              <a:t>Let’s get to work</a:t>
            </a:r>
            <a:endParaRPr sz="48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7"/>
          <p:cNvPicPr preferRelativeResize="0"/>
          <p:nvPr/>
        </p:nvPicPr>
        <p:blipFill rotWithShape="1">
          <a:blip r:embed="rId3">
            <a:alphaModFix/>
          </a:blip>
          <a:srcRect l="-12485"/>
          <a:stretch/>
        </p:blipFill>
        <p:spPr>
          <a:xfrm>
            <a:off x="-1141313" y="-1"/>
            <a:ext cx="10285316" cy="5143503"/>
          </a:xfrm>
          <a:prstGeom prst="rect">
            <a:avLst/>
          </a:prstGeom>
          <a:noFill/>
          <a:ln>
            <a:noFill/>
          </a:ln>
        </p:spPr>
      </p:pic>
      <p:sp>
        <p:nvSpPr>
          <p:cNvPr id="161" name="Google Shape;16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4800">
              <a:solidFill>
                <a:schemeClr val="lt1"/>
              </a:solidFill>
            </a:endParaRPr>
          </a:p>
          <a:p>
            <a:pPr marL="0" lvl="0" indent="0" algn="ctr" rtl="0">
              <a:spcBef>
                <a:spcPts val="1600"/>
              </a:spcBef>
              <a:spcAft>
                <a:spcPts val="0"/>
              </a:spcAft>
              <a:buNone/>
            </a:pPr>
            <a:endParaRPr sz="4800">
              <a:solidFill>
                <a:schemeClr val="lt1"/>
              </a:solidFill>
            </a:endParaRPr>
          </a:p>
          <a:p>
            <a:pPr marL="0" lvl="0" indent="0" algn="ctr" rtl="0">
              <a:spcBef>
                <a:spcPts val="1600"/>
              </a:spcBef>
              <a:spcAft>
                <a:spcPts val="0"/>
              </a:spcAft>
              <a:buNone/>
            </a:pPr>
            <a:endParaRPr sz="4800">
              <a:solidFill>
                <a:schemeClr val="lt1"/>
              </a:solidFill>
            </a:endParaRPr>
          </a:p>
          <a:p>
            <a:pPr marL="1828800" lvl="0" indent="457200" algn="l" rtl="0">
              <a:spcBef>
                <a:spcPts val="1600"/>
              </a:spcBef>
              <a:spcAft>
                <a:spcPts val="1600"/>
              </a:spcAft>
              <a:buNone/>
            </a:pPr>
            <a:r>
              <a:rPr lang="de" sz="4800">
                <a:solidFill>
                  <a:schemeClr val="lt1"/>
                </a:solidFill>
              </a:rPr>
              <a:t>Coffee break!</a:t>
            </a:r>
            <a:endParaRPr sz="48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8"/>
          <p:cNvPicPr preferRelativeResize="0"/>
          <p:nvPr/>
        </p:nvPicPr>
        <p:blipFill rotWithShape="1">
          <a:blip r:embed="rId3">
            <a:alphaModFix/>
          </a:blip>
          <a:srcRect r="1999"/>
          <a:stretch/>
        </p:blipFill>
        <p:spPr>
          <a:xfrm>
            <a:off x="0" y="0"/>
            <a:ext cx="9144003" cy="5143501"/>
          </a:xfrm>
          <a:prstGeom prst="rect">
            <a:avLst/>
          </a:prstGeom>
          <a:noFill/>
          <a:ln>
            <a:noFill/>
          </a:ln>
        </p:spPr>
      </p:pic>
      <p:sp>
        <p:nvSpPr>
          <p:cNvPr id="167" name="Google Shape;167;p28"/>
          <p:cNvSpPr txBox="1">
            <a:spLocks noGrp="1"/>
          </p:cNvSpPr>
          <p:nvPr>
            <p:ph type="title"/>
          </p:nvPr>
        </p:nvSpPr>
        <p:spPr>
          <a:xfrm>
            <a:off x="311700" y="445025"/>
            <a:ext cx="3950100" cy="572700"/>
          </a:xfrm>
          <a:prstGeom prst="rect">
            <a:avLst/>
          </a:prstGeom>
          <a:solidFill>
            <a:srgbClr val="FFFFFF">
              <a:alpha val="71090"/>
            </a:srgbClr>
          </a:solidFill>
        </p:spPr>
        <p:txBody>
          <a:bodyPr spcFirstLastPara="1" wrap="square" lIns="91425" tIns="91425" rIns="91425" bIns="91425" anchor="t" anchorCtr="0">
            <a:noAutofit/>
          </a:bodyPr>
          <a:lstStyle/>
          <a:p>
            <a:pPr marL="0" lvl="0" indent="0" algn="l" rtl="0">
              <a:spcBef>
                <a:spcPts val="0"/>
              </a:spcBef>
              <a:spcAft>
                <a:spcPts val="0"/>
              </a:spcAft>
              <a:buNone/>
            </a:pPr>
            <a:r>
              <a:rPr lang="de"/>
              <a:t>Ethics are a team effort</a:t>
            </a:r>
            <a:endParaRPr/>
          </a:p>
        </p:txBody>
      </p:sp>
      <p:sp>
        <p:nvSpPr>
          <p:cNvPr id="168" name="Google Shape;168;p28"/>
          <p:cNvSpPr txBox="1">
            <a:spLocks noGrp="1"/>
          </p:cNvSpPr>
          <p:nvPr>
            <p:ph type="body" idx="1"/>
          </p:nvPr>
        </p:nvSpPr>
        <p:spPr>
          <a:xfrm>
            <a:off x="311700" y="2033700"/>
            <a:ext cx="8238900" cy="2577600"/>
          </a:xfrm>
          <a:prstGeom prst="rect">
            <a:avLst/>
          </a:prstGeom>
          <a:solidFill>
            <a:srgbClr val="FFFFFF">
              <a:alpha val="70980"/>
            </a:srgbClr>
          </a:solidFill>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de" sz="1800"/>
              <a:t>It’s okay to be the ethics advocate but you’ll need the support of your team</a:t>
            </a:r>
            <a:endParaRPr sz="1800"/>
          </a:p>
          <a:p>
            <a:pPr marL="914400" lvl="1" indent="-342900" algn="l" rtl="0">
              <a:spcBef>
                <a:spcPts val="0"/>
              </a:spcBef>
              <a:spcAft>
                <a:spcPts val="0"/>
              </a:spcAft>
              <a:buSzPts val="1800"/>
              <a:buChar char="○"/>
            </a:pPr>
            <a:r>
              <a:rPr lang="de" sz="1800"/>
              <a:t>Don’t fight the fight alone</a:t>
            </a:r>
            <a:br>
              <a:rPr lang="de" sz="1800"/>
            </a:br>
            <a:endParaRPr sz="1800"/>
          </a:p>
          <a:p>
            <a:pPr marL="457200" lvl="0" indent="-342900" algn="l" rtl="0">
              <a:spcBef>
                <a:spcPts val="0"/>
              </a:spcBef>
              <a:spcAft>
                <a:spcPts val="0"/>
              </a:spcAft>
              <a:buSzPts val="1800"/>
              <a:buChar char="●"/>
            </a:pPr>
            <a:r>
              <a:rPr lang="de" sz="1800"/>
              <a:t>Agree on a common code of ethics in your area of influence</a:t>
            </a:r>
            <a:endParaRPr/>
          </a:p>
          <a:p>
            <a:pPr marL="0" lvl="0" indent="0" algn="l" rtl="0">
              <a:spcBef>
                <a:spcPts val="1600"/>
              </a:spcBef>
              <a:spcAft>
                <a:spcPts val="0"/>
              </a:spcAft>
              <a:buNone/>
            </a:pPr>
            <a:endParaRPr sz="1000"/>
          </a:p>
          <a:p>
            <a:pPr marL="457200" lvl="0" indent="-342900" algn="l" rtl="0">
              <a:spcBef>
                <a:spcPts val="1600"/>
              </a:spcBef>
              <a:spcAft>
                <a:spcPts val="0"/>
              </a:spcAft>
              <a:buSzPts val="1800"/>
              <a:buChar char="●"/>
            </a:pPr>
            <a:r>
              <a:rPr lang="de"/>
              <a:t>If possible: Make it legally binding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9"/>
          <p:cNvPicPr preferRelativeResize="0"/>
          <p:nvPr/>
        </p:nvPicPr>
        <p:blipFill rotWithShape="1">
          <a:blip r:embed="rId3">
            <a:alphaModFix/>
          </a:blip>
          <a:srcRect b="3418"/>
          <a:stretch/>
        </p:blipFill>
        <p:spPr>
          <a:xfrm>
            <a:off x="0" y="0"/>
            <a:ext cx="9129149" cy="5143501"/>
          </a:xfrm>
          <a:prstGeom prst="rect">
            <a:avLst/>
          </a:prstGeom>
          <a:noFill/>
          <a:ln>
            <a:noFill/>
          </a:ln>
        </p:spPr>
      </p:pic>
      <p:sp>
        <p:nvSpPr>
          <p:cNvPr id="174" name="Google Shape;17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3000"/>
              <a:t>No need to invent your own</a:t>
            </a:r>
            <a:endParaRPr sz="3000"/>
          </a:p>
        </p:txBody>
      </p:sp>
      <p:sp>
        <p:nvSpPr>
          <p:cNvPr id="175" name="Google Shape;175;p29"/>
          <p:cNvSpPr txBox="1">
            <a:spLocks noGrp="1"/>
          </p:cNvSpPr>
          <p:nvPr>
            <p:ph type="body" idx="1"/>
          </p:nvPr>
        </p:nvSpPr>
        <p:spPr>
          <a:xfrm>
            <a:off x="311700" y="1704975"/>
            <a:ext cx="8520600" cy="2863800"/>
          </a:xfrm>
          <a:prstGeom prst="rect">
            <a:avLst/>
          </a:prstGeom>
        </p:spPr>
        <p:txBody>
          <a:bodyPr spcFirstLastPara="1" wrap="square" lIns="91425" tIns="91425" rIns="91425" bIns="91425" anchor="t" anchorCtr="0">
            <a:noAutofit/>
          </a:bodyPr>
          <a:lstStyle/>
          <a:p>
            <a:pPr marL="457200" lvl="0" indent="-361950" algn="l" rtl="0">
              <a:lnSpc>
                <a:spcPct val="150000"/>
              </a:lnSpc>
              <a:spcBef>
                <a:spcPts val="600"/>
              </a:spcBef>
              <a:spcAft>
                <a:spcPts val="0"/>
              </a:spcAft>
              <a:buClr>
                <a:schemeClr val="dk1"/>
              </a:buClr>
              <a:buSzPts val="2100"/>
              <a:buChar char="●"/>
            </a:pPr>
            <a:r>
              <a:rPr lang="de">
                <a:solidFill>
                  <a:schemeClr val="dk1"/>
                </a:solidFill>
              </a:rPr>
              <a:t>IEEE Code of Ethics</a:t>
            </a:r>
            <a:endParaRPr>
              <a:solidFill>
                <a:schemeClr val="dk1"/>
              </a:solidFill>
            </a:endParaRPr>
          </a:p>
          <a:p>
            <a:pPr marL="457200" lvl="0" indent="-361950" algn="l" rtl="0">
              <a:lnSpc>
                <a:spcPct val="150000"/>
              </a:lnSpc>
              <a:spcBef>
                <a:spcPts val="0"/>
              </a:spcBef>
              <a:spcAft>
                <a:spcPts val="0"/>
              </a:spcAft>
              <a:buClr>
                <a:schemeClr val="dk1"/>
              </a:buClr>
              <a:buSzPts val="2100"/>
              <a:buChar char="●"/>
            </a:pPr>
            <a:r>
              <a:rPr lang="de">
                <a:solidFill>
                  <a:schemeClr val="dk1"/>
                </a:solidFill>
              </a:rPr>
              <a:t>ACM Code of Ethics</a:t>
            </a:r>
            <a:endParaRPr>
              <a:solidFill>
                <a:schemeClr val="dk1"/>
              </a:solidFill>
            </a:endParaRPr>
          </a:p>
          <a:p>
            <a:pPr marL="457200" lvl="0" indent="-361950" algn="l" rtl="0">
              <a:lnSpc>
                <a:spcPct val="150000"/>
              </a:lnSpc>
              <a:spcBef>
                <a:spcPts val="0"/>
              </a:spcBef>
              <a:spcAft>
                <a:spcPts val="0"/>
              </a:spcAft>
              <a:buClr>
                <a:schemeClr val="dk1"/>
              </a:buClr>
              <a:buSzPts val="2100"/>
              <a:buChar char="●"/>
            </a:pPr>
            <a:r>
              <a:rPr lang="de">
                <a:solidFill>
                  <a:schemeClr val="dk1"/>
                </a:solidFill>
              </a:rPr>
              <a:t>ISTQB Code of Ethics</a:t>
            </a:r>
            <a:endParaRPr>
              <a:solidFill>
                <a:schemeClr val="dk1"/>
              </a:solidFill>
            </a:endParaRPr>
          </a:p>
          <a:p>
            <a:pPr marL="457200" lvl="0" indent="-361950" algn="l" rtl="0">
              <a:lnSpc>
                <a:spcPct val="150000"/>
              </a:lnSpc>
              <a:spcBef>
                <a:spcPts val="0"/>
              </a:spcBef>
              <a:spcAft>
                <a:spcPts val="0"/>
              </a:spcAft>
              <a:buClr>
                <a:schemeClr val="dk1"/>
              </a:buClr>
              <a:buSzPts val="2100"/>
              <a:buChar char="●"/>
            </a:pPr>
            <a:r>
              <a:rPr lang="de">
                <a:solidFill>
                  <a:schemeClr val="dk1"/>
                </a:solidFill>
              </a:rPr>
              <a:t>James Bach “Thoughts Toward </a:t>
            </a:r>
            <a:br>
              <a:rPr lang="de">
                <a:solidFill>
                  <a:schemeClr val="dk1"/>
                </a:solidFill>
              </a:rPr>
            </a:br>
            <a:r>
              <a:rPr lang="de">
                <a:solidFill>
                  <a:schemeClr val="dk1"/>
                </a:solidFill>
              </a:rPr>
              <a:t>The Ethics of Testing”</a:t>
            </a:r>
            <a:endParaRPr>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93" name="Google Shape;193;p32"/>
          <p:cNvSpPr txBox="1">
            <a:spLocks noGrp="1"/>
          </p:cNvSpPr>
          <p:nvPr>
            <p:ph type="body" idx="1"/>
          </p:nvPr>
        </p:nvSpPr>
        <p:spPr>
          <a:xfrm>
            <a:off x="4329850" y="65200"/>
            <a:ext cx="4710600" cy="766200"/>
          </a:xfrm>
          <a:prstGeom prst="rect">
            <a:avLst/>
          </a:prstGeom>
          <a:effectLst>
            <a:outerShdw blurRad="28575" dist="38100" dir="5400000" algn="bl" rotWithShape="0">
              <a:srgbClr val="FFFFFF"/>
            </a:outerShdw>
          </a:effectLst>
        </p:spPr>
        <p:txBody>
          <a:bodyPr spcFirstLastPara="1" wrap="square" lIns="91425" tIns="91425" rIns="91425" bIns="91425" anchor="t" anchorCtr="0">
            <a:noAutofit/>
          </a:bodyPr>
          <a:lstStyle/>
          <a:p>
            <a:pPr marL="0" lvl="0" indent="0" algn="r" rtl="0">
              <a:spcBef>
                <a:spcPts val="0"/>
              </a:spcBef>
              <a:spcAft>
                <a:spcPts val="1600"/>
              </a:spcAft>
              <a:buNone/>
            </a:pPr>
            <a:r>
              <a:rPr lang="de" sz="4800">
                <a:solidFill>
                  <a:srgbClr val="000000"/>
                </a:solidFill>
              </a:rPr>
              <a:t>Let’s get to work</a:t>
            </a:r>
            <a:endParaRPr sz="48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3"/>
          <p:cNvPicPr preferRelativeResize="0"/>
          <p:nvPr/>
        </p:nvPicPr>
        <p:blipFill>
          <a:blip r:embed="rId3">
            <a:alphaModFix/>
          </a:blip>
          <a:stretch>
            <a:fillRect/>
          </a:stretch>
        </p:blipFill>
        <p:spPr>
          <a:xfrm>
            <a:off x="-2" y="0"/>
            <a:ext cx="9144003" cy="5143500"/>
          </a:xfrm>
          <a:prstGeom prst="rect">
            <a:avLst/>
          </a:prstGeom>
          <a:noFill/>
          <a:ln>
            <a:noFill/>
          </a:ln>
        </p:spPr>
      </p:pic>
      <p:sp>
        <p:nvSpPr>
          <p:cNvPr id="199" name="Google Shape;199;p33"/>
          <p:cNvSpPr txBox="1">
            <a:spLocks noGrp="1"/>
          </p:cNvSpPr>
          <p:nvPr>
            <p:ph type="title"/>
          </p:nvPr>
        </p:nvSpPr>
        <p:spPr>
          <a:xfrm>
            <a:off x="311700" y="445025"/>
            <a:ext cx="3507900" cy="572700"/>
          </a:xfrm>
          <a:prstGeom prst="rect">
            <a:avLst/>
          </a:prstGeom>
          <a:solidFill>
            <a:srgbClr val="FFFFFF">
              <a:alpha val="71090"/>
            </a:srgbClr>
          </a:solidFill>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de"/>
              <a:t>How to escalate</a:t>
            </a:r>
            <a:endParaRPr/>
          </a:p>
        </p:txBody>
      </p:sp>
      <p:sp>
        <p:nvSpPr>
          <p:cNvPr id="200" name="Google Shape;200;p33"/>
          <p:cNvSpPr txBox="1">
            <a:spLocks noGrp="1"/>
          </p:cNvSpPr>
          <p:nvPr>
            <p:ph type="body" idx="1"/>
          </p:nvPr>
        </p:nvSpPr>
        <p:spPr>
          <a:xfrm>
            <a:off x="311700" y="1743075"/>
            <a:ext cx="8520600" cy="3130500"/>
          </a:xfrm>
          <a:prstGeom prst="rect">
            <a:avLst/>
          </a:prstGeom>
          <a:solidFill>
            <a:srgbClr val="FFFFFF">
              <a:alpha val="77250"/>
            </a:srgbClr>
          </a:solidFill>
        </p:spPr>
        <p:txBody>
          <a:bodyPr spcFirstLastPara="1" wrap="square" lIns="91425" tIns="91425" rIns="91425" bIns="91425" anchor="t" anchorCtr="0">
            <a:noAutofit/>
          </a:bodyPr>
          <a:lstStyle/>
          <a:p>
            <a:pPr marL="152400" lvl="0" indent="-165100" algn="l" rtl="0">
              <a:spcBef>
                <a:spcPts val="0"/>
              </a:spcBef>
              <a:spcAft>
                <a:spcPts val="0"/>
              </a:spcAft>
              <a:buClr>
                <a:schemeClr val="dk1"/>
              </a:buClr>
              <a:buSzPts val="1800"/>
              <a:buChar char="●"/>
            </a:pPr>
            <a:r>
              <a:rPr lang="de">
                <a:solidFill>
                  <a:schemeClr val="dk1"/>
                </a:solidFill>
              </a:rPr>
              <a:t>Make sure you know how to escalate things before the need arises</a:t>
            </a:r>
            <a:br>
              <a:rPr lang="de">
                <a:solidFill>
                  <a:schemeClr val="dk1"/>
                </a:solidFill>
              </a:rPr>
            </a:br>
            <a:endParaRPr>
              <a:solidFill>
                <a:schemeClr val="dk1"/>
              </a:solidFill>
            </a:endParaRPr>
          </a:p>
          <a:p>
            <a:pPr marL="152400" marR="0" lvl="0" indent="-165100" algn="l" rtl="0">
              <a:lnSpc>
                <a:spcPct val="100000"/>
              </a:lnSpc>
              <a:spcBef>
                <a:spcPts val="1600"/>
              </a:spcBef>
              <a:spcAft>
                <a:spcPts val="0"/>
              </a:spcAft>
              <a:buClr>
                <a:schemeClr val="dk1"/>
              </a:buClr>
              <a:buSzPts val="1800"/>
              <a:buChar char="●"/>
            </a:pPr>
            <a:r>
              <a:rPr lang="de">
                <a:solidFill>
                  <a:schemeClr val="dk1"/>
                </a:solidFill>
              </a:rPr>
              <a:t>Consider the consequences</a:t>
            </a:r>
            <a:br>
              <a:rPr lang="de">
                <a:solidFill>
                  <a:schemeClr val="dk1"/>
                </a:solidFill>
              </a:rPr>
            </a:br>
            <a:endParaRPr sz="3000">
              <a:latin typeface="Helvetica Neue"/>
              <a:ea typeface="Helvetica Neue"/>
              <a:cs typeface="Helvetica Neue"/>
              <a:sym typeface="Helvetica Neue"/>
            </a:endParaRPr>
          </a:p>
          <a:p>
            <a:pPr marL="152400" lvl="0" indent="-165100" algn="l" rtl="0">
              <a:spcBef>
                <a:spcPts val="0"/>
              </a:spcBef>
              <a:spcAft>
                <a:spcPts val="0"/>
              </a:spcAft>
              <a:buClr>
                <a:schemeClr val="dk1"/>
              </a:buClr>
              <a:buSzPts val="1800"/>
              <a:buChar char="●"/>
            </a:pPr>
            <a:r>
              <a:rPr lang="de">
                <a:solidFill>
                  <a:schemeClr val="dk1"/>
                </a:solidFill>
              </a:rPr>
              <a:t>Be clear about your goal - blowing it all up vs. fixing the system have different escalation paths</a:t>
            </a:r>
            <a:br>
              <a:rPr lang="de">
                <a:solidFill>
                  <a:schemeClr val="dk1"/>
                </a:solidFill>
              </a:rPr>
            </a:br>
            <a:endParaRPr>
              <a:solidFill>
                <a:schemeClr val="dk1"/>
              </a:solidFill>
            </a:endParaRPr>
          </a:p>
          <a:p>
            <a:pPr marL="152400" lvl="0" indent="-165100" algn="l" rtl="0">
              <a:spcBef>
                <a:spcPts val="0"/>
              </a:spcBef>
              <a:spcAft>
                <a:spcPts val="0"/>
              </a:spcAft>
              <a:buClr>
                <a:schemeClr val="dk1"/>
              </a:buClr>
              <a:buSzPts val="1800"/>
              <a:buChar char="●"/>
            </a:pPr>
            <a:r>
              <a:rPr lang="de">
                <a:solidFill>
                  <a:schemeClr val="dk1"/>
                </a:solidFill>
              </a:rPr>
              <a:t>Get hard evidence safely and externally (see: Reality Winner)</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4"/>
          <p:cNvPicPr preferRelativeResize="0"/>
          <p:nvPr/>
        </p:nvPicPr>
        <p:blipFill>
          <a:blip r:embed="rId3">
            <a:alphaModFix/>
          </a:blip>
          <a:stretch>
            <a:fillRect/>
          </a:stretch>
        </p:blipFill>
        <p:spPr>
          <a:xfrm>
            <a:off x="-2" y="0"/>
            <a:ext cx="9144003" cy="5143500"/>
          </a:xfrm>
          <a:prstGeom prst="rect">
            <a:avLst/>
          </a:prstGeom>
          <a:noFill/>
          <a:ln>
            <a:noFill/>
          </a:ln>
        </p:spPr>
      </p:pic>
      <p:sp>
        <p:nvSpPr>
          <p:cNvPr id="206" name="Google Shape;206;p34"/>
          <p:cNvSpPr txBox="1">
            <a:spLocks noGrp="1"/>
          </p:cNvSpPr>
          <p:nvPr>
            <p:ph type="title"/>
          </p:nvPr>
        </p:nvSpPr>
        <p:spPr>
          <a:xfrm>
            <a:off x="311700" y="445025"/>
            <a:ext cx="5868000" cy="572700"/>
          </a:xfrm>
          <a:prstGeom prst="rect">
            <a:avLst/>
          </a:prstGeom>
          <a:solidFill>
            <a:srgbClr val="FFFFFF">
              <a:alpha val="71090"/>
            </a:srgbClr>
          </a:solidFill>
        </p:spPr>
        <p:txBody>
          <a:bodyPr spcFirstLastPara="1" wrap="square" lIns="91425" tIns="91425" rIns="91425" bIns="91425" anchor="t" anchorCtr="0">
            <a:noAutofit/>
          </a:bodyPr>
          <a:lstStyle/>
          <a:p>
            <a:pPr marL="0" lvl="0" indent="0" algn="l" rtl="0">
              <a:spcBef>
                <a:spcPts val="0"/>
              </a:spcBef>
              <a:spcAft>
                <a:spcPts val="0"/>
              </a:spcAft>
              <a:buNone/>
            </a:pPr>
            <a:r>
              <a:rPr lang="de"/>
              <a:t>Possible escalation paths - Internal</a:t>
            </a:r>
            <a:endParaRPr/>
          </a:p>
        </p:txBody>
      </p:sp>
      <p:sp>
        <p:nvSpPr>
          <p:cNvPr id="207" name="Google Shape;207;p34"/>
          <p:cNvSpPr txBox="1">
            <a:spLocks noGrp="1"/>
          </p:cNvSpPr>
          <p:nvPr>
            <p:ph type="body" idx="1"/>
          </p:nvPr>
        </p:nvSpPr>
        <p:spPr>
          <a:xfrm>
            <a:off x="311700" y="1743075"/>
            <a:ext cx="8520600" cy="3130500"/>
          </a:xfrm>
          <a:prstGeom prst="rect">
            <a:avLst/>
          </a:prstGeom>
          <a:solidFill>
            <a:srgbClr val="FFFFFF">
              <a:alpha val="77250"/>
            </a:srgbClr>
          </a:solidFill>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de">
                <a:solidFill>
                  <a:srgbClr val="000000"/>
                </a:solidFill>
              </a:rPr>
              <a:t>Feedback channels (Suggestion box; Anonymous Feedback portal, …)</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Team </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Team Lead / Line Manager</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Human Resources</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Compliance Department / Data Protection Officer / Security Department</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Employee committee / Workers council</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CEO</a:t>
            </a:r>
            <a:endParaRPr>
              <a:solidFill>
                <a:srgbClr val="000000"/>
              </a:solidFill>
            </a:endParaRPr>
          </a:p>
          <a:p>
            <a:pPr marL="457200" lvl="0" indent="-342900" algn="l" rtl="0">
              <a:spcBef>
                <a:spcPts val="0"/>
              </a:spcBef>
              <a:spcAft>
                <a:spcPts val="0"/>
              </a:spcAft>
              <a:buClr>
                <a:srgbClr val="000000"/>
              </a:buClr>
              <a:buSzPts val="1800"/>
              <a:buChar char="●"/>
            </a:pPr>
            <a:r>
              <a:rPr lang="de">
                <a:solidFill>
                  <a:srgbClr val="000000"/>
                </a:solidFill>
              </a:rPr>
              <a:t>Board of Directors</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3">
            <a:alphaModFix/>
          </a:blip>
          <a:srcRect t="3901" b="4085"/>
          <a:stretch/>
        </p:blipFill>
        <p:spPr>
          <a:xfrm>
            <a:off x="0" y="0"/>
            <a:ext cx="9144003" cy="5143501"/>
          </a:xfrm>
          <a:prstGeom prst="rect">
            <a:avLst/>
          </a:prstGeom>
          <a:noFill/>
          <a:ln>
            <a:noFill/>
          </a:ln>
        </p:spPr>
      </p:pic>
      <p:sp>
        <p:nvSpPr>
          <p:cNvPr id="72" name="Google Shape;72;p16"/>
          <p:cNvSpPr txBox="1">
            <a:spLocks noGrp="1"/>
          </p:cNvSpPr>
          <p:nvPr>
            <p:ph type="title"/>
          </p:nvPr>
        </p:nvSpPr>
        <p:spPr>
          <a:xfrm>
            <a:off x="1438200" y="902225"/>
            <a:ext cx="744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Schedule</a:t>
            </a:r>
            <a:endParaRPr/>
          </a:p>
        </p:txBody>
      </p:sp>
      <p:sp>
        <p:nvSpPr>
          <p:cNvPr id="73" name="Google Shape;73;p16"/>
          <p:cNvSpPr txBox="1">
            <a:spLocks noGrp="1"/>
          </p:cNvSpPr>
          <p:nvPr>
            <p:ph type="body" idx="1"/>
          </p:nvPr>
        </p:nvSpPr>
        <p:spPr>
          <a:xfrm>
            <a:off x="1485900" y="1676400"/>
            <a:ext cx="7346400" cy="2892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de" sz="2400"/>
              <a:t>Theory</a:t>
            </a:r>
            <a:endParaRPr sz="2400"/>
          </a:p>
          <a:p>
            <a:pPr marL="457200" lvl="0" indent="-381000" algn="l" rtl="0">
              <a:spcBef>
                <a:spcPts val="0"/>
              </a:spcBef>
              <a:spcAft>
                <a:spcPts val="0"/>
              </a:spcAft>
              <a:buSzPts val="2400"/>
              <a:buChar char="-"/>
            </a:pPr>
            <a:r>
              <a:rPr lang="de" sz="2400"/>
              <a:t>Group work</a:t>
            </a:r>
            <a:endParaRPr sz="2400"/>
          </a:p>
          <a:p>
            <a:pPr marL="457200" lvl="0" indent="-381000" algn="l" rtl="0">
              <a:spcBef>
                <a:spcPts val="0"/>
              </a:spcBef>
              <a:spcAft>
                <a:spcPts val="0"/>
              </a:spcAft>
              <a:buSzPts val="2400"/>
              <a:buChar char="-"/>
            </a:pPr>
            <a:r>
              <a:rPr lang="de" sz="2400"/>
              <a:t>Discussion</a:t>
            </a:r>
            <a:endParaRPr sz="2400"/>
          </a:p>
          <a:p>
            <a:pPr marL="457200" lvl="0" indent="-381000" algn="l" rtl="0">
              <a:spcBef>
                <a:spcPts val="0"/>
              </a:spcBef>
              <a:spcAft>
                <a:spcPts val="0"/>
              </a:spcAft>
              <a:buSzPts val="2400"/>
              <a:buChar char="-"/>
            </a:pPr>
            <a:r>
              <a:rPr lang="de" sz="2400"/>
              <a:t>Repeat</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5"/>
          <p:cNvPicPr preferRelativeResize="0"/>
          <p:nvPr/>
        </p:nvPicPr>
        <p:blipFill rotWithShape="1">
          <a:blip r:embed="rId3">
            <a:alphaModFix/>
          </a:blip>
          <a:srcRect b="15604"/>
          <a:stretch/>
        </p:blipFill>
        <p:spPr>
          <a:xfrm>
            <a:off x="0" y="0"/>
            <a:ext cx="9144003" cy="5143501"/>
          </a:xfrm>
          <a:prstGeom prst="rect">
            <a:avLst/>
          </a:prstGeom>
          <a:noFill/>
          <a:ln>
            <a:noFill/>
          </a:ln>
        </p:spPr>
      </p:pic>
      <p:sp>
        <p:nvSpPr>
          <p:cNvPr id="213" name="Google Shape;213;p35"/>
          <p:cNvSpPr txBox="1">
            <a:spLocks noGrp="1"/>
          </p:cNvSpPr>
          <p:nvPr>
            <p:ph type="title"/>
          </p:nvPr>
        </p:nvSpPr>
        <p:spPr>
          <a:xfrm>
            <a:off x="311700" y="445025"/>
            <a:ext cx="4984200" cy="572700"/>
          </a:xfrm>
          <a:prstGeom prst="rect">
            <a:avLst/>
          </a:prstGeom>
          <a:solidFill>
            <a:srgbClr val="FFFFFF">
              <a:alpha val="71090"/>
            </a:srgbClr>
          </a:solidFill>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de"/>
              <a:t>How to escalate externally</a:t>
            </a:r>
            <a:endParaRPr/>
          </a:p>
        </p:txBody>
      </p:sp>
      <p:sp>
        <p:nvSpPr>
          <p:cNvPr id="214" name="Google Shape;214;p35"/>
          <p:cNvSpPr txBox="1">
            <a:spLocks noGrp="1"/>
          </p:cNvSpPr>
          <p:nvPr>
            <p:ph type="body" idx="1"/>
          </p:nvPr>
        </p:nvSpPr>
        <p:spPr>
          <a:xfrm>
            <a:off x="311700" y="2238375"/>
            <a:ext cx="8520600" cy="2448000"/>
          </a:xfrm>
          <a:prstGeom prst="rect">
            <a:avLst/>
          </a:prstGeom>
          <a:solidFill>
            <a:srgbClr val="FFFFFF">
              <a:alpha val="77250"/>
            </a:srgbClr>
          </a:solidFill>
        </p:spPr>
        <p:txBody>
          <a:bodyPr spcFirstLastPara="1" wrap="square" lIns="91425" tIns="91425" rIns="91425" bIns="91425" anchor="t" anchorCtr="0">
            <a:noAutofit/>
          </a:bodyPr>
          <a:lstStyle/>
          <a:p>
            <a:pPr marL="457200" marR="0" lvl="0" indent="-361950" algn="l" rtl="0">
              <a:lnSpc>
                <a:spcPct val="100000"/>
              </a:lnSpc>
              <a:spcBef>
                <a:spcPts val="0"/>
              </a:spcBef>
              <a:spcAft>
                <a:spcPts val="0"/>
              </a:spcAft>
              <a:buSzPts val="2100"/>
              <a:buChar char="●"/>
            </a:pPr>
            <a:r>
              <a:rPr lang="de"/>
              <a:t>Consider the consequences again (see: Edward Snowden)</a:t>
            </a:r>
            <a:br>
              <a:rPr lang="de"/>
            </a:br>
            <a:endParaRPr/>
          </a:p>
          <a:p>
            <a:pPr marL="457200" marR="0" lvl="0" indent="-361950" algn="l" rtl="0">
              <a:lnSpc>
                <a:spcPct val="100000"/>
              </a:lnSpc>
              <a:spcBef>
                <a:spcPts val="0"/>
              </a:spcBef>
              <a:spcAft>
                <a:spcPts val="0"/>
              </a:spcAft>
              <a:buSzPts val="2100"/>
              <a:buChar char="●"/>
            </a:pPr>
            <a:r>
              <a:rPr lang="de"/>
              <a:t>Get a lawyer</a:t>
            </a:r>
            <a:br>
              <a:rPr lang="de"/>
            </a:br>
            <a:endParaRPr/>
          </a:p>
          <a:p>
            <a:pPr marL="457200" marR="0" lvl="0" indent="-361950" algn="l" rtl="0">
              <a:lnSpc>
                <a:spcPct val="100000"/>
              </a:lnSpc>
              <a:spcBef>
                <a:spcPts val="0"/>
              </a:spcBef>
              <a:spcAft>
                <a:spcPts val="0"/>
              </a:spcAft>
              <a:buSzPts val="2100"/>
              <a:buChar char="●"/>
            </a:pPr>
            <a:r>
              <a:rPr lang="de"/>
              <a:t>“European Commission proposes whistleblower protection law”</a:t>
            </a:r>
            <a:endParaRPr/>
          </a:p>
          <a:p>
            <a:pPr marL="457200" marR="0" lvl="0" indent="0" algn="l" rtl="0">
              <a:lnSpc>
                <a:spcPct val="100000"/>
              </a:lnSpc>
              <a:spcBef>
                <a:spcPts val="0"/>
              </a:spcBef>
              <a:spcAft>
                <a:spcPts val="0"/>
              </a:spcAft>
              <a:buNone/>
            </a:pPr>
            <a:endParaRPr/>
          </a:p>
          <a:p>
            <a:pPr marL="457200" marR="0" lvl="0" indent="-342900" algn="l" rtl="0">
              <a:lnSpc>
                <a:spcPct val="100000"/>
              </a:lnSpc>
              <a:spcBef>
                <a:spcPts val="0"/>
              </a:spcBef>
              <a:spcAft>
                <a:spcPts val="0"/>
              </a:spcAft>
              <a:buSzPts val="1800"/>
              <a:buChar char="●"/>
            </a:pPr>
            <a:r>
              <a:rPr lang="de"/>
              <a:t>US whistleblowing protection </a:t>
            </a:r>
            <a:br>
              <a:rPr lang="de"/>
            </a:br>
            <a:r>
              <a:rPr lang="de" sz="1000"/>
              <a:t>(see Wikipedia for more links: </a:t>
            </a:r>
            <a:r>
              <a:rPr lang="de" sz="1000" u="sng">
                <a:solidFill>
                  <a:schemeClr val="hlink"/>
                </a:solidFill>
                <a:hlinkClick r:id="rId4"/>
              </a:rPr>
              <a:t>https://en.wikipedia.org/wiki/Whistleblower_protection_in_the_United_States</a:t>
            </a:r>
            <a:r>
              <a:rPr lang="de" sz="1000"/>
              <a:t>)</a:t>
            </a:r>
            <a:endParaRPr sz="1000"/>
          </a:p>
          <a:p>
            <a:pPr marL="457200" marR="0" lvl="0" indent="-342900" algn="l" rtl="0">
              <a:lnSpc>
                <a:spcPct val="100000"/>
              </a:lnSpc>
              <a:spcBef>
                <a:spcPts val="0"/>
              </a:spcBef>
              <a:spcAft>
                <a:spcPts val="0"/>
              </a:spcAft>
              <a:buSzPts val="1800"/>
              <a:buChar char="●"/>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6"/>
          <p:cNvPicPr preferRelativeResize="0"/>
          <p:nvPr/>
        </p:nvPicPr>
        <p:blipFill rotWithShape="1">
          <a:blip r:embed="rId3">
            <a:alphaModFix/>
          </a:blip>
          <a:srcRect b="15604"/>
          <a:stretch/>
        </p:blipFill>
        <p:spPr>
          <a:xfrm>
            <a:off x="0" y="0"/>
            <a:ext cx="9144003" cy="5143501"/>
          </a:xfrm>
          <a:prstGeom prst="rect">
            <a:avLst/>
          </a:prstGeom>
          <a:noFill/>
          <a:ln>
            <a:noFill/>
          </a:ln>
        </p:spPr>
      </p:pic>
      <p:sp>
        <p:nvSpPr>
          <p:cNvPr id="220" name="Google Shape;220;p36"/>
          <p:cNvSpPr txBox="1">
            <a:spLocks noGrp="1"/>
          </p:cNvSpPr>
          <p:nvPr>
            <p:ph type="title"/>
          </p:nvPr>
        </p:nvSpPr>
        <p:spPr>
          <a:xfrm>
            <a:off x="311700" y="445025"/>
            <a:ext cx="5972142" cy="572700"/>
          </a:xfrm>
          <a:prstGeom prst="rect">
            <a:avLst/>
          </a:prstGeom>
          <a:solidFill>
            <a:srgbClr val="FFFFFF">
              <a:alpha val="71090"/>
            </a:srgbClr>
          </a:solidFill>
        </p:spPr>
        <p:txBody>
          <a:bodyPr spcFirstLastPara="1" wrap="square" lIns="91425" tIns="91425" rIns="91425" bIns="91425" anchor="t" anchorCtr="0">
            <a:noAutofit/>
          </a:bodyPr>
          <a:lstStyle/>
          <a:p>
            <a:pPr marL="0" lvl="0" indent="0" algn="l" rtl="0">
              <a:spcBef>
                <a:spcPts val="0"/>
              </a:spcBef>
              <a:spcAft>
                <a:spcPts val="0"/>
              </a:spcAft>
              <a:buNone/>
            </a:pPr>
            <a:r>
              <a:rPr lang="de" dirty="0" err="1"/>
              <a:t>Possible</a:t>
            </a:r>
            <a:r>
              <a:rPr lang="de" dirty="0"/>
              <a:t> </a:t>
            </a:r>
            <a:r>
              <a:rPr lang="de" dirty="0" err="1"/>
              <a:t>escalation</a:t>
            </a:r>
            <a:r>
              <a:rPr lang="de" dirty="0"/>
              <a:t> </a:t>
            </a:r>
            <a:r>
              <a:rPr lang="de" dirty="0" err="1"/>
              <a:t>paths</a:t>
            </a:r>
            <a:r>
              <a:rPr lang="de" dirty="0"/>
              <a:t> - </a:t>
            </a:r>
            <a:r>
              <a:rPr lang="de" dirty="0" err="1"/>
              <a:t>External</a:t>
            </a:r>
            <a:endParaRPr dirty="0"/>
          </a:p>
        </p:txBody>
      </p:sp>
      <p:sp>
        <p:nvSpPr>
          <p:cNvPr id="221" name="Google Shape;221;p36"/>
          <p:cNvSpPr txBox="1">
            <a:spLocks noGrp="1"/>
          </p:cNvSpPr>
          <p:nvPr>
            <p:ph type="body" idx="1"/>
          </p:nvPr>
        </p:nvSpPr>
        <p:spPr>
          <a:xfrm>
            <a:off x="311700" y="2238375"/>
            <a:ext cx="8520600" cy="2448000"/>
          </a:xfrm>
          <a:prstGeom prst="rect">
            <a:avLst/>
          </a:prstGeom>
          <a:solidFill>
            <a:srgbClr val="FFFFFF">
              <a:alpha val="77250"/>
            </a:srgbClr>
          </a:solidFill>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de"/>
              <a:t>Consumer protection agency</a:t>
            </a:r>
            <a:endParaRPr/>
          </a:p>
          <a:p>
            <a:pPr marL="457200" lvl="0" indent="-342900" algn="l" rtl="0">
              <a:spcBef>
                <a:spcPts val="0"/>
              </a:spcBef>
              <a:spcAft>
                <a:spcPts val="0"/>
              </a:spcAft>
              <a:buSzPts val="1800"/>
              <a:buChar char="●"/>
            </a:pPr>
            <a:r>
              <a:rPr lang="de"/>
              <a:t>Federal data protection department</a:t>
            </a:r>
            <a:endParaRPr/>
          </a:p>
          <a:p>
            <a:pPr marL="457200" lvl="0" indent="-342900" algn="l" rtl="0">
              <a:spcBef>
                <a:spcPts val="0"/>
              </a:spcBef>
              <a:spcAft>
                <a:spcPts val="0"/>
              </a:spcAft>
              <a:buSzPts val="1800"/>
              <a:buChar char="●"/>
            </a:pPr>
            <a:r>
              <a:rPr lang="de"/>
              <a:t>Federal prosecutor</a:t>
            </a:r>
            <a:endParaRPr/>
          </a:p>
          <a:p>
            <a:pPr marL="457200" lvl="0" indent="-342900" algn="l" rtl="0">
              <a:spcBef>
                <a:spcPts val="0"/>
              </a:spcBef>
              <a:spcAft>
                <a:spcPts val="0"/>
              </a:spcAft>
              <a:buSzPts val="1800"/>
              <a:buChar char="●"/>
            </a:pPr>
            <a:r>
              <a:rPr lang="de"/>
              <a:t>Newspaper</a:t>
            </a:r>
            <a:endParaRPr/>
          </a:p>
          <a:p>
            <a:pPr marL="457200" lvl="0" indent="-342900" algn="l" rtl="0">
              <a:spcBef>
                <a:spcPts val="0"/>
              </a:spcBef>
              <a:spcAft>
                <a:spcPts val="0"/>
              </a:spcAft>
              <a:buSzPts val="1800"/>
              <a:buChar char="●"/>
            </a:pPr>
            <a:r>
              <a:rPr lang="de"/>
              <a:t>International organisations (e.g. UN, WTO, …) [depending on context]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5"/>
        <p:cNvGrpSpPr/>
        <p:nvPr/>
      </p:nvGrpSpPr>
      <p:grpSpPr>
        <a:xfrm>
          <a:off x="0" y="0"/>
          <a:ext cx="0" cy="0"/>
          <a:chOff x="0" y="0"/>
          <a:chExt cx="0" cy="0"/>
        </a:xfrm>
      </p:grpSpPr>
      <p:pic>
        <p:nvPicPr>
          <p:cNvPr id="226" name="Google Shape;226;p37"/>
          <p:cNvPicPr preferRelativeResize="0"/>
          <p:nvPr/>
        </p:nvPicPr>
        <p:blipFill rotWithShape="1">
          <a:blip r:embed="rId3">
            <a:alphaModFix/>
          </a:blip>
          <a:srcRect t="8650"/>
          <a:stretch/>
        </p:blipFill>
        <p:spPr>
          <a:xfrm>
            <a:off x="-17350" y="0"/>
            <a:ext cx="9248087" cy="5143501"/>
          </a:xfrm>
          <a:prstGeom prst="rect">
            <a:avLst/>
          </a:prstGeom>
          <a:noFill/>
          <a:ln>
            <a:noFill/>
          </a:ln>
        </p:spPr>
      </p:pic>
      <p:sp>
        <p:nvSpPr>
          <p:cNvPr id="227" name="Google Shape;227;p37"/>
          <p:cNvSpPr txBox="1">
            <a:spLocks noGrp="1"/>
          </p:cNvSpPr>
          <p:nvPr>
            <p:ph type="title"/>
          </p:nvPr>
        </p:nvSpPr>
        <p:spPr>
          <a:xfrm>
            <a:off x="311700" y="445025"/>
            <a:ext cx="5793900" cy="572700"/>
          </a:xfrm>
          <a:prstGeom prst="rect">
            <a:avLst/>
          </a:prstGeom>
          <a:solidFill>
            <a:srgbClr val="FFFFFF">
              <a:alpha val="71090"/>
            </a:srgbClr>
          </a:solidFill>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de"/>
              <a:t>If we don’t do it, someone else will</a:t>
            </a:r>
            <a:endParaRPr/>
          </a:p>
        </p:txBody>
      </p:sp>
      <p:sp>
        <p:nvSpPr>
          <p:cNvPr id="228" name="Google Shape;228;p37"/>
          <p:cNvSpPr txBox="1">
            <a:spLocks noGrp="1"/>
          </p:cNvSpPr>
          <p:nvPr>
            <p:ph type="body" idx="1"/>
          </p:nvPr>
        </p:nvSpPr>
        <p:spPr>
          <a:xfrm>
            <a:off x="311700" y="3056500"/>
            <a:ext cx="8520600" cy="1629900"/>
          </a:xfrm>
          <a:prstGeom prst="rect">
            <a:avLst/>
          </a:prstGeom>
          <a:solidFill>
            <a:srgbClr val="FFFFFF">
              <a:alpha val="77250"/>
            </a:srgbClr>
          </a:solidFill>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endParaRPr/>
          </a:p>
          <a:p>
            <a:pPr marL="457200" marR="0" lvl="0" indent="-361950" algn="l" rtl="0">
              <a:lnSpc>
                <a:spcPct val="100000"/>
              </a:lnSpc>
              <a:spcBef>
                <a:spcPts val="0"/>
              </a:spcBef>
              <a:spcAft>
                <a:spcPts val="0"/>
              </a:spcAft>
              <a:buSzPts val="2100"/>
              <a:buChar char="●"/>
            </a:pPr>
            <a:r>
              <a:rPr lang="de"/>
              <a:t>People standing up in one company creates a precedent for others (see Project Dragonfly at Google)</a:t>
            </a:r>
            <a:br>
              <a:rPr lang="de"/>
            </a:b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xmlns="" id="{7E3A4884-1DAF-0F4B-AA91-2D79A233FCCB}"/>
              </a:ext>
            </a:extLst>
          </p:cNvPr>
          <p:cNvSpPr>
            <a:spLocks noChangeArrowheads="1"/>
          </p:cNvSpPr>
          <p:nvPr/>
        </p:nvSpPr>
        <p:spPr bwMode="auto">
          <a:xfrm>
            <a:off x="0" y="271"/>
            <a:ext cx="9144000" cy="1812240"/>
          </a:xfrm>
          <a:prstGeom prst="roundRect">
            <a:avLst>
              <a:gd name="adj" fmla="val 56"/>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AU" altLang="ru-RU" sz="1701"/>
          </a:p>
        </p:txBody>
      </p:sp>
      <p:sp>
        <p:nvSpPr>
          <p:cNvPr id="3075" name="AutoShape 6">
            <a:extLst>
              <a:ext uri="{FF2B5EF4-FFF2-40B4-BE49-F238E27FC236}">
                <a16:creationId xmlns:a16="http://schemas.microsoft.com/office/drawing/2014/main" xmlns="" id="{3233575E-5E0C-B844-B36F-473862300A4C}"/>
              </a:ext>
            </a:extLst>
          </p:cNvPr>
          <p:cNvSpPr>
            <a:spLocks noChangeArrowheads="1"/>
          </p:cNvSpPr>
          <p:nvPr/>
        </p:nvSpPr>
        <p:spPr bwMode="auto">
          <a:xfrm>
            <a:off x="0" y="4702590"/>
            <a:ext cx="9144000" cy="44064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en-AU" altLang="ru-RU" sz="1701"/>
          </a:p>
        </p:txBody>
      </p:sp>
      <p:sp>
        <p:nvSpPr>
          <p:cNvPr id="3076" name="Text Box 7">
            <a:extLst>
              <a:ext uri="{FF2B5EF4-FFF2-40B4-BE49-F238E27FC236}">
                <a16:creationId xmlns:a16="http://schemas.microsoft.com/office/drawing/2014/main" xmlns="" id="{41D910F5-EEF3-364E-BCD3-BC3D881F53F9}"/>
              </a:ext>
            </a:extLst>
          </p:cNvPr>
          <p:cNvSpPr txBox="1">
            <a:spLocks noChangeArrowheads="1"/>
          </p:cNvSpPr>
          <p:nvPr/>
        </p:nvSpPr>
        <p:spPr bwMode="auto">
          <a:xfrm>
            <a:off x="12241" y="4786851"/>
            <a:ext cx="18543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1229" tIns="30614" rIns="61229" bIns="30614"/>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AU" altLang="ru-RU" sz="1225" dirty="0">
                <a:solidFill>
                  <a:srgbClr val="FFFFFF"/>
                </a:solidFill>
                <a:latin typeface="Open Sans" pitchFamily="32" charset="0"/>
              </a:rPr>
              <a:t>Riga. March 22–23, 2019</a:t>
            </a:r>
          </a:p>
        </p:txBody>
      </p:sp>
      <p:sp>
        <p:nvSpPr>
          <p:cNvPr id="3082" name="Text Box 4">
            <a:extLst>
              <a:ext uri="{FF2B5EF4-FFF2-40B4-BE49-F238E27FC236}">
                <a16:creationId xmlns:a16="http://schemas.microsoft.com/office/drawing/2014/main" xmlns="" id="{0C0AE854-A4F9-D54C-8869-A3AC6756BD50}"/>
              </a:ext>
            </a:extLst>
          </p:cNvPr>
          <p:cNvSpPr txBox="1">
            <a:spLocks noChangeArrowheads="1"/>
          </p:cNvSpPr>
          <p:nvPr/>
        </p:nvSpPr>
        <p:spPr bwMode="auto">
          <a:xfrm>
            <a:off x="2404440" y="921955"/>
            <a:ext cx="4335120" cy="66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1229" tIns="30614" rIns="61229" bIns="30614"/>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AU" altLang="ru-RU" sz="1837" dirty="0">
                <a:solidFill>
                  <a:srgbClr val="FFFFFF"/>
                </a:solidFill>
                <a:latin typeface="Open Sans" pitchFamily="32" charset="0"/>
              </a:rPr>
              <a:t>I European international </a:t>
            </a:r>
          </a:p>
          <a:p>
            <a:pPr algn="ctr" eaLnBrk="1">
              <a:lnSpc>
                <a:spcPct val="113000"/>
              </a:lnSpc>
              <a:spcAft>
                <a:spcPct val="0"/>
              </a:spcAft>
            </a:pPr>
            <a:r>
              <a:rPr lang="en-AU" altLang="ru-RU" sz="1837" dirty="0">
                <a:solidFill>
                  <a:srgbClr val="FFFFFF"/>
                </a:solidFill>
                <a:latin typeface="Open Sans" pitchFamily="32" charset="0"/>
              </a:rPr>
              <a:t>Software quality assurance conference</a:t>
            </a:r>
          </a:p>
        </p:txBody>
      </p:sp>
      <p:pic>
        <p:nvPicPr>
          <p:cNvPr id="3083" name="Рисунок 14">
            <a:extLst>
              <a:ext uri="{FF2B5EF4-FFF2-40B4-BE49-F238E27FC236}">
                <a16:creationId xmlns:a16="http://schemas.microsoft.com/office/drawing/2014/main" xmlns="" id="{FCD31C26-E978-644B-851F-D1BE480A5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441" y="32671"/>
            <a:ext cx="1365120" cy="71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5">
            <a:extLst>
              <a:ext uri="{FF2B5EF4-FFF2-40B4-BE49-F238E27FC236}">
                <a16:creationId xmlns:a16="http://schemas.microsoft.com/office/drawing/2014/main" xmlns="" id="{0A08F204-B090-B644-9DC0-344AE24B0522}"/>
              </a:ext>
            </a:extLst>
          </p:cNvPr>
          <p:cNvSpPr txBox="1">
            <a:spLocks noChangeArrowheads="1"/>
          </p:cNvSpPr>
          <p:nvPr/>
        </p:nvSpPr>
        <p:spPr bwMode="auto">
          <a:xfrm>
            <a:off x="8000999" y="4785751"/>
            <a:ext cx="1130760" cy="320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1229" tIns="30614" rIns="61229" bIns="30614"/>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AU" altLang="ru-RU" sz="1497" dirty="0" err="1">
                <a:solidFill>
                  <a:srgbClr val="FFFFFF"/>
                </a:solidFill>
                <a:latin typeface="Open Sans" pitchFamily="32" charset="0"/>
              </a:rPr>
              <a:t>sqadays.eu</a:t>
            </a:r>
            <a:endParaRPr lang="en-AU" altLang="ru-RU" sz="1497" dirty="0">
              <a:solidFill>
                <a:srgbClr val="FFFFFF"/>
              </a:solidFill>
              <a:latin typeface="Open Sans" pitchFamily="32" charset="0"/>
            </a:endParaRPr>
          </a:p>
        </p:txBody>
      </p:sp>
      <p:sp>
        <p:nvSpPr>
          <p:cNvPr id="11" name="Google Shape;233;p38">
            <a:extLst>
              <a:ext uri="{FF2B5EF4-FFF2-40B4-BE49-F238E27FC236}">
                <a16:creationId xmlns:a16="http://schemas.microsoft.com/office/drawing/2014/main" xmlns="" id="{DC674321-A265-334D-83A2-3DCAA1DBAB79}"/>
              </a:ext>
            </a:extLst>
          </p:cNvPr>
          <p:cNvSpPr txBox="1">
            <a:spLocks/>
          </p:cNvSpPr>
          <p:nvPr/>
        </p:nvSpPr>
        <p:spPr>
          <a:xfrm>
            <a:off x="311700" y="2145601"/>
            <a:ext cx="8520600" cy="162895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sz="7200"/>
              <a:t>Thank you</a:t>
            </a:r>
          </a:p>
        </p:txBody>
      </p:sp>
    </p:spTree>
    <p:extLst>
      <p:ext uri="{BB962C8B-B14F-4D97-AF65-F5344CB8AC3E}">
        <p14:creationId xmlns:p14="http://schemas.microsoft.com/office/powerpoint/2010/main" val="38287785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7924" y="0"/>
            <a:ext cx="9128151" cy="5143499"/>
          </a:xfrm>
          <a:prstGeom prst="rect">
            <a:avLst/>
          </a:prstGeom>
          <a:noFill/>
          <a:ln>
            <a:noFill/>
          </a:ln>
        </p:spPr>
      </p:pic>
      <p:sp>
        <p:nvSpPr>
          <p:cNvPr id="79" name="Google Shape;79;p17"/>
          <p:cNvSpPr txBox="1">
            <a:spLocks noGrp="1"/>
          </p:cNvSpPr>
          <p:nvPr>
            <p:ph type="title"/>
          </p:nvPr>
        </p:nvSpPr>
        <p:spPr>
          <a:xfrm>
            <a:off x="311700" y="445025"/>
            <a:ext cx="2688600" cy="572700"/>
          </a:xfrm>
          <a:prstGeom prst="rect">
            <a:avLst/>
          </a:prstGeom>
          <a:solidFill>
            <a:srgbClr val="FFFFFF">
              <a:alpha val="71090"/>
            </a:srgbClr>
          </a:solidFill>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de"/>
              <a:t>Ethics</a:t>
            </a:r>
            <a:endParaRPr/>
          </a:p>
        </p:txBody>
      </p:sp>
      <p:sp>
        <p:nvSpPr>
          <p:cNvPr id="80" name="Google Shape;80;p17"/>
          <p:cNvSpPr txBox="1">
            <a:spLocks noGrp="1"/>
          </p:cNvSpPr>
          <p:nvPr>
            <p:ph type="body" idx="1"/>
          </p:nvPr>
        </p:nvSpPr>
        <p:spPr>
          <a:xfrm>
            <a:off x="311700" y="1828800"/>
            <a:ext cx="8520600" cy="2740200"/>
          </a:xfrm>
          <a:prstGeom prst="rect">
            <a:avLst/>
          </a:prstGeom>
          <a:solidFill>
            <a:srgbClr val="FFFFFF">
              <a:alpha val="83140"/>
            </a:srgbClr>
          </a:solidFill>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
              <a:t>Ethics or moral philosophy is a branch of philosophy that involves systematizing, defending, and recommending concepts of right and wrong conduct.</a:t>
            </a:r>
            <a:endParaRPr/>
          </a:p>
          <a:p>
            <a:pPr marL="0" marR="0" lvl="0" indent="0" algn="l" rtl="0">
              <a:lnSpc>
                <a:spcPct val="100000"/>
              </a:lnSpc>
              <a:spcBef>
                <a:spcPts val="0"/>
              </a:spcBef>
              <a:spcAft>
                <a:spcPts val="0"/>
              </a:spcAft>
              <a:buNone/>
            </a:pPr>
            <a:endParaRPr/>
          </a:p>
          <a:p>
            <a:pPr marL="0" lvl="0" indent="0" algn="l" rtl="0">
              <a:spcBef>
                <a:spcPts val="600"/>
              </a:spcBef>
              <a:spcAft>
                <a:spcPts val="0"/>
              </a:spcAft>
              <a:buClr>
                <a:schemeClr val="dk1"/>
              </a:buClr>
              <a:buSzPts val="1100"/>
              <a:buFont typeface="Arial"/>
              <a:buNone/>
            </a:pPr>
            <a:r>
              <a:rPr lang="de"/>
              <a:t>As a branch of philosophy, ethics investigates the questions "What is the best way for people to live?" and "What actions are right or wrong in particular circumstances?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8"/>
          <p:cNvPicPr preferRelativeResize="0"/>
          <p:nvPr/>
        </p:nvPicPr>
        <p:blipFill rotWithShape="1">
          <a:blip r:embed="rId3">
            <a:alphaModFix/>
          </a:blip>
          <a:srcRect b="15604"/>
          <a:stretch/>
        </p:blipFill>
        <p:spPr>
          <a:xfrm>
            <a:off x="0" y="0"/>
            <a:ext cx="9144003" cy="5143501"/>
          </a:xfrm>
          <a:prstGeom prst="rect">
            <a:avLst/>
          </a:prstGeom>
          <a:noFill/>
          <a:ln>
            <a:noFill/>
          </a:ln>
        </p:spPr>
      </p:pic>
      <p:sp>
        <p:nvSpPr>
          <p:cNvPr id="86" name="Google Shape;86;p18"/>
          <p:cNvSpPr txBox="1">
            <a:spLocks noGrp="1"/>
          </p:cNvSpPr>
          <p:nvPr>
            <p:ph type="title"/>
          </p:nvPr>
        </p:nvSpPr>
        <p:spPr>
          <a:xfrm>
            <a:off x="311700" y="445025"/>
            <a:ext cx="3460200" cy="572700"/>
          </a:xfrm>
          <a:prstGeom prst="rect">
            <a:avLst/>
          </a:prstGeom>
          <a:solidFill>
            <a:srgbClr val="FFFFFF">
              <a:alpha val="71090"/>
            </a:srgbClr>
          </a:solidFill>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de"/>
              <a:t>Ethics - schools</a:t>
            </a:r>
            <a:endParaRPr/>
          </a:p>
        </p:txBody>
      </p:sp>
      <p:sp>
        <p:nvSpPr>
          <p:cNvPr id="87" name="Google Shape;87;p18"/>
          <p:cNvSpPr txBox="1">
            <a:spLocks noGrp="1"/>
          </p:cNvSpPr>
          <p:nvPr>
            <p:ph type="body" idx="1"/>
          </p:nvPr>
        </p:nvSpPr>
        <p:spPr>
          <a:xfrm>
            <a:off x="311700" y="1381075"/>
            <a:ext cx="8520600" cy="3416400"/>
          </a:xfrm>
          <a:prstGeom prst="rect">
            <a:avLst/>
          </a:prstGeom>
          <a:solidFill>
            <a:srgbClr val="FFFFFF">
              <a:alpha val="83140"/>
            </a:srgbClr>
          </a:solidFill>
        </p:spPr>
        <p:txBody>
          <a:bodyPr spcFirstLastPara="1" wrap="square" lIns="91425" tIns="91425" rIns="91425" bIns="91425" anchor="t" anchorCtr="0">
            <a:noAutofit/>
          </a:bodyPr>
          <a:lstStyle/>
          <a:p>
            <a:pPr marL="457200" marR="0" lvl="0" indent="-361950" algn="l" rtl="0">
              <a:lnSpc>
                <a:spcPct val="115000"/>
              </a:lnSpc>
              <a:spcBef>
                <a:spcPts val="0"/>
              </a:spcBef>
              <a:spcAft>
                <a:spcPts val="0"/>
              </a:spcAft>
              <a:buSzPts val="2100"/>
              <a:buChar char="-"/>
            </a:pPr>
            <a:r>
              <a:rPr lang="de"/>
              <a:t>Consequentialism</a:t>
            </a:r>
            <a:br>
              <a:rPr lang="de"/>
            </a:br>
            <a:r>
              <a:rPr lang="de"/>
              <a:t>“The outcome is important, not the action”</a:t>
            </a:r>
            <a:endParaRPr/>
          </a:p>
          <a:p>
            <a:pPr marL="457200" lvl="0" indent="-361950" algn="l" rtl="0">
              <a:spcBef>
                <a:spcPts val="1600"/>
              </a:spcBef>
              <a:spcAft>
                <a:spcPts val="0"/>
              </a:spcAft>
              <a:buSzPts val="2100"/>
              <a:buChar char="-"/>
            </a:pPr>
            <a:r>
              <a:rPr lang="de"/>
              <a:t>Deontology</a:t>
            </a:r>
            <a:br>
              <a:rPr lang="de"/>
            </a:br>
            <a:r>
              <a:rPr lang="de"/>
              <a:t>“The action is important, not the outcome”</a:t>
            </a:r>
            <a:endParaRPr/>
          </a:p>
          <a:p>
            <a:pPr marL="457200" lvl="0" indent="-361950" algn="l" rtl="0">
              <a:spcBef>
                <a:spcPts val="1600"/>
              </a:spcBef>
              <a:spcAft>
                <a:spcPts val="1600"/>
              </a:spcAft>
              <a:buSzPts val="2100"/>
              <a:buChar char="-"/>
            </a:pPr>
            <a:r>
              <a:rPr lang="de"/>
              <a:t>Virtue</a:t>
            </a:r>
            <a:br>
              <a:rPr lang="de"/>
            </a:br>
            <a:r>
              <a:rPr lang="de"/>
              <a:t>“The person performing the action is important, not the action or its outcome”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7924" y="0"/>
            <a:ext cx="9128151" cy="5143499"/>
          </a:xfrm>
          <a:prstGeom prst="rect">
            <a:avLst/>
          </a:prstGeom>
          <a:noFill/>
          <a:ln>
            <a:noFill/>
          </a:ln>
        </p:spPr>
      </p:pic>
      <p:sp>
        <p:nvSpPr>
          <p:cNvPr id="93" name="Google Shape;93;p19"/>
          <p:cNvSpPr txBox="1">
            <a:spLocks noGrp="1"/>
          </p:cNvSpPr>
          <p:nvPr>
            <p:ph type="title"/>
          </p:nvPr>
        </p:nvSpPr>
        <p:spPr>
          <a:xfrm>
            <a:off x="311700" y="445025"/>
            <a:ext cx="3298200" cy="572700"/>
          </a:xfrm>
          <a:prstGeom prst="rect">
            <a:avLst/>
          </a:prstGeom>
          <a:solidFill>
            <a:srgbClr val="FFFFFF">
              <a:alpha val="71090"/>
            </a:srgbClr>
          </a:solidFill>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de"/>
              <a:t>Ethics vs. Moral</a:t>
            </a:r>
            <a:endParaRPr/>
          </a:p>
        </p:txBody>
      </p:sp>
      <p:sp>
        <p:nvSpPr>
          <p:cNvPr id="94" name="Google Shape;94;p19"/>
          <p:cNvSpPr txBox="1">
            <a:spLocks noGrp="1"/>
          </p:cNvSpPr>
          <p:nvPr>
            <p:ph type="body" idx="1"/>
          </p:nvPr>
        </p:nvSpPr>
        <p:spPr>
          <a:xfrm>
            <a:off x="311700" y="2761825"/>
            <a:ext cx="8520600" cy="1807200"/>
          </a:xfrm>
          <a:prstGeom prst="rect">
            <a:avLst/>
          </a:prstGeom>
          <a:solidFill>
            <a:srgbClr val="FFFFFF">
              <a:alpha val="83140"/>
            </a:srgbClr>
          </a:solidFill>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 b="1"/>
              <a:t>Ethics</a:t>
            </a:r>
            <a:r>
              <a:rPr lang="de"/>
              <a:t> refer to rules provided by an external source, e.g., codes of conduct in workplaces or principles in religions. </a:t>
            </a:r>
            <a:endParaRPr/>
          </a:p>
          <a:p>
            <a:pPr marL="0" marR="0" lvl="0" indent="0" algn="l" rtl="0">
              <a:lnSpc>
                <a:spcPct val="100000"/>
              </a:lnSpc>
              <a:spcBef>
                <a:spcPts val="0"/>
              </a:spcBef>
              <a:spcAft>
                <a:spcPts val="0"/>
              </a:spcAft>
              <a:buClr>
                <a:srgbClr val="000000"/>
              </a:buClr>
              <a:buSzPts val="1100"/>
              <a:buFont typeface="Arial"/>
              <a:buNone/>
            </a:pPr>
            <a:endParaRPr/>
          </a:p>
          <a:p>
            <a:pPr marL="0" lvl="0" indent="0" algn="l" rtl="0">
              <a:spcBef>
                <a:spcPts val="0"/>
              </a:spcBef>
              <a:spcAft>
                <a:spcPts val="1600"/>
              </a:spcAft>
              <a:buClr>
                <a:schemeClr val="dk1"/>
              </a:buClr>
              <a:buSzPts val="1100"/>
              <a:buFont typeface="Arial"/>
              <a:buNone/>
            </a:pPr>
            <a:r>
              <a:rPr lang="de" b="1"/>
              <a:t>Moral</a:t>
            </a:r>
            <a:r>
              <a:rPr lang="de"/>
              <a:t> refer to an individual's own principles regarding right and wrong.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p:nvPr/>
        </p:nvSpPr>
        <p:spPr>
          <a:xfrm rot="5399778">
            <a:off x="2124523" y="-1661319"/>
            <a:ext cx="4637700" cy="8111400"/>
          </a:xfrm>
          <a:prstGeom prst="moon">
            <a:avLst>
              <a:gd name="adj" fmla="val 1621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0"/>
          <p:cNvSpPr/>
          <p:nvPr/>
        </p:nvSpPr>
        <p:spPr>
          <a:xfrm>
            <a:off x="3662738" y="4428275"/>
            <a:ext cx="1561275" cy="619700"/>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sz="2400"/>
              <a:t>Moral</a:t>
            </a:r>
            <a:endParaRPr sz="2400"/>
          </a:p>
        </p:txBody>
      </p:sp>
      <p:sp>
        <p:nvSpPr>
          <p:cNvPr id="101" name="Google Shape;101;p20"/>
          <p:cNvSpPr/>
          <p:nvPr/>
        </p:nvSpPr>
        <p:spPr>
          <a:xfrm>
            <a:off x="687475" y="2992475"/>
            <a:ext cx="1828800" cy="1047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sz="2400"/>
              <a:t>Society</a:t>
            </a:r>
            <a:endParaRPr sz="2400"/>
          </a:p>
        </p:txBody>
      </p:sp>
      <p:sp>
        <p:nvSpPr>
          <p:cNvPr id="102" name="Google Shape;102;p20"/>
          <p:cNvSpPr/>
          <p:nvPr/>
        </p:nvSpPr>
        <p:spPr>
          <a:xfrm>
            <a:off x="6370475" y="3086375"/>
            <a:ext cx="1828800" cy="9906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de" sz="2400"/>
              <a:t>Company</a:t>
            </a:r>
            <a:endParaRPr sz="2400"/>
          </a:p>
        </p:txBody>
      </p:sp>
      <p:sp>
        <p:nvSpPr>
          <p:cNvPr id="103" name="Google Shape;103;p20"/>
          <p:cNvSpPr/>
          <p:nvPr/>
        </p:nvSpPr>
        <p:spPr>
          <a:xfrm rot="-2700000">
            <a:off x="5486665" y="1594145"/>
            <a:ext cx="1829002" cy="990657"/>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de" sz="2400"/>
              <a:t>Family</a:t>
            </a:r>
            <a:endParaRPr sz="2400"/>
          </a:p>
        </p:txBody>
      </p:sp>
      <p:sp>
        <p:nvSpPr>
          <p:cNvPr id="104" name="Google Shape;104;p20"/>
          <p:cNvSpPr/>
          <p:nvPr/>
        </p:nvSpPr>
        <p:spPr>
          <a:xfrm rot="2700000">
            <a:off x="1625409" y="1565517"/>
            <a:ext cx="1829002" cy="104793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sz="2400"/>
              <a:t>Personal</a:t>
            </a:r>
            <a:endParaRPr sz="2400"/>
          </a:p>
        </p:txBody>
      </p:sp>
      <p:sp>
        <p:nvSpPr>
          <p:cNvPr id="105" name="Google Shape;105;p20"/>
          <p:cNvSpPr txBox="1">
            <a:spLocks noGrp="1"/>
          </p:cNvSpPr>
          <p:nvPr>
            <p:ph type="title"/>
          </p:nvPr>
        </p:nvSpPr>
        <p:spPr>
          <a:xfrm>
            <a:off x="3080525" y="266300"/>
            <a:ext cx="2817000" cy="287400"/>
          </a:xfrm>
          <a:prstGeom prst="rect">
            <a:avLst/>
          </a:prstGeom>
          <a:noFill/>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de"/>
              <a:t>Ethics - contexts</a:t>
            </a:r>
            <a:endParaRPr/>
          </a:p>
        </p:txBody>
      </p:sp>
      <p:pic>
        <p:nvPicPr>
          <p:cNvPr id="106" name="Google Shape;106;p20"/>
          <p:cNvPicPr preferRelativeResize="0"/>
          <p:nvPr/>
        </p:nvPicPr>
        <p:blipFill>
          <a:blip r:embed="rId3">
            <a:alphaModFix/>
          </a:blip>
          <a:stretch>
            <a:fillRect/>
          </a:stretch>
        </p:blipFill>
        <p:spPr>
          <a:xfrm>
            <a:off x="3426224" y="2354475"/>
            <a:ext cx="2034300" cy="2073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1"/>
          <p:cNvPicPr preferRelativeResize="0"/>
          <p:nvPr/>
        </p:nvPicPr>
        <p:blipFill rotWithShape="1">
          <a:blip r:embed="rId3">
            <a:alphaModFix/>
          </a:blip>
          <a:srcRect b="18300"/>
          <a:stretch/>
        </p:blipFill>
        <p:spPr>
          <a:xfrm>
            <a:off x="0" y="0"/>
            <a:ext cx="9144003" cy="5143500"/>
          </a:xfrm>
          <a:prstGeom prst="rect">
            <a:avLst/>
          </a:prstGeom>
          <a:noFill/>
          <a:ln>
            <a:noFill/>
          </a:ln>
        </p:spPr>
      </p:pic>
      <p:sp>
        <p:nvSpPr>
          <p:cNvPr id="112" name="Google Shape;112;p21"/>
          <p:cNvSpPr txBox="1">
            <a:spLocks noGrp="1"/>
          </p:cNvSpPr>
          <p:nvPr>
            <p:ph type="title"/>
          </p:nvPr>
        </p:nvSpPr>
        <p:spPr>
          <a:xfrm>
            <a:off x="311700" y="445025"/>
            <a:ext cx="4260300" cy="572700"/>
          </a:xfrm>
          <a:prstGeom prst="rect">
            <a:avLst/>
          </a:prstGeom>
          <a:solidFill>
            <a:srgbClr val="FFFFFF">
              <a:alpha val="71090"/>
            </a:srgbClr>
          </a:solidFill>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de"/>
              <a:t>Ethics need practice</a:t>
            </a:r>
            <a:endParaRPr/>
          </a:p>
        </p:txBody>
      </p:sp>
      <p:sp>
        <p:nvSpPr>
          <p:cNvPr id="113" name="Google Shape;113;p21"/>
          <p:cNvSpPr txBox="1">
            <a:spLocks noGrp="1"/>
          </p:cNvSpPr>
          <p:nvPr>
            <p:ph type="body" idx="1"/>
          </p:nvPr>
        </p:nvSpPr>
        <p:spPr>
          <a:xfrm>
            <a:off x="311700" y="2238375"/>
            <a:ext cx="8520600" cy="2559000"/>
          </a:xfrm>
          <a:prstGeom prst="rect">
            <a:avLst/>
          </a:prstGeom>
          <a:solidFill>
            <a:srgbClr val="FFFFFF">
              <a:alpha val="77250"/>
            </a:srgbClr>
          </a:solidFill>
        </p:spPr>
        <p:txBody>
          <a:bodyPr spcFirstLastPara="1" wrap="square" lIns="91425" tIns="91425" rIns="91425" bIns="91425" anchor="t" anchorCtr="0">
            <a:noAutofit/>
          </a:bodyPr>
          <a:lstStyle/>
          <a:p>
            <a:pPr marL="457200" marR="0" lvl="0" indent="-361950" algn="l" rtl="0">
              <a:lnSpc>
                <a:spcPct val="100000"/>
              </a:lnSpc>
              <a:spcBef>
                <a:spcPts val="0"/>
              </a:spcBef>
              <a:spcAft>
                <a:spcPts val="0"/>
              </a:spcAft>
              <a:buSzPts val="2100"/>
              <a:buChar char="●"/>
            </a:pPr>
            <a:r>
              <a:rPr lang="de"/>
              <a:t>It can be difficult to make an on-the-spot decision on ethically challenging issues</a:t>
            </a:r>
            <a:br>
              <a:rPr lang="de"/>
            </a:br>
            <a:endParaRPr/>
          </a:p>
          <a:p>
            <a:pPr marL="457200" marR="0" lvl="0" indent="-361950" algn="l" rtl="0">
              <a:lnSpc>
                <a:spcPct val="100000"/>
              </a:lnSpc>
              <a:spcBef>
                <a:spcPts val="0"/>
              </a:spcBef>
              <a:spcAft>
                <a:spcPts val="0"/>
              </a:spcAft>
              <a:buSzPts val="2100"/>
              <a:buChar char="●"/>
            </a:pPr>
            <a:r>
              <a:rPr lang="de"/>
              <a:t>Practicing this can help to make the right decision</a:t>
            </a:r>
            <a:br>
              <a:rPr lang="de"/>
            </a:br>
            <a:endParaRPr/>
          </a:p>
          <a:p>
            <a:pPr marL="457200" marR="0" lvl="0" indent="-361950" algn="l" rtl="0">
              <a:lnSpc>
                <a:spcPct val="100000"/>
              </a:lnSpc>
              <a:spcBef>
                <a:spcPts val="0"/>
              </a:spcBef>
              <a:spcAft>
                <a:spcPts val="0"/>
              </a:spcAft>
              <a:buSzPts val="2100"/>
              <a:buChar char="●"/>
            </a:pPr>
            <a:r>
              <a:rPr lang="de"/>
              <a:t>This is why you’re here, right?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The rating sheet</a:t>
            </a:r>
            <a:endParaRPr/>
          </a:p>
        </p:txBody>
      </p:sp>
      <p:pic>
        <p:nvPicPr>
          <p:cNvPr id="119" name="Google Shape;119;p22"/>
          <p:cNvPicPr preferRelativeResize="0"/>
          <p:nvPr/>
        </p:nvPicPr>
        <p:blipFill rotWithShape="1">
          <a:blip r:embed="rId3">
            <a:alphaModFix/>
          </a:blip>
          <a:srcRect b="5970"/>
          <a:stretch/>
        </p:blipFill>
        <p:spPr>
          <a:xfrm>
            <a:off x="1235300" y="1282600"/>
            <a:ext cx="6673401" cy="38609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The rating sheet</a:t>
            </a:r>
            <a:endParaRPr/>
          </a:p>
        </p:txBody>
      </p:sp>
      <p:pic>
        <p:nvPicPr>
          <p:cNvPr id="125" name="Google Shape;125;p23"/>
          <p:cNvPicPr preferRelativeResize="0"/>
          <p:nvPr/>
        </p:nvPicPr>
        <p:blipFill rotWithShape="1">
          <a:blip r:embed="rId3">
            <a:alphaModFix/>
          </a:blip>
          <a:srcRect b="22594"/>
          <a:stretch/>
        </p:blipFill>
        <p:spPr>
          <a:xfrm>
            <a:off x="1333950" y="1139875"/>
            <a:ext cx="6727150" cy="3426600"/>
          </a:xfrm>
          <a:prstGeom prst="rect">
            <a:avLst/>
          </a:prstGeom>
          <a:noFill/>
          <a:ln>
            <a:noFill/>
          </a:ln>
        </p:spPr>
      </p:pic>
      <p:pic>
        <p:nvPicPr>
          <p:cNvPr id="126" name="Google Shape;126;p23"/>
          <p:cNvPicPr preferRelativeResize="0"/>
          <p:nvPr/>
        </p:nvPicPr>
        <p:blipFill rotWithShape="1">
          <a:blip r:embed="rId3">
            <a:alphaModFix/>
          </a:blip>
          <a:srcRect t="89076"/>
          <a:stretch/>
        </p:blipFill>
        <p:spPr>
          <a:xfrm>
            <a:off x="1333950" y="4566475"/>
            <a:ext cx="6727150" cy="4835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706</Words>
  <Application>Microsoft Office PowerPoint</Application>
  <PresentationFormat>Экран (16:9)</PresentationFormat>
  <Paragraphs>137</Paragraphs>
  <Slides>23</Slides>
  <Notes>22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Arial</vt:lpstr>
      <vt:lpstr>Wingdings</vt:lpstr>
      <vt:lpstr>Helvetica Neue</vt:lpstr>
      <vt:lpstr>Times New Roman</vt:lpstr>
      <vt:lpstr>Open Sans</vt:lpstr>
      <vt:lpstr>Helvetica Neue Light</vt:lpstr>
      <vt:lpstr>Microsoft YaHei</vt:lpstr>
      <vt:lpstr>Simple Light</vt:lpstr>
      <vt:lpstr>Презентация PowerPoint</vt:lpstr>
      <vt:lpstr>Schedule</vt:lpstr>
      <vt:lpstr>Ethics</vt:lpstr>
      <vt:lpstr>Ethics - schools</vt:lpstr>
      <vt:lpstr>Ethics vs. Moral</vt:lpstr>
      <vt:lpstr>Ethics - contexts</vt:lpstr>
      <vt:lpstr>Ethics need practice</vt:lpstr>
      <vt:lpstr>The rating sheet</vt:lpstr>
      <vt:lpstr>The rating sheet</vt:lpstr>
      <vt:lpstr>Презентация PowerPoint</vt:lpstr>
      <vt:lpstr>How to argue ethics</vt:lpstr>
      <vt:lpstr>Example</vt:lpstr>
      <vt:lpstr>Презентация PowerPoint</vt:lpstr>
      <vt:lpstr>Презентация PowerPoint</vt:lpstr>
      <vt:lpstr>Ethics are a team effort</vt:lpstr>
      <vt:lpstr>No need to invent your own</vt:lpstr>
      <vt:lpstr>Презентация PowerPoint</vt:lpstr>
      <vt:lpstr>How to escalate</vt:lpstr>
      <vt:lpstr>Possible escalation paths - Internal</vt:lpstr>
      <vt:lpstr>How to escalate externally</vt:lpstr>
      <vt:lpstr>Possible escalation paths - External</vt:lpstr>
      <vt:lpstr>If we don’t do it, someone else will</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software testing - from theory to practice</dc:title>
  <cp:lastModifiedBy>Vladislav Orlikov</cp:lastModifiedBy>
  <cp:revision>16</cp:revision>
  <dcterms:modified xsi:type="dcterms:W3CDTF">2019-03-22T14:14:54Z</dcterms:modified>
</cp:coreProperties>
</file>