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7" r:id="rId2"/>
    <p:sldId id="279" r:id="rId3"/>
    <p:sldId id="281" r:id="rId4"/>
    <p:sldId id="510" r:id="rId5"/>
    <p:sldId id="511" r:id="rId6"/>
    <p:sldId id="369" r:id="rId7"/>
    <p:sldId id="266" r:id="rId8"/>
    <p:sldId id="558" r:id="rId9"/>
    <p:sldId id="574" r:id="rId10"/>
    <p:sldId id="584" r:id="rId11"/>
    <p:sldId id="575" r:id="rId12"/>
    <p:sldId id="579" r:id="rId13"/>
    <p:sldId id="557" r:id="rId14"/>
    <p:sldId id="556" r:id="rId15"/>
    <p:sldId id="576" r:id="rId16"/>
    <p:sldId id="580" r:id="rId17"/>
    <p:sldId id="581" r:id="rId18"/>
    <p:sldId id="577" r:id="rId19"/>
    <p:sldId id="585" r:id="rId20"/>
    <p:sldId id="586" r:id="rId21"/>
    <p:sldId id="578" r:id="rId22"/>
    <p:sldId id="563" r:id="rId23"/>
    <p:sldId id="587" r:id="rId24"/>
    <p:sldId id="588" r:id="rId25"/>
    <p:sldId id="589" r:id="rId26"/>
    <p:sldId id="590" r:id="rId27"/>
    <p:sldId id="594" r:id="rId28"/>
    <p:sldId id="591" r:id="rId29"/>
    <p:sldId id="597" r:id="rId30"/>
    <p:sldId id="598" r:id="rId31"/>
    <p:sldId id="595" r:id="rId32"/>
    <p:sldId id="599" r:id="rId33"/>
    <p:sldId id="592" r:id="rId34"/>
    <p:sldId id="560" r:id="rId35"/>
    <p:sldId id="564" r:id="rId36"/>
    <p:sldId id="600" r:id="rId37"/>
  </p:sldIdLst>
  <p:sldSz cx="12192000" cy="6858000"/>
  <p:notesSz cx="6858000" cy="9144000"/>
  <p:defaultTextStyle>
    <a:defPPr>
      <a:defRPr lang="ru-RU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BBB59"/>
    <a:srgbClr val="FFFFFF"/>
    <a:srgbClr val="307C1E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3307" autoAdjust="0"/>
  </p:normalViewPr>
  <p:slideViewPr>
    <p:cSldViewPr>
      <p:cViewPr varScale="1">
        <p:scale>
          <a:sx n="89" d="100"/>
          <a:sy n="89" d="100"/>
        </p:scale>
        <p:origin x="192" y="1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E582-E240-4840-9C2E-2A8E12141D2F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C8A2-8FBD-49AF-B711-5D95D770A4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48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CE73-27CA-455E-BE07-CEAE49A6339B}" type="datetimeFigureOut">
              <a:rPr lang="en-US" smtClean="0"/>
              <a:pPr/>
              <a:t>3/21/19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F09B-C5DF-4EE7-B174-4E8AAE3C05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0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09B-C5DF-4EE7-B174-4E8AAE3C0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8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A182D-35E7-420C-B7C7-A22A843DFD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8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BF09B-C5DF-4EE7-B174-4E8AAE3C05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1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BF09B-C5DF-4EE7-B174-4E8AAE3C057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5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A182D-35E7-420C-B7C7-A22A843DFD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7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00">
                <a:latin typeface="Gabriola" panose="04040605051002020D02" pitchFamily="8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800">
                <a:latin typeface="Gabriola" panose="04040605051002020D02" pitchFamily="82" charset="0"/>
              </a:defRPr>
            </a:lvl1pPr>
            <a:lvl2pPr>
              <a:defRPr sz="4400">
                <a:latin typeface="Gabriola" panose="04040605051002020D02" pitchFamily="82" charset="0"/>
              </a:defRPr>
            </a:lvl2pPr>
            <a:lvl3pPr>
              <a:defRPr sz="4000">
                <a:latin typeface="Gabriola" panose="04040605051002020D02" pitchFamily="82" charset="0"/>
              </a:defRPr>
            </a:lvl3pPr>
            <a:lvl4pPr>
              <a:defRPr sz="3600">
                <a:latin typeface="Gabriola" panose="04040605051002020D02" pitchFamily="82" charset="0"/>
              </a:defRPr>
            </a:lvl4pPr>
            <a:lvl5pPr>
              <a:defRPr sz="3600">
                <a:latin typeface="Gabriola" panose="04040605051002020D02" pitchFamily="8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latin typeface="Gabriola" panose="04040605051002020D02" pitchFamily="82" charset="0"/>
              </a:defRPr>
            </a:lvl1pPr>
          </a:lstStyle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latin typeface="Gabriola" panose="04040605051002020D02" pitchFamily="8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Gabriola" panose="04040605051002020D02" pitchFamily="82" charset="0"/>
              </a:defRPr>
            </a:lvl1pPr>
          </a:lstStyle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</a:lstStyle>
          <a:p>
            <a:fld id="{95313F7E-9C7D-417B-8C7F-15C8D2DD96FA}" type="datetimeFigureOut">
              <a:rPr lang="ru-RU" smtClean="0"/>
              <a:pPr/>
              <a:t>21.03.2019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</a:lstStyle>
          <a:p>
            <a:fld id="{8379EA39-5BA7-4CAC-996C-869BDFC4EB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                              </a:t>
            </a:r>
            <a:r>
              <a:rPr lang="ru-RU" sz="1600" kern="120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Алексей Баранцев               </a:t>
            </a:r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lang="en-US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Software-</a:t>
            </a:r>
            <a:r>
              <a:rPr lang="en-US" sz="1600" kern="1200" baseline="0" dirty="0" err="1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Testing.Ru</a:t>
            </a:r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           </a:t>
            </a:r>
            <a:r>
              <a:rPr lang="en-US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 Selenium2.Ru</a:t>
            </a:r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          </a:t>
            </a:r>
            <a:r>
              <a:rPr lang="en-US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</a:t>
            </a:r>
            <a:r>
              <a:rPr lang="en-US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facebook.com/groups/selenium.ru/</a:t>
            </a:r>
            <a:r>
              <a:rPr lang="ru-RU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                   </a:t>
            </a:r>
            <a:r>
              <a:rPr lang="en-US" sz="1600" kern="1200" baseline="0" dirty="0">
                <a:solidFill>
                  <a:schemeClr val="bg1"/>
                </a:solidFill>
                <a:latin typeface="Gabriola" panose="04040605051002020D02" pitchFamily="82" charset="0"/>
                <a:ea typeface="+mn-ea"/>
                <a:cs typeface="+mn-cs"/>
              </a:rPr>
              <a:t>barancev@gmail.com</a:t>
            </a:r>
            <a:endParaRPr lang="ru-RU" sz="1600" kern="1200" dirty="0">
              <a:solidFill>
                <a:schemeClr val="bg1"/>
              </a:solidFill>
              <a:latin typeface="Gabriola" panose="04040605051002020D02" pitchFamily="82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2831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Gabriola" panose="04040605051002020D02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Gabriola" panose="04040605051002020D02" pitchFamily="82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Gabriola" panose="04040605051002020D02" pitchFamily="82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Gabriola" panose="04040605051002020D02" pitchFamily="82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Gabriola" panose="04040605051002020D02" pitchFamily="82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Gabriola" panose="04040605051002020D02" pitchFamily="82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Gabriola" panose="04040605051002020D02" pitchFamily="82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pt.fyi/results/webdriver" TargetMode="External"/><Relationship Id="rId2" Type="http://schemas.openxmlformats.org/officeDocument/2006/relationships/hyperlink" Target="https://w3c.github.io/webdriv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9"/>
          <p:cNvSpPr txBox="1">
            <a:spLocks/>
          </p:cNvSpPr>
          <p:nvPr/>
        </p:nvSpPr>
        <p:spPr>
          <a:xfrm>
            <a:off x="3647728" y="2492896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br>
              <a:rPr lang="ru-RU" sz="6600" dirty="0"/>
            </a:br>
            <a:r>
              <a:rPr lang="en-US" sz="6600" dirty="0">
                <a:solidFill>
                  <a:schemeClr val="tx1"/>
                </a:solidFill>
              </a:rPr>
              <a:t>Selenide? </a:t>
            </a:r>
            <a:r>
              <a:rPr lang="en-US" sz="6600" dirty="0" err="1">
                <a:solidFill>
                  <a:schemeClr val="tx1"/>
                </a:solidFill>
              </a:rPr>
              <a:t>Katalon</a:t>
            </a:r>
            <a:r>
              <a:rPr lang="en-US" sz="6600" dirty="0">
                <a:solidFill>
                  <a:schemeClr val="tx1"/>
                </a:solidFill>
              </a:rPr>
              <a:t>? Cypress?</a:t>
            </a:r>
          </a:p>
          <a:p>
            <a:pPr>
              <a:lnSpc>
                <a:spcPts val="4000"/>
              </a:lnSpc>
            </a:pPr>
            <a:r>
              <a:rPr lang="ru-RU" sz="5000" dirty="0">
                <a:solidFill>
                  <a:schemeClr val="tx1"/>
                </a:solidFill>
              </a:rPr>
              <a:t>Кто он, будущий убийца </a:t>
            </a:r>
            <a:r>
              <a:rPr lang="ru-RU" sz="5000" dirty="0" err="1">
                <a:solidFill>
                  <a:schemeClr val="tx1"/>
                </a:solidFill>
              </a:rPr>
              <a:t>Selenium</a:t>
            </a:r>
            <a:r>
              <a:rPr lang="ru-RU" sz="5000" dirty="0">
                <a:solidFill>
                  <a:schemeClr val="tx1"/>
                </a:solidFill>
              </a:rPr>
              <a:t>?</a:t>
            </a:r>
            <a:endParaRPr lang="en-US" sz="5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© 201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 Алексей Баранцев</a:t>
            </a:r>
            <a:br>
              <a:rPr lang="ru-RU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SQA Days EU Conference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Рига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49E50-A7CC-4737-AF1B-5AF77EE1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00" y="2780928"/>
            <a:ext cx="2376264" cy="25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1663-975D-4C47-82A6-EBD12751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это важно?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EE336-FFBE-4E2B-9321-D538741C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281340"/>
          </a:xfrm>
        </p:spPr>
        <p:txBody>
          <a:bodyPr/>
          <a:lstStyle/>
          <a:p>
            <a:r>
              <a:rPr lang="ru-RU" dirty="0"/>
              <a:t>Конкуренция – это хорошо</a:t>
            </a:r>
          </a:p>
          <a:p>
            <a:r>
              <a:rPr lang="ru-RU" dirty="0"/>
              <a:t>Фрагментация – это плохо</a:t>
            </a:r>
          </a:p>
          <a:p>
            <a:r>
              <a:rPr lang="ru-RU" dirty="0"/>
              <a:t>Монополия – это плохо</a:t>
            </a:r>
          </a:p>
          <a:p>
            <a:r>
              <a:rPr lang="ru-RU" dirty="0"/>
              <a:t>Это не война, а спорт</a:t>
            </a:r>
          </a:p>
        </p:txBody>
      </p:sp>
      <p:pic>
        <p:nvPicPr>
          <p:cNvPr id="2050" name="Picture 2" descr="ÐÐ°ÑÑÐ¸Ð½ÐºÐ¸ Ð¿Ð¾ Ð·Ð°Ð¿ÑÐ¾ÑÑ Ð±ÑÑÑÑÐµÐµ Ð²ÑÑÐµ ÑÐ¸Ð»ÑÐ½ÐµÐµ">
            <a:extLst>
              <a:ext uri="{FF2B5EF4-FFF2-40B4-BE49-F238E27FC236}">
                <a16:creationId xmlns:a16="http://schemas.microsoft.com/office/drawing/2014/main" id="{60146EE7-0494-458A-972C-20B0B816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68760"/>
            <a:ext cx="5035698" cy="50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HQ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Клиентские библиотеки на пяти языках</a:t>
            </a:r>
            <a:br>
              <a:rPr lang="ru-RU" dirty="0"/>
            </a:br>
            <a:r>
              <a:rPr lang="en-US" dirty="0"/>
              <a:t>Java, C#, Python, Ruby, JavaScript</a:t>
            </a:r>
            <a:endParaRPr lang="ru-RU" dirty="0"/>
          </a:p>
          <a:p>
            <a:r>
              <a:rPr lang="en-US" dirty="0"/>
              <a:t>Selenium Server</a:t>
            </a:r>
            <a:r>
              <a:rPr lang="ru-RU" dirty="0"/>
              <a:t> + </a:t>
            </a:r>
            <a:r>
              <a:rPr lang="en-US" dirty="0" err="1"/>
              <a:t>RemoteWebDriver</a:t>
            </a:r>
            <a:endParaRPr lang="en-US" dirty="0"/>
          </a:p>
          <a:p>
            <a:r>
              <a:rPr lang="en-US" dirty="0"/>
              <a:t>Selenium Grid</a:t>
            </a:r>
            <a:endParaRPr lang="ru-RU" dirty="0"/>
          </a:p>
          <a:p>
            <a:r>
              <a:rPr lang="en-US" dirty="0"/>
              <a:t>Selenium IDE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1C126-56F7-4333-87B2-031FD392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3977A-4259-44EC-9AD9-F8019275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IDE</a:t>
            </a:r>
            <a:endParaRPr lang="ru-RU" dirty="0"/>
          </a:p>
        </p:txBody>
      </p:sp>
      <p:pic>
        <p:nvPicPr>
          <p:cNvPr id="10242" name="Picture 2" descr="ÐÐ°ÑÑÐ¸Ð½ÐºÐ¸ Ð¿Ð¾ Ð·Ð°Ð¿ÑÐ¾ÑÑ selenium ide">
            <a:extLst>
              <a:ext uri="{FF2B5EF4-FFF2-40B4-BE49-F238E27FC236}">
                <a16:creationId xmlns:a16="http://schemas.microsoft.com/office/drawing/2014/main" id="{09F78E22-7805-4541-B4F2-D065D8E3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0" y="1556792"/>
            <a:ext cx="5497779" cy="47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ÐÐ°ÑÑÐ¸Ð½ÐºÐ¸ Ð¿Ð¾ Ð·Ð°Ð¿ÑÐ¾ÑÑ sideex">
            <a:extLst>
              <a:ext uri="{FF2B5EF4-FFF2-40B4-BE49-F238E27FC236}">
                <a16:creationId xmlns:a16="http://schemas.microsoft.com/office/drawing/2014/main" id="{289B1E1C-5E37-4511-9D9A-EADF700F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33" y="1737340"/>
            <a:ext cx="3951331" cy="38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AE814-C3D9-41B6-9EAC-BE144FC7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«Убийцы» </a:t>
            </a:r>
            <a:r>
              <a:rPr lang="en-US" dirty="0"/>
              <a:t>Selenium IDE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kantu selenium">
            <a:extLst>
              <a:ext uri="{FF2B5EF4-FFF2-40B4-BE49-F238E27FC236}">
                <a16:creationId xmlns:a16="http://schemas.microsoft.com/office/drawing/2014/main" id="{EC83A076-B8ED-43FE-B6E8-DE32E059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13730"/>
            <a:ext cx="3024336" cy="42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katalon recorder">
            <a:extLst>
              <a:ext uri="{FF2B5EF4-FFF2-40B4-BE49-F238E27FC236}">
                <a16:creationId xmlns:a16="http://schemas.microsoft.com/office/drawing/2014/main" id="{1AC98F77-F52E-4096-8872-415C5895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25" y="1726009"/>
            <a:ext cx="3808575" cy="3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4E499-10BD-4D2B-BB8C-D7E58E3D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IDE</a:t>
            </a:r>
            <a:r>
              <a:rPr lang="ru-RU" dirty="0"/>
              <a:t> возвращается!</a:t>
            </a:r>
          </a:p>
        </p:txBody>
      </p:sp>
      <p:pic>
        <p:nvPicPr>
          <p:cNvPr id="5" name="Picture 4" descr="https://www.seleniumhq.org/projects/ide/selenium-ide.png">
            <a:extLst>
              <a:ext uri="{FF2B5EF4-FFF2-40B4-BE49-F238E27FC236}">
                <a16:creationId xmlns:a16="http://schemas.microsoft.com/office/drawing/2014/main" id="{C841ADC0-A4FC-46BE-8BF6-13E77BEC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37" y="1445631"/>
            <a:ext cx="4494326" cy="51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B4956-3E61-4715-AC7B-E5FA305C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IDE</a:t>
            </a:r>
            <a:r>
              <a:rPr lang="ru-RU" dirty="0"/>
              <a:t> </a:t>
            </a:r>
            <a:r>
              <a:rPr lang="en-US" dirty="0"/>
              <a:t>– </a:t>
            </a:r>
            <a:r>
              <a:rPr lang="ru-RU" dirty="0"/>
              <a:t>самоубийца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76B65-34B3-4B62-8DC6-FA8F1E0C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600201"/>
            <a:ext cx="6566520" cy="4525963"/>
          </a:xfrm>
        </p:spPr>
        <p:txBody>
          <a:bodyPr/>
          <a:lstStyle/>
          <a:p>
            <a:r>
              <a:rPr lang="ru-RU" dirty="0"/>
              <a:t>Поддержка </a:t>
            </a:r>
            <a:r>
              <a:rPr lang="en-US" dirty="0"/>
              <a:t>WebDriver</a:t>
            </a:r>
            <a:endParaRPr lang="ru-RU" dirty="0"/>
          </a:p>
          <a:p>
            <a:r>
              <a:rPr lang="ru-RU" dirty="0"/>
              <a:t>Ограничения браузера, </a:t>
            </a:r>
            <a:r>
              <a:rPr lang="en-US" dirty="0"/>
              <a:t>CORS</a:t>
            </a:r>
          </a:p>
          <a:p>
            <a:r>
              <a:rPr lang="ru-RU" dirty="0"/>
              <a:t>Работа с файлами</a:t>
            </a:r>
          </a:p>
          <a:p>
            <a:r>
              <a:rPr lang="ru-RU" dirty="0"/>
              <a:t>Работа с окнами и вкладками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=&gt; </a:t>
            </a:r>
            <a:r>
              <a:rPr lang="ru-RU" dirty="0" err="1"/>
              <a:t>Нативное</a:t>
            </a:r>
            <a:r>
              <a:rPr lang="ru-RU" dirty="0"/>
              <a:t> приложение</a:t>
            </a:r>
          </a:p>
        </p:txBody>
      </p:sp>
      <p:pic>
        <p:nvPicPr>
          <p:cNvPr id="4" name="Picture 4" descr="https://www.seleniumhq.org/projects/ide/selenium-ide.png">
            <a:extLst>
              <a:ext uri="{FF2B5EF4-FFF2-40B4-BE49-F238E27FC236}">
                <a16:creationId xmlns:a16="http://schemas.microsoft.com/office/drawing/2014/main" id="{BDB8DBD4-D3F9-4814-9F34-8256D9FC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7638"/>
            <a:ext cx="4494326" cy="51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91FB5-1C9A-44CA-B60F-C9D863A7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Драйвер + среда исполнения</a:t>
            </a:r>
          </a:p>
        </p:txBody>
      </p:sp>
      <p:pic>
        <p:nvPicPr>
          <p:cNvPr id="4" name="Picture 2" descr="ÐÐ°ÑÑÐ¸Ð½ÐºÐ¸ Ð¿Ð¾ Ð·Ð°Ð¿ÑÐ¾ÑÑ selenium grid">
            <a:extLst>
              <a:ext uri="{FF2B5EF4-FFF2-40B4-BE49-F238E27FC236}">
                <a16:creationId xmlns:a16="http://schemas.microsoft.com/office/drawing/2014/main" id="{EEC6D04A-5454-4F31-B3FE-28E6F8E12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92" y="1825625"/>
            <a:ext cx="5790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02B6D-791A-4247-AF99-E63CE34C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  <p:pic>
        <p:nvPicPr>
          <p:cNvPr id="6" name="Picture 4" descr="https://www.seleniumhq.org/projects/ide/selenium-ide.png">
            <a:extLst>
              <a:ext uri="{FF2B5EF4-FFF2-40B4-BE49-F238E27FC236}">
                <a16:creationId xmlns:a16="http://schemas.microsoft.com/office/drawing/2014/main" id="{6A20C79A-0CB3-49B6-AD86-6DD7FC0B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44" y="2564904"/>
            <a:ext cx="2284495" cy="26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HQ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Клиентские библиотеки на пяти языках</a:t>
            </a:r>
            <a:br>
              <a:rPr lang="ru-RU" dirty="0"/>
            </a:br>
            <a:r>
              <a:rPr lang="en-US" dirty="0"/>
              <a:t>Java, C#, Python, Ruby, JavaScript</a:t>
            </a:r>
            <a:endParaRPr lang="ru-RU" dirty="0"/>
          </a:p>
          <a:p>
            <a:r>
              <a:rPr lang="en-US" dirty="0"/>
              <a:t>Selenium Server</a:t>
            </a:r>
            <a:r>
              <a:rPr lang="ru-RU" dirty="0"/>
              <a:t> + </a:t>
            </a:r>
            <a:r>
              <a:rPr lang="en-US" dirty="0" err="1"/>
              <a:t>RemoteWebDriver</a:t>
            </a:r>
            <a:endParaRPr lang="en-US" dirty="0"/>
          </a:p>
          <a:p>
            <a:r>
              <a:rPr lang="en-US" dirty="0"/>
              <a:t>Selenium Grid</a:t>
            </a:r>
            <a:endParaRPr lang="ru-RU" dirty="0"/>
          </a:p>
          <a:p>
            <a:r>
              <a:rPr lang="en-US" dirty="0"/>
              <a:t>Selenium IDE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1C126-56F7-4333-87B2-031FD392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3E174-A58A-408E-A6F2-CF5A9063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Вариации на тему </a:t>
            </a:r>
            <a:r>
              <a:rPr lang="en-US" dirty="0"/>
              <a:t>WebDriver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2A925-07F3-4204-83A7-83028435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Более удобный интерфейс (</a:t>
            </a:r>
            <a:r>
              <a:rPr lang="en-US" dirty="0"/>
              <a:t>API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Дополнительная функциональность</a:t>
            </a:r>
          </a:p>
          <a:p>
            <a:r>
              <a:rPr lang="ru-RU" dirty="0"/>
              <a:t>Комбайн с участием </a:t>
            </a:r>
            <a:r>
              <a:rPr lang="en-US" dirty="0"/>
              <a:t>WebDriver</a:t>
            </a:r>
          </a:p>
          <a:p>
            <a:r>
              <a:rPr lang="ru-RU" dirty="0"/>
              <a:t>Альтернативная реализация библиотек</a:t>
            </a:r>
          </a:p>
          <a:p>
            <a:r>
              <a:rPr lang="ru-RU" dirty="0"/>
              <a:t>Альтернативная реализация </a:t>
            </a:r>
            <a:r>
              <a:rPr lang="ru-RU" dirty="0" err="1"/>
              <a:t>грида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1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9F061-F624-40BC-BFFF-E48D175C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Удобство интерфейса </a:t>
            </a:r>
            <a:r>
              <a:rPr lang="en-US" dirty="0"/>
              <a:t>(API)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6F85A9-DE49-45DF-B24C-BD200E65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56792"/>
            <a:ext cx="10806310" cy="25446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049C1-7827-44E5-AC7A-58690CBA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96" y="4389341"/>
            <a:ext cx="10806310" cy="18237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80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Кто здесь?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5015880" y="1600201"/>
            <a:ext cx="656652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Алексей Баранцев</a:t>
            </a:r>
            <a:br>
              <a:rPr lang="en-US" dirty="0"/>
            </a:br>
            <a:r>
              <a:rPr lang="en-US" dirty="0"/>
              <a:t>Software-Testing.Ru	</a:t>
            </a:r>
            <a:br>
              <a:rPr lang="en-US" dirty="0"/>
            </a:br>
            <a:r>
              <a:rPr lang="en-US" dirty="0"/>
              <a:t>barancev@gmail.com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en-US" dirty="0"/>
              <a:t>http://software-testing.ru/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http://selenium2.ru/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Selenium Core Committer </a:t>
            </a:r>
            <a:r>
              <a:rPr lang="ru-RU" dirty="0"/>
              <a:t>с 2011 года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E92311-3696-BD48-8C53-E9178FEC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600201"/>
            <a:ext cx="32893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25DF-5015-4DD7-B8BC-4CAC03FB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</a:t>
            </a:r>
            <a:r>
              <a:rPr lang="ru-RU" dirty="0"/>
              <a:t>– это шасси, а не автомобиль</a:t>
            </a:r>
          </a:p>
        </p:txBody>
      </p:sp>
      <p:pic>
        <p:nvPicPr>
          <p:cNvPr id="2050" name="Picture 2" descr="ÐÐ°ÑÑÐ¸Ð½ÐºÐ¸ Ð¿Ð¾ Ð·Ð°Ð¿ÑÐ¾ÑÑ ÑÐ°ÑÑÐ¸ Ð°Ð²ÑÐ¾Ð¼Ð¾Ð±Ð¸Ð»Ñ">
            <a:extLst>
              <a:ext uri="{FF2B5EF4-FFF2-40B4-BE49-F238E27FC236}">
                <a16:creationId xmlns:a16="http://schemas.microsoft.com/office/drawing/2014/main" id="{B683ADC6-9BE8-43E4-8053-713FEE12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44824"/>
            <a:ext cx="76866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2293F-ECCD-4C7F-9F80-8089C54A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03C5B-1888-4763-ABCA-7F96B2F1C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Встроенный прокси-сервер</a:t>
            </a:r>
          </a:p>
          <a:p>
            <a:endParaRPr lang="ru-RU" dirty="0"/>
          </a:p>
          <a:p>
            <a:r>
              <a:rPr lang="en-US" dirty="0"/>
              <a:t>Unix-way</a:t>
            </a:r>
            <a:r>
              <a:rPr lang="ru-RU" dirty="0"/>
              <a:t>:</a:t>
            </a:r>
            <a:endParaRPr lang="en-US" dirty="0"/>
          </a:p>
          <a:p>
            <a:pPr lvl="1"/>
            <a:r>
              <a:rPr lang="ru-RU" dirty="0"/>
              <a:t> пишите программы, которые делают что-то одно и делают это хорошо</a:t>
            </a:r>
          </a:p>
          <a:p>
            <a:pPr lvl="1"/>
            <a:r>
              <a:rPr lang="ru-RU" dirty="0"/>
              <a:t> пишите программы, которые бы работали вместе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3FA4EF-D76F-455D-A587-FD3BED57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59" y="2348880"/>
            <a:ext cx="10075282" cy="8826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19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5F207-5C43-43C6-B348-E7566CE4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Комбайн с участием </a:t>
            </a:r>
            <a:r>
              <a:rPr lang="en-US" dirty="0"/>
              <a:t>WebDriver</a:t>
            </a:r>
            <a:endParaRPr lang="ru-RU" dirty="0"/>
          </a:p>
        </p:txBody>
      </p:sp>
      <p:pic>
        <p:nvPicPr>
          <p:cNvPr id="1026" name="Picture 2" descr="https://d1h3p5fzmizjvp.cloudfront.net/themes/katalon_4/images/pages/features/screenshot_setup_projects3@2x.png">
            <a:extLst>
              <a:ext uri="{FF2B5EF4-FFF2-40B4-BE49-F238E27FC236}">
                <a16:creationId xmlns:a16="http://schemas.microsoft.com/office/drawing/2014/main" id="{BE2F8024-772D-464A-A4B4-BD855A3A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09" y="1484784"/>
            <a:ext cx="8210982" cy="60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037C1-F2D8-41EA-80A8-09BFD612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Альтернативные реализации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BAAC1-6345-4C27-90FE-33465B37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https://github.com/facebook/php-webdriver</a:t>
            </a:r>
          </a:p>
          <a:p>
            <a:r>
              <a:rPr lang="en-US" dirty="0"/>
              <a:t>https://webdriver.io/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7539A-5246-4072-A9DF-629C1ABA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454792"/>
            <a:ext cx="10151332" cy="21344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62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0E711-ABEB-4E8E-9440-2151D245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Альтернативные реализации</a:t>
            </a:r>
          </a:p>
        </p:txBody>
      </p:sp>
      <p:pic>
        <p:nvPicPr>
          <p:cNvPr id="3074" name="Picture 2" descr="ui">
            <a:extLst>
              <a:ext uri="{FF2B5EF4-FFF2-40B4-BE49-F238E27FC236}">
                <a16:creationId xmlns:a16="http://schemas.microsoft.com/office/drawing/2014/main" id="{82F6D5C2-AE9F-40E0-953A-2729D935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9" y="1484784"/>
            <a:ext cx="75677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HQ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Клиентские библиотеки на пяти языках</a:t>
            </a:r>
            <a:br>
              <a:rPr lang="ru-RU" dirty="0"/>
            </a:br>
            <a:r>
              <a:rPr lang="en-US" dirty="0"/>
              <a:t>Java, C#, Python, Ruby, JavaScript</a:t>
            </a:r>
            <a:endParaRPr lang="ru-RU" dirty="0"/>
          </a:p>
          <a:p>
            <a:r>
              <a:rPr lang="en-US" dirty="0"/>
              <a:t>Selenium Server</a:t>
            </a:r>
            <a:r>
              <a:rPr lang="ru-RU" dirty="0"/>
              <a:t> + </a:t>
            </a:r>
            <a:r>
              <a:rPr lang="en-US" dirty="0" err="1"/>
              <a:t>RemoteWebDriver</a:t>
            </a:r>
            <a:endParaRPr lang="en-US" dirty="0"/>
          </a:p>
          <a:p>
            <a:r>
              <a:rPr lang="en-US" dirty="0"/>
              <a:t>Selenium Grid</a:t>
            </a:r>
            <a:endParaRPr lang="ru-RU" dirty="0"/>
          </a:p>
          <a:p>
            <a:r>
              <a:rPr lang="en-US" dirty="0"/>
              <a:t>Selenium IDE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1C126-56F7-4333-87B2-031FD392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D29EB-C2C9-482E-A92E-861DDE69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НеСелениум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E6E3D-43CA-425B-A219-E8224654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7518"/>
            <a:ext cx="10972800" cy="4218646"/>
          </a:xfrm>
        </p:spPr>
        <p:txBody>
          <a:bodyPr/>
          <a:lstStyle/>
          <a:p>
            <a:r>
              <a:rPr lang="en-US" dirty="0" err="1"/>
              <a:t>Watir</a:t>
            </a:r>
            <a:endParaRPr lang="en-US" dirty="0"/>
          </a:p>
          <a:p>
            <a:r>
              <a:rPr lang="en-US" dirty="0" err="1"/>
              <a:t>Sahi</a:t>
            </a:r>
            <a:endParaRPr lang="en-US" dirty="0"/>
          </a:p>
          <a:p>
            <a:r>
              <a:rPr lang="en-US" dirty="0" err="1"/>
              <a:t>TestCafe</a:t>
            </a:r>
            <a:endParaRPr lang="en-US" dirty="0"/>
          </a:p>
          <a:p>
            <a:r>
              <a:rPr lang="en-US" dirty="0"/>
              <a:t>Cypress</a:t>
            </a:r>
            <a:endParaRPr lang="ru-RU" dirty="0"/>
          </a:p>
        </p:txBody>
      </p:sp>
      <p:pic>
        <p:nvPicPr>
          <p:cNvPr id="4100" name="Picture 4" descr="ÐÐ°ÑÑÐ¸Ð½ÐºÐ¸ Ð¿Ð¾ Ð·Ð°Ð¿ÑÐ¾ÑÑ Cypress testing">
            <a:extLst>
              <a:ext uri="{FF2B5EF4-FFF2-40B4-BE49-F238E27FC236}">
                <a16:creationId xmlns:a16="http://schemas.microsoft.com/office/drawing/2014/main" id="{DF97A282-10E7-4AE3-9824-02A9B614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907518"/>
            <a:ext cx="8206008" cy="38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286D3-4D20-4A00-9B49-7312884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</a:t>
            </a:r>
            <a:r>
              <a:rPr lang="ru-RU" dirty="0"/>
              <a:t> хуже во всём…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7832E6-033D-4011-BBF3-5C9AA9CDB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255"/>
          <a:stretch/>
        </p:blipFill>
        <p:spPr>
          <a:xfrm>
            <a:off x="875420" y="1484784"/>
            <a:ext cx="10441160" cy="48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BB2F0-5E25-4CF1-BEE2-D1C23E54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Позиционирование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ECE15-657F-4714-B8E6-D43FE7FF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1197"/>
            <a:ext cx="7714286" cy="21714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A847B-1032-4C53-B39B-A69C7957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66" y="4221088"/>
            <a:ext cx="9266667" cy="18190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86656-8DD7-498B-B43B-98F2E9B0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264" y="1551197"/>
            <a:ext cx="2562136" cy="21714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45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156E-4512-403F-9EC4-9D9B5D1B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Позиционирование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41D74-96B9-4ECE-B79B-679C7D69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1" y="1673190"/>
            <a:ext cx="5402187" cy="23072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29423-A171-43D6-8835-8E8CC45A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673191"/>
            <a:ext cx="3744416" cy="34780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7973C6-EDB9-4209-9069-AF4B6F9008C1}"/>
              </a:ext>
            </a:extLst>
          </p:cNvPr>
          <p:cNvSpPr/>
          <p:nvPr/>
        </p:nvSpPr>
        <p:spPr>
          <a:xfrm>
            <a:off x="765821" y="5537636"/>
            <a:ext cx="9057288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800" dirty="0" err="1">
                <a:latin typeface="Consolas" panose="020B0609020204030204" pitchFamily="49" charset="0"/>
              </a:rPr>
              <a:t>implementation</a:t>
            </a:r>
            <a:r>
              <a:rPr lang="ru-RU" sz="2800" dirty="0">
                <a:latin typeface="Consolas" panose="020B0609020204030204" pitchFamily="49" charset="0"/>
              </a:rPr>
              <a:t> 'com.codeborne:selenide:5.2.2'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C29E49-AA94-4341-B9D1-4D68BA2C2A20}"/>
              </a:ext>
            </a:extLst>
          </p:cNvPr>
          <p:cNvSpPr/>
          <p:nvPr/>
        </p:nvSpPr>
        <p:spPr>
          <a:xfrm>
            <a:off x="766054" y="4628530"/>
            <a:ext cx="4719562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33"/>
                </a:solidFill>
                <a:latin typeface="Consolas" panose="020B0609020204030204" pitchFamily="49" charset="0"/>
              </a:rPr>
              <a:t>npm</a:t>
            </a:r>
            <a:r>
              <a:rPr 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install </a:t>
            </a:r>
            <a:r>
              <a:rPr lang="en-US" sz="2800" dirty="0" err="1">
                <a:solidFill>
                  <a:srgbClr val="333333"/>
                </a:solidFill>
                <a:latin typeface="Consolas" panose="020B0609020204030204" pitchFamily="49" charset="0"/>
              </a:rPr>
              <a:t>webdriverio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4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Selenium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8"/>
          </a:xfrm>
        </p:spPr>
        <p:txBody>
          <a:bodyPr>
            <a:normAutofit/>
          </a:bodyPr>
          <a:lstStyle/>
          <a:p>
            <a:r>
              <a:rPr lang="ru-RU" dirty="0"/>
              <a:t>Стандарт </a:t>
            </a:r>
            <a:r>
              <a:rPr lang="en-US" dirty="0"/>
              <a:t>W3C WebDriver</a:t>
            </a:r>
          </a:p>
          <a:p>
            <a:r>
              <a:rPr lang="en-US" dirty="0"/>
              <a:t>Selenium HQ</a:t>
            </a:r>
            <a:endParaRPr lang="ru-RU" dirty="0"/>
          </a:p>
          <a:p>
            <a:r>
              <a:rPr lang="ru-RU" dirty="0"/>
              <a:t>Вендоры браузеров</a:t>
            </a:r>
            <a:br>
              <a:rPr lang="ru-RU" dirty="0"/>
            </a:br>
            <a:r>
              <a:rPr lang="en-US" dirty="0"/>
              <a:t>Mozilla, Google, Microsoft, Apple</a:t>
            </a:r>
            <a:endParaRPr lang="ru-RU" dirty="0"/>
          </a:p>
          <a:p>
            <a:r>
              <a:rPr lang="ru-RU" dirty="0"/>
              <a:t>Облачные сервисы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06C2E-FCCA-4E47-A1A4-F6D997F7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772816"/>
            <a:ext cx="1409296" cy="942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70BA2-3885-4434-83F5-578C1F174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8781" y="2818058"/>
            <a:ext cx="1052939" cy="1108357"/>
          </a:xfrm>
          <a:prstGeom prst="rect">
            <a:avLst/>
          </a:prstGeom>
        </p:spPr>
      </p:pic>
      <p:pic>
        <p:nvPicPr>
          <p:cNvPr id="6" name="Picture 4" descr="Картинки по запросу browsers">
            <a:extLst>
              <a:ext uri="{FF2B5EF4-FFF2-40B4-BE49-F238E27FC236}">
                <a16:creationId xmlns:a16="http://schemas.microsoft.com/office/drawing/2014/main" id="{68F1AEAF-5CA7-4230-B3BD-B600ABBD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032102"/>
            <a:ext cx="2448358" cy="19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47555-A7E7-40B2-A031-B3BD25F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Позиционирование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31457-C3CE-4E6D-BFDA-282E5E90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44" y="1916832"/>
            <a:ext cx="10382112" cy="38884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39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Selenium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425356"/>
          </a:xfrm>
        </p:spPr>
        <p:txBody>
          <a:bodyPr>
            <a:normAutofit/>
          </a:bodyPr>
          <a:lstStyle/>
          <a:p>
            <a:r>
              <a:rPr lang="ru-RU" dirty="0"/>
              <a:t>Стандарт </a:t>
            </a:r>
            <a:r>
              <a:rPr lang="en-US" dirty="0"/>
              <a:t>W3C WebDriver</a:t>
            </a:r>
          </a:p>
          <a:p>
            <a:r>
              <a:rPr lang="en-US" dirty="0"/>
              <a:t>Selenium HQ</a:t>
            </a:r>
            <a:endParaRPr lang="ru-RU" dirty="0"/>
          </a:p>
          <a:p>
            <a:r>
              <a:rPr lang="ru-RU" dirty="0"/>
              <a:t>Вендоры браузеров</a:t>
            </a:r>
            <a:br>
              <a:rPr lang="ru-RU" dirty="0"/>
            </a:br>
            <a:r>
              <a:rPr lang="en-US" dirty="0"/>
              <a:t>Mozilla, Google, Microsoft, Apple</a:t>
            </a:r>
            <a:endParaRPr lang="ru-RU" dirty="0"/>
          </a:p>
          <a:p>
            <a:r>
              <a:rPr lang="ru-RU" dirty="0"/>
              <a:t>Облачные сервисы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06C2E-FCCA-4E47-A1A4-F6D997F7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1772816"/>
            <a:ext cx="1409296" cy="9425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70BA2-3885-4434-83F5-578C1F174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8781" y="2818058"/>
            <a:ext cx="1052939" cy="1108357"/>
          </a:xfrm>
          <a:prstGeom prst="rect">
            <a:avLst/>
          </a:prstGeom>
        </p:spPr>
      </p:pic>
      <p:pic>
        <p:nvPicPr>
          <p:cNvPr id="6" name="Picture 4" descr="Картинки по запросу browsers">
            <a:extLst>
              <a:ext uri="{FF2B5EF4-FFF2-40B4-BE49-F238E27FC236}">
                <a16:creationId xmlns:a16="http://schemas.microsoft.com/office/drawing/2014/main" id="{68F1AEAF-5CA7-4230-B3BD-B600ABBD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032102"/>
            <a:ext cx="2448358" cy="19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E6E78-61B3-4317-AE2E-8328F8D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хорошие идеи?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46E71-86D4-424C-9A1E-D53C9845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Обработчики событий</a:t>
            </a:r>
          </a:p>
          <a:p>
            <a:r>
              <a:rPr lang="ru-RU" dirty="0"/>
              <a:t>Двусторонний протокол взаимодействия</a:t>
            </a:r>
          </a:p>
          <a:p>
            <a:r>
              <a:rPr lang="ru-RU" dirty="0"/>
              <a:t>Высокоуровневый удобный </a:t>
            </a:r>
            <a:r>
              <a:rPr lang="en-US" dirty="0"/>
              <a:t>API</a:t>
            </a:r>
            <a:endParaRPr lang="ru-RU" dirty="0"/>
          </a:p>
          <a:p>
            <a:r>
              <a:rPr lang="ru-RU" dirty="0"/>
              <a:t>Наглядное протоколирование</a:t>
            </a:r>
          </a:p>
          <a:p>
            <a:r>
              <a:rPr lang="ru-RU" dirty="0"/>
              <a:t>Интерактивная разработка тестов</a:t>
            </a:r>
          </a:p>
        </p:txBody>
      </p:sp>
    </p:spTree>
    <p:extLst>
      <p:ext uri="{BB962C8B-B14F-4D97-AF65-F5344CB8AC3E}">
        <p14:creationId xmlns:p14="http://schemas.microsoft.com/office/powerpoint/2010/main" val="10303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952DE-5E85-4BA6-B943-F67358A8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кто же убийца?</a:t>
            </a:r>
          </a:p>
        </p:txBody>
      </p:sp>
      <p:pic>
        <p:nvPicPr>
          <p:cNvPr id="5122" name="Picture 2" descr="Puppeteer Logo">
            <a:extLst>
              <a:ext uri="{FF2B5EF4-FFF2-40B4-BE49-F238E27FC236}">
                <a16:creationId xmlns:a16="http://schemas.microsoft.com/office/drawing/2014/main" id="{F47E82FD-CC33-47FD-8F01-A51072B1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16832"/>
            <a:ext cx="2762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FD70C-4880-4B59-809A-74F56D0F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именно он?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3759B-1760-4F69-A3A5-7AA4D74A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Двусторонний протокол</a:t>
            </a:r>
            <a:r>
              <a:rPr lang="en-US" dirty="0"/>
              <a:t> </a:t>
            </a:r>
            <a:r>
              <a:rPr lang="ru-RU" dirty="0"/>
              <a:t>на базе </a:t>
            </a:r>
            <a:r>
              <a:rPr lang="en-US" dirty="0"/>
              <a:t>CDP</a:t>
            </a:r>
            <a:endParaRPr lang="ru-RU" dirty="0"/>
          </a:p>
          <a:p>
            <a:r>
              <a:rPr lang="ru-RU" dirty="0"/>
              <a:t>Тотальное доминирование </a:t>
            </a:r>
            <a:r>
              <a:rPr lang="en-US" dirty="0"/>
              <a:t>Chromium</a:t>
            </a:r>
            <a:endParaRPr lang="ru-RU" dirty="0"/>
          </a:p>
          <a:p>
            <a:r>
              <a:rPr lang="ru-RU" dirty="0"/>
              <a:t>Есть реализации для </a:t>
            </a:r>
            <a:r>
              <a:rPr lang="en-US" dirty="0"/>
              <a:t>Firefox</a:t>
            </a:r>
            <a:endParaRPr lang="ru-RU" dirty="0"/>
          </a:p>
          <a:p>
            <a:pPr lvl="1"/>
            <a:r>
              <a:rPr lang="en-US" sz="4000" dirty="0"/>
              <a:t> puppeteer-</a:t>
            </a:r>
            <a:r>
              <a:rPr lang="en-US" sz="4000" dirty="0" err="1"/>
              <a:t>firefox</a:t>
            </a:r>
            <a:endParaRPr lang="en-US" sz="4000" dirty="0"/>
          </a:p>
          <a:p>
            <a:pPr lvl="1"/>
            <a:r>
              <a:rPr lang="en-US" sz="4000" dirty="0"/>
              <a:t> https://bugzilla.mozilla.org/show_bug.cgi?id=protocdp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58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FECAC-3060-4B25-81F6-94090E44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делать?</a:t>
            </a:r>
          </a:p>
        </p:txBody>
      </p:sp>
      <p:pic>
        <p:nvPicPr>
          <p:cNvPr id="4" name="Picture 2" descr="Puppeteer Logo">
            <a:extLst>
              <a:ext uri="{FF2B5EF4-FFF2-40B4-BE49-F238E27FC236}">
                <a16:creationId xmlns:a16="http://schemas.microsoft.com/office/drawing/2014/main" id="{2B7DE6AD-59D4-429C-8499-4B0D7970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44824"/>
            <a:ext cx="2762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Вопросы?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5015880" y="1600201"/>
            <a:ext cx="656652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Алексей Баранцев</a:t>
            </a:r>
            <a:br>
              <a:rPr lang="en-US" dirty="0"/>
            </a:br>
            <a:r>
              <a:rPr lang="en-US" dirty="0"/>
              <a:t>Software-Testing.Ru	</a:t>
            </a:r>
            <a:br>
              <a:rPr lang="en-US" dirty="0"/>
            </a:br>
            <a:r>
              <a:rPr lang="en-US" dirty="0"/>
              <a:t>barancev@gmail.com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en-US" dirty="0"/>
              <a:t>http://software-testing.ru/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http://selenium2.ru/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Selenium Core Committer </a:t>
            </a:r>
            <a:r>
              <a:rPr lang="ru-RU" dirty="0"/>
              <a:t>с 2011 года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E92311-3696-BD48-8C53-E9178FEC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600201"/>
            <a:ext cx="32893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WebDriver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</a:t>
            </a:r>
            <a:r>
              <a:rPr lang="ru-RU" dirty="0"/>
              <a:t>для автоматизации действий в браузере</a:t>
            </a:r>
            <a:br>
              <a:rPr lang="en-US" dirty="0"/>
            </a:br>
            <a:r>
              <a:rPr lang="en-US" sz="3600" dirty="0">
                <a:hlinkClick r:id="rId2"/>
              </a:rPr>
              <a:t>https://w3c.github.io/webdriver/</a:t>
            </a:r>
            <a:r>
              <a:rPr lang="en-US" sz="3600" dirty="0"/>
              <a:t> </a:t>
            </a:r>
            <a:endParaRPr lang="en-US" dirty="0"/>
          </a:p>
          <a:p>
            <a:r>
              <a:rPr lang="en-US" dirty="0"/>
              <a:t>Conformance Test Suite</a:t>
            </a:r>
            <a:br>
              <a:rPr lang="en-US" dirty="0"/>
            </a:br>
            <a:r>
              <a:rPr lang="en-US" sz="3600" dirty="0">
                <a:hlinkClick r:id="rId3"/>
              </a:rPr>
              <a:t>https://wpt.fyi/results/webdriver</a:t>
            </a:r>
            <a:r>
              <a:rPr lang="en-US" sz="3600" dirty="0"/>
              <a:t>  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82B93-FB41-4C50-8171-05DEE003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4431" y="4921106"/>
            <a:ext cx="1918849" cy="12833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619BD-C0ED-47AB-82E8-6705059A3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4649974"/>
            <a:ext cx="6638095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BB31-ED6E-4DC2-AFC8-A3974A3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 HQ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5C795-992A-4775-949F-4B627F65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Клиентские библиотеки на пяти языках</a:t>
            </a:r>
            <a:br>
              <a:rPr lang="ru-RU" dirty="0"/>
            </a:br>
            <a:r>
              <a:rPr lang="en-US" dirty="0"/>
              <a:t>Java, C#, Python, Ruby, JavaScript</a:t>
            </a:r>
            <a:endParaRPr lang="ru-RU" dirty="0"/>
          </a:p>
          <a:p>
            <a:r>
              <a:rPr lang="en-US" dirty="0"/>
              <a:t>Selenium Server</a:t>
            </a:r>
            <a:r>
              <a:rPr lang="ru-RU" dirty="0"/>
              <a:t> + </a:t>
            </a:r>
            <a:r>
              <a:rPr lang="en-US" dirty="0" err="1"/>
              <a:t>RemoteWebDriver</a:t>
            </a:r>
            <a:endParaRPr lang="en-US" dirty="0"/>
          </a:p>
          <a:p>
            <a:r>
              <a:rPr lang="en-US" dirty="0"/>
              <a:t>Selenium Grid</a:t>
            </a:r>
            <a:endParaRPr lang="ru-RU" dirty="0"/>
          </a:p>
          <a:p>
            <a:r>
              <a:rPr lang="en-US" dirty="0"/>
              <a:t>Selenium IDE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1C126-56F7-4333-87B2-031FD392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Стек </a:t>
            </a:r>
            <a:r>
              <a:rPr lang="ru-RU" sz="7200" dirty="0" err="1"/>
              <a:t>автотестирования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3459" y="1916832"/>
            <a:ext cx="796888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Сервер непрерывной интеграции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3459" y="2564904"/>
            <a:ext cx="796888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Сборщик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3459" y="3212976"/>
            <a:ext cx="796888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Фреймворк запуска тестов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3459" y="3861048"/>
            <a:ext cx="7968885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Тесты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3459" y="4509120"/>
            <a:ext cx="796888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Драйвер тестируемой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3459" y="5157192"/>
            <a:ext cx="796888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Тестируемая система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5157192"/>
            <a:ext cx="576064" cy="57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368" y="3213101"/>
            <a:ext cx="8784778" cy="187642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Gabriola" panose="04040605051002020D02" pitchFamily="8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3858096"/>
            <a:ext cx="576064" cy="576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64352" y="1916833"/>
            <a:ext cx="237626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Хранилище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64352" y="2564904"/>
            <a:ext cx="2376264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Среда разработки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EC64FB-AAD3-4182-9A28-D41E819C0DBF}"/>
              </a:ext>
            </a:extLst>
          </p:cNvPr>
          <p:cNvSpPr/>
          <p:nvPr/>
        </p:nvSpPr>
        <p:spPr>
          <a:xfrm>
            <a:off x="9263083" y="4221086"/>
            <a:ext cx="2376264" cy="1509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40000" rtlCol="0" anchor="ctr"/>
          <a:lstStyle/>
          <a:p>
            <a:r>
              <a:rPr lang="ru-RU" sz="3600" dirty="0">
                <a:latin typeface="Gabriola" panose="04040605051002020D02" pitchFamily="82" charset="0"/>
              </a:rPr>
              <a:t>Среда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30436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/>
      <p:bldP spid="5" grpId="0" build="allAtOnce" animBg="1"/>
      <p:bldP spid="5" grpId="1" build="allAtOnce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3" grpId="0" animBg="1"/>
      <p:bldP spid="12" grpId="0" build="allAtOnce" animBg="1"/>
      <p:bldP spid="12" grpId="1" build="allAtOnce"/>
      <p:bldP spid="13" grpId="0" build="allAtOnce" animBg="1"/>
      <p:bldP spid="13" grpId="1" build="allAtOnce"/>
      <p:bldP spid="1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91FB5-1C9A-44CA-B60F-C9D863A7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Драйвер + среда исполнения</a:t>
            </a:r>
          </a:p>
        </p:txBody>
      </p:sp>
      <p:pic>
        <p:nvPicPr>
          <p:cNvPr id="4" name="Picture 2" descr="ÐÐ°ÑÑÐ¸Ð½ÐºÐ¸ Ð¿Ð¾ Ð·Ð°Ð¿ÑÐ¾ÑÑ selenium grid">
            <a:extLst>
              <a:ext uri="{FF2B5EF4-FFF2-40B4-BE49-F238E27FC236}">
                <a16:creationId xmlns:a16="http://schemas.microsoft.com/office/drawing/2014/main" id="{EEC6D04A-5454-4F31-B3FE-28E6F8E12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92" y="1825625"/>
            <a:ext cx="5790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02B6D-791A-4247-AF99-E63CE34C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0496" y="4797152"/>
            <a:ext cx="1353443" cy="1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9"/>
          <p:cNvSpPr txBox="1">
            <a:spLocks/>
          </p:cNvSpPr>
          <p:nvPr/>
        </p:nvSpPr>
        <p:spPr>
          <a:xfrm>
            <a:off x="3647728" y="2492896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br>
              <a:rPr lang="ru-RU" sz="6600" dirty="0"/>
            </a:br>
            <a:r>
              <a:rPr lang="en-US" sz="6600" dirty="0">
                <a:solidFill>
                  <a:schemeClr val="tx1"/>
                </a:solidFill>
              </a:rPr>
              <a:t>Selenide? </a:t>
            </a:r>
            <a:r>
              <a:rPr lang="en-US" sz="6600" dirty="0" err="1">
                <a:solidFill>
                  <a:schemeClr val="tx1"/>
                </a:solidFill>
              </a:rPr>
              <a:t>Katalon</a:t>
            </a:r>
            <a:r>
              <a:rPr lang="en-US" sz="6600" dirty="0">
                <a:solidFill>
                  <a:schemeClr val="tx1"/>
                </a:solidFill>
              </a:rPr>
              <a:t>? Cypress?</a:t>
            </a:r>
          </a:p>
          <a:p>
            <a:pPr>
              <a:lnSpc>
                <a:spcPts val="4000"/>
              </a:lnSpc>
            </a:pPr>
            <a:r>
              <a:rPr lang="ru-RU" sz="5000" dirty="0">
                <a:solidFill>
                  <a:schemeClr val="tx1"/>
                </a:solidFill>
              </a:rPr>
              <a:t>Кто он, будущий убийца </a:t>
            </a:r>
            <a:r>
              <a:rPr lang="ru-RU" sz="5000" dirty="0" err="1">
                <a:solidFill>
                  <a:schemeClr val="tx1"/>
                </a:solidFill>
              </a:rPr>
              <a:t>Selenium</a:t>
            </a:r>
            <a:r>
              <a:rPr lang="ru-RU" sz="5000" dirty="0">
                <a:solidFill>
                  <a:schemeClr val="tx1"/>
                </a:solidFill>
              </a:rPr>
              <a:t>?</a:t>
            </a:r>
            <a:endParaRPr lang="en-US" sz="5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© 201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 Алексей Баранцев</a:t>
            </a:r>
            <a:br>
              <a:rPr lang="ru-RU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SQA Days EU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Рига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149E50-A7CC-4737-AF1B-5AF77EE1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00" y="2780928"/>
            <a:ext cx="2376264" cy="25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0E41-58C1-4020-85CA-42384E2E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Откуда такой пессимизм?</a:t>
            </a:r>
          </a:p>
        </p:txBody>
      </p:sp>
      <p:pic>
        <p:nvPicPr>
          <p:cNvPr id="1026" name="Picture 2" descr="ÐÐ°ÑÑÐ¸Ð½ÐºÐ¸ Ð¿Ð¾ Ð·Ð°Ð¿ÑÐ¾ÑÑ ÑÐ°Ð±Ð»ÐµÐ·ÑÐ±ÑÐ¹ ÑÐ¸Ð³Ñ">
            <a:extLst>
              <a:ext uri="{FF2B5EF4-FFF2-40B4-BE49-F238E27FC236}">
                <a16:creationId xmlns:a16="http://schemas.microsoft.com/office/drawing/2014/main" id="{2C172E60-BA3F-4E9D-BA3F-89FBD5BE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8045"/>
            <a:ext cx="3528392" cy="41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Ð¸Ð¼ÑÐºÐ°Ñ Ð¸Ð¼Ð¿ÐµÑÐ¸Ñ ÑÐ¿Ð°Ð´Ð¾Ðº">
            <a:extLst>
              <a:ext uri="{FF2B5EF4-FFF2-40B4-BE49-F238E27FC236}">
                <a16:creationId xmlns:a16="http://schemas.microsoft.com/office/drawing/2014/main" id="{E30D27F4-C812-485A-85E9-76E51F6D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72" y="1868045"/>
            <a:ext cx="2680856" cy="40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87D48-DDA6-4364-B9F3-3A5332936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0256" y="2636096"/>
            <a:ext cx="2376264" cy="25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thub_instructions.pptx" id="{7C1DC5A9-2321-4C53-AD4A-661453A2FDB9}" vid="{8DA48677-9A44-4514-8B2C-04E5F00109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gabriola</Template>
  <TotalTime>22231</TotalTime>
  <Words>330</Words>
  <Application>Microsoft Macintosh PowerPoint</Application>
  <PresentationFormat>Широкоэкранный</PresentationFormat>
  <Paragraphs>131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Consolas</vt:lpstr>
      <vt:lpstr>Gabriola</vt:lpstr>
      <vt:lpstr>Тема Office</vt:lpstr>
      <vt:lpstr>Презентация PowerPoint</vt:lpstr>
      <vt:lpstr>Кто здесь?</vt:lpstr>
      <vt:lpstr>Что такое Selenium?</vt:lpstr>
      <vt:lpstr>W3C WebDriver</vt:lpstr>
      <vt:lpstr>Selenium HQ</vt:lpstr>
      <vt:lpstr>Стек автотестирования</vt:lpstr>
      <vt:lpstr>Драйвер + среда исполнения</vt:lpstr>
      <vt:lpstr>Презентация PowerPoint</vt:lpstr>
      <vt:lpstr>Откуда такой пессимизм?</vt:lpstr>
      <vt:lpstr>Почему это важно?</vt:lpstr>
      <vt:lpstr>Selenium HQ</vt:lpstr>
      <vt:lpstr>Selenium IDE</vt:lpstr>
      <vt:lpstr>«Убийцы» Selenium IDE</vt:lpstr>
      <vt:lpstr>Selenium IDE возвращается!</vt:lpstr>
      <vt:lpstr>Selenium IDE – самоубийца</vt:lpstr>
      <vt:lpstr>Драйвер + среда исполнения</vt:lpstr>
      <vt:lpstr>Selenium HQ</vt:lpstr>
      <vt:lpstr>Вариации на тему WebDriver</vt:lpstr>
      <vt:lpstr>Удобство интерфейса (API)</vt:lpstr>
      <vt:lpstr>Selenium – это шасси, а не автомобиль</vt:lpstr>
      <vt:lpstr>Дополнительные возможности</vt:lpstr>
      <vt:lpstr>Комбайн с участием WebDriver</vt:lpstr>
      <vt:lpstr>Альтернативные реализации</vt:lpstr>
      <vt:lpstr>Альтернативные реализации</vt:lpstr>
      <vt:lpstr>Selenium HQ</vt:lpstr>
      <vt:lpstr>НеСелениум</vt:lpstr>
      <vt:lpstr>Selenium хуже во всём…</vt:lpstr>
      <vt:lpstr>Позиционирование</vt:lpstr>
      <vt:lpstr>Позиционирование</vt:lpstr>
      <vt:lpstr>Позиционирование</vt:lpstr>
      <vt:lpstr>Что такое Selenium?</vt:lpstr>
      <vt:lpstr>Есть ли хорошие идеи?</vt:lpstr>
      <vt:lpstr>Так кто же убийца?</vt:lpstr>
      <vt:lpstr>Почему именно он?</vt:lpstr>
      <vt:lpstr>Что же делать?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alexei</dc:creator>
  <cp:lastModifiedBy>Alexei Barantsev</cp:lastModifiedBy>
  <cp:revision>153</cp:revision>
  <dcterms:created xsi:type="dcterms:W3CDTF">2018-12-02T17:12:42Z</dcterms:created>
  <dcterms:modified xsi:type="dcterms:W3CDTF">2019-03-21T22:07:24Z</dcterms:modified>
</cp:coreProperties>
</file>