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48"/>
  </p:notesMasterIdLst>
  <p:handoutMasterIdLst>
    <p:handoutMasterId r:id="rId49"/>
  </p:handoutMasterIdLst>
  <p:sldIdLst>
    <p:sldId id="306" r:id="rId5"/>
    <p:sldId id="326" r:id="rId6"/>
    <p:sldId id="308" r:id="rId7"/>
    <p:sldId id="310" r:id="rId8"/>
    <p:sldId id="311" r:id="rId9"/>
    <p:sldId id="372" r:id="rId10"/>
    <p:sldId id="331" r:id="rId11"/>
    <p:sldId id="375" r:id="rId12"/>
    <p:sldId id="332" r:id="rId13"/>
    <p:sldId id="335" r:id="rId14"/>
    <p:sldId id="322" r:id="rId15"/>
    <p:sldId id="337" r:id="rId16"/>
    <p:sldId id="342" r:id="rId17"/>
    <p:sldId id="344" r:id="rId18"/>
    <p:sldId id="341" r:id="rId19"/>
    <p:sldId id="380" r:id="rId20"/>
    <p:sldId id="387" r:id="rId21"/>
    <p:sldId id="362" r:id="rId22"/>
    <p:sldId id="363" r:id="rId23"/>
    <p:sldId id="364" r:id="rId24"/>
    <p:sldId id="365" r:id="rId25"/>
    <p:sldId id="389" r:id="rId26"/>
    <p:sldId id="346" r:id="rId27"/>
    <p:sldId id="334" r:id="rId28"/>
    <p:sldId id="339" r:id="rId29"/>
    <p:sldId id="336" r:id="rId30"/>
    <p:sldId id="349" r:id="rId31"/>
    <p:sldId id="383" r:id="rId32"/>
    <p:sldId id="382" r:id="rId33"/>
    <p:sldId id="360" r:id="rId34"/>
    <p:sldId id="377" r:id="rId35"/>
    <p:sldId id="391" r:id="rId36"/>
    <p:sldId id="390" r:id="rId37"/>
    <p:sldId id="392" r:id="rId38"/>
    <p:sldId id="323" r:id="rId39"/>
    <p:sldId id="386" r:id="rId40"/>
    <p:sldId id="388" r:id="rId41"/>
    <p:sldId id="355" r:id="rId42"/>
    <p:sldId id="353" r:id="rId43"/>
    <p:sldId id="356" r:id="rId44"/>
    <p:sldId id="361" r:id="rId45"/>
    <p:sldId id="324" r:id="rId46"/>
    <p:sldId id="325"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e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F23A00"/>
    <a:srgbClr val="B23402"/>
    <a:srgbClr val="3C3C3C"/>
    <a:srgbClr val="D6E03C"/>
    <a:srgbClr val="F09528"/>
    <a:srgbClr val="0067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24" autoAdjust="0"/>
    <p:restoredTop sz="83814" autoAdjust="0"/>
  </p:normalViewPr>
  <p:slideViewPr>
    <p:cSldViewPr snapToGrid="0" snapToObjects="1">
      <p:cViewPr varScale="1">
        <p:scale>
          <a:sx n="97" d="100"/>
          <a:sy n="97" d="100"/>
        </p:scale>
        <p:origin x="-114" y="-15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03414-1589-4D30-BFA1-F3F2B92ACC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8BCB2FF-B1C9-4708-ABA6-E7273ECDBC24}">
      <dgm:prSet phldrT="[Text]" custT="1"/>
      <dgm:spPr/>
      <dgm:t>
        <a:bodyPr/>
        <a:lstStyle/>
        <a:p>
          <a:r>
            <a:rPr lang="en-US" sz="1600" dirty="0">
              <a:latin typeface="Agency FB" panose="020B0503020202020204" pitchFamily="34" charset="0"/>
            </a:rPr>
            <a:t>Refactoring</a:t>
          </a:r>
        </a:p>
      </dgm:t>
    </dgm:pt>
    <dgm:pt modelId="{6FDDE491-EB95-4BBE-990E-269D819CA43A}" type="parTrans" cxnId="{1DAB78F8-9117-4DFE-ADAE-FB8011DD2BFE}">
      <dgm:prSet/>
      <dgm:spPr/>
      <dgm:t>
        <a:bodyPr/>
        <a:lstStyle/>
        <a:p>
          <a:endParaRPr lang="en-US"/>
        </a:p>
      </dgm:t>
    </dgm:pt>
    <dgm:pt modelId="{97615908-42F7-4E0A-A3A9-2CFFF9712AE2}" type="sibTrans" cxnId="{1DAB78F8-9117-4DFE-ADAE-FB8011DD2BFE}">
      <dgm:prSet/>
      <dgm:spPr/>
      <dgm:t>
        <a:bodyPr/>
        <a:lstStyle/>
        <a:p>
          <a:endParaRPr lang="en-US"/>
        </a:p>
      </dgm:t>
    </dgm:pt>
    <dgm:pt modelId="{6DBB61BA-2B1E-4871-BC69-F254894CB817}">
      <dgm:prSet phldrT="[Text]" custT="1"/>
      <dgm:spPr/>
      <dgm:t>
        <a:bodyPr/>
        <a:lstStyle/>
        <a:p>
          <a:r>
            <a:rPr lang="en-US" sz="1600" dirty="0">
              <a:latin typeface="Agency FB" panose="020B0503020202020204" pitchFamily="34" charset="0"/>
            </a:rPr>
            <a:t>Delete duplicates</a:t>
          </a:r>
        </a:p>
      </dgm:t>
    </dgm:pt>
    <dgm:pt modelId="{E0BA80BE-E657-4A38-9B49-758E0DF89C69}" type="parTrans" cxnId="{4FA2A7BE-8D26-42DA-8108-DD0936DB72AA}">
      <dgm:prSet/>
      <dgm:spPr/>
      <dgm:t>
        <a:bodyPr/>
        <a:lstStyle/>
        <a:p>
          <a:endParaRPr lang="en-US"/>
        </a:p>
      </dgm:t>
    </dgm:pt>
    <dgm:pt modelId="{831E24DF-E474-45A4-95F0-CCE3EBA99F2E}" type="sibTrans" cxnId="{4FA2A7BE-8D26-42DA-8108-DD0936DB72AA}">
      <dgm:prSet/>
      <dgm:spPr/>
      <dgm:t>
        <a:bodyPr/>
        <a:lstStyle/>
        <a:p>
          <a:endParaRPr lang="en-US"/>
        </a:p>
      </dgm:t>
    </dgm:pt>
    <dgm:pt modelId="{BFD09688-B9A0-4AA1-8A02-C5D6253A48B1}">
      <dgm:prSet phldrT="[Text]" custT="1"/>
      <dgm:spPr/>
      <dgm:t>
        <a:bodyPr/>
        <a:lstStyle/>
        <a:p>
          <a:r>
            <a:rPr lang="en-US" sz="1600" dirty="0">
              <a:latin typeface="Agency FB" panose="020B0503020202020204" pitchFamily="34" charset="0"/>
            </a:rPr>
            <a:t>Code optimization</a:t>
          </a:r>
        </a:p>
      </dgm:t>
    </dgm:pt>
    <dgm:pt modelId="{2F75A290-BF74-4796-BEAF-D9173716F033}" type="parTrans" cxnId="{C5A09D29-8039-49DD-846E-1DDED1151FDD}">
      <dgm:prSet/>
      <dgm:spPr/>
      <dgm:t>
        <a:bodyPr/>
        <a:lstStyle/>
        <a:p>
          <a:endParaRPr lang="en-US"/>
        </a:p>
      </dgm:t>
    </dgm:pt>
    <dgm:pt modelId="{D613F4C9-446F-4C80-888A-F9CD329CC60A}" type="sibTrans" cxnId="{C5A09D29-8039-49DD-846E-1DDED1151FDD}">
      <dgm:prSet/>
      <dgm:spPr/>
      <dgm:t>
        <a:bodyPr/>
        <a:lstStyle/>
        <a:p>
          <a:endParaRPr lang="en-US"/>
        </a:p>
      </dgm:t>
    </dgm:pt>
    <dgm:pt modelId="{E4794066-5046-4237-A69B-FC0C360374DA}">
      <dgm:prSet phldrT="[Text]" custT="1"/>
      <dgm:spPr/>
      <dgm:t>
        <a:bodyPr/>
        <a:lstStyle/>
        <a:p>
          <a:r>
            <a:rPr lang="en-US" sz="1600" dirty="0">
              <a:latin typeface="Agency FB" panose="020B0503020202020204" pitchFamily="34" charset="0"/>
            </a:rPr>
            <a:t>Class Universalization</a:t>
          </a:r>
        </a:p>
      </dgm:t>
    </dgm:pt>
    <dgm:pt modelId="{54EFB47F-A8B9-4E2C-8FA4-A81D173FDD96}" type="parTrans" cxnId="{90615E63-4F3E-4969-8BB7-5CEFAF530131}">
      <dgm:prSet/>
      <dgm:spPr/>
      <dgm:t>
        <a:bodyPr/>
        <a:lstStyle/>
        <a:p>
          <a:endParaRPr lang="en-US"/>
        </a:p>
      </dgm:t>
    </dgm:pt>
    <dgm:pt modelId="{C1C18844-B059-448D-9C5B-0F27EB78D0E4}" type="sibTrans" cxnId="{90615E63-4F3E-4969-8BB7-5CEFAF530131}">
      <dgm:prSet/>
      <dgm:spPr/>
      <dgm:t>
        <a:bodyPr/>
        <a:lstStyle/>
        <a:p>
          <a:endParaRPr lang="en-US"/>
        </a:p>
      </dgm:t>
    </dgm:pt>
    <dgm:pt modelId="{C6AB31EC-BB8B-4E9F-8A6A-EC09DBE03D31}" type="pres">
      <dgm:prSet presAssocID="{30903414-1589-4D30-BFA1-F3F2B92ACC33}" presName="Name0" presStyleCnt="0">
        <dgm:presLayoutVars>
          <dgm:chPref val="3"/>
          <dgm:dir/>
          <dgm:animLvl val="lvl"/>
          <dgm:resizeHandles/>
        </dgm:presLayoutVars>
      </dgm:prSet>
      <dgm:spPr/>
      <dgm:t>
        <a:bodyPr/>
        <a:lstStyle/>
        <a:p>
          <a:endParaRPr lang="ru-RU"/>
        </a:p>
      </dgm:t>
    </dgm:pt>
    <dgm:pt modelId="{0C36B734-65C4-4BC7-A1EE-900B858D6643}" type="pres">
      <dgm:prSet presAssocID="{D8BCB2FF-B1C9-4708-ABA6-E7273ECDBC24}" presName="horFlow" presStyleCnt="0"/>
      <dgm:spPr/>
    </dgm:pt>
    <dgm:pt modelId="{A21873F4-49F7-4F02-AE19-30B8EBEE27B7}" type="pres">
      <dgm:prSet presAssocID="{D8BCB2FF-B1C9-4708-ABA6-E7273ECDBC24}" presName="bigChev" presStyleLbl="node1" presStyleIdx="0" presStyleCnt="1" custLinFactNeighborY="76473"/>
      <dgm:spPr/>
      <dgm:t>
        <a:bodyPr/>
        <a:lstStyle/>
        <a:p>
          <a:endParaRPr lang="ru-RU"/>
        </a:p>
      </dgm:t>
    </dgm:pt>
    <dgm:pt modelId="{6A895CD1-E1D6-4075-8487-A64B95CDDA10}" type="pres">
      <dgm:prSet presAssocID="{E0BA80BE-E657-4A38-9B49-758E0DF89C69}" presName="parTrans" presStyleCnt="0"/>
      <dgm:spPr/>
    </dgm:pt>
    <dgm:pt modelId="{FD2A840E-2277-4925-8C6A-4CE119F66EF1}" type="pres">
      <dgm:prSet presAssocID="{6DBB61BA-2B1E-4871-BC69-F254894CB817}" presName="node" presStyleLbl="alignAccFollowNode1" presStyleIdx="0" presStyleCnt="3" custScaleX="111063">
        <dgm:presLayoutVars>
          <dgm:bulletEnabled val="1"/>
        </dgm:presLayoutVars>
      </dgm:prSet>
      <dgm:spPr/>
      <dgm:t>
        <a:bodyPr/>
        <a:lstStyle/>
        <a:p>
          <a:endParaRPr lang="ru-RU"/>
        </a:p>
      </dgm:t>
    </dgm:pt>
    <dgm:pt modelId="{C5ACCBC6-FDFC-4C5E-A215-0BDBDFC02BF8}" type="pres">
      <dgm:prSet presAssocID="{831E24DF-E474-45A4-95F0-CCE3EBA99F2E}" presName="sibTrans" presStyleCnt="0"/>
      <dgm:spPr/>
    </dgm:pt>
    <dgm:pt modelId="{1DFCD71F-0EE6-4D3C-8309-A8DC40013BA2}" type="pres">
      <dgm:prSet presAssocID="{BFD09688-B9A0-4AA1-8A02-C5D6253A48B1}" presName="node" presStyleLbl="alignAccFollowNode1" presStyleIdx="1" presStyleCnt="3" custScaleX="119526">
        <dgm:presLayoutVars>
          <dgm:bulletEnabled val="1"/>
        </dgm:presLayoutVars>
      </dgm:prSet>
      <dgm:spPr/>
      <dgm:t>
        <a:bodyPr/>
        <a:lstStyle/>
        <a:p>
          <a:endParaRPr lang="ru-RU"/>
        </a:p>
      </dgm:t>
    </dgm:pt>
    <dgm:pt modelId="{0B5BA62E-5006-44AD-9E0D-F6AD7484BED7}" type="pres">
      <dgm:prSet presAssocID="{D613F4C9-446F-4C80-888A-F9CD329CC60A}" presName="sibTrans" presStyleCnt="0"/>
      <dgm:spPr/>
    </dgm:pt>
    <dgm:pt modelId="{81A6A8AE-961A-49AD-95F6-AD0A14C13E76}" type="pres">
      <dgm:prSet presAssocID="{E4794066-5046-4237-A69B-FC0C360374DA}" presName="node" presStyleLbl="alignAccFollowNode1" presStyleIdx="2" presStyleCnt="3" custScaleX="148193">
        <dgm:presLayoutVars>
          <dgm:bulletEnabled val="1"/>
        </dgm:presLayoutVars>
      </dgm:prSet>
      <dgm:spPr/>
      <dgm:t>
        <a:bodyPr/>
        <a:lstStyle/>
        <a:p>
          <a:endParaRPr lang="ru-RU"/>
        </a:p>
      </dgm:t>
    </dgm:pt>
  </dgm:ptLst>
  <dgm:cxnLst>
    <dgm:cxn modelId="{90615E63-4F3E-4969-8BB7-5CEFAF530131}" srcId="{D8BCB2FF-B1C9-4708-ABA6-E7273ECDBC24}" destId="{E4794066-5046-4237-A69B-FC0C360374DA}" srcOrd="2" destOrd="0" parTransId="{54EFB47F-A8B9-4E2C-8FA4-A81D173FDD96}" sibTransId="{C1C18844-B059-448D-9C5B-0F27EB78D0E4}"/>
    <dgm:cxn modelId="{C5A09D29-8039-49DD-846E-1DDED1151FDD}" srcId="{D8BCB2FF-B1C9-4708-ABA6-E7273ECDBC24}" destId="{BFD09688-B9A0-4AA1-8A02-C5D6253A48B1}" srcOrd="1" destOrd="0" parTransId="{2F75A290-BF74-4796-BEAF-D9173716F033}" sibTransId="{D613F4C9-446F-4C80-888A-F9CD329CC60A}"/>
    <dgm:cxn modelId="{1DAB78F8-9117-4DFE-ADAE-FB8011DD2BFE}" srcId="{30903414-1589-4D30-BFA1-F3F2B92ACC33}" destId="{D8BCB2FF-B1C9-4708-ABA6-E7273ECDBC24}" srcOrd="0" destOrd="0" parTransId="{6FDDE491-EB95-4BBE-990E-269D819CA43A}" sibTransId="{97615908-42F7-4E0A-A3A9-2CFFF9712AE2}"/>
    <dgm:cxn modelId="{CAB72531-C552-468B-BAEC-AC604E11F835}" type="presOf" srcId="{E4794066-5046-4237-A69B-FC0C360374DA}" destId="{81A6A8AE-961A-49AD-95F6-AD0A14C13E76}" srcOrd="0" destOrd="0" presId="urn:microsoft.com/office/officeart/2005/8/layout/lProcess3"/>
    <dgm:cxn modelId="{68AE5236-FC72-43D7-9107-3630C0AB9F39}" type="presOf" srcId="{BFD09688-B9A0-4AA1-8A02-C5D6253A48B1}" destId="{1DFCD71F-0EE6-4D3C-8309-A8DC40013BA2}" srcOrd="0" destOrd="0" presId="urn:microsoft.com/office/officeart/2005/8/layout/lProcess3"/>
    <dgm:cxn modelId="{14C3BA89-A8D5-4453-AED6-77EF7724FFCB}" type="presOf" srcId="{6DBB61BA-2B1E-4871-BC69-F254894CB817}" destId="{FD2A840E-2277-4925-8C6A-4CE119F66EF1}" srcOrd="0" destOrd="0" presId="urn:microsoft.com/office/officeart/2005/8/layout/lProcess3"/>
    <dgm:cxn modelId="{73EBF092-6A57-4669-848D-007B2DFF429B}" type="presOf" srcId="{D8BCB2FF-B1C9-4708-ABA6-E7273ECDBC24}" destId="{A21873F4-49F7-4F02-AE19-30B8EBEE27B7}" srcOrd="0" destOrd="0" presId="urn:microsoft.com/office/officeart/2005/8/layout/lProcess3"/>
    <dgm:cxn modelId="{3C0B128F-B42C-4F8E-8A9D-1006EB68AEAB}" type="presOf" srcId="{30903414-1589-4D30-BFA1-F3F2B92ACC33}" destId="{C6AB31EC-BB8B-4E9F-8A6A-EC09DBE03D31}" srcOrd="0" destOrd="0" presId="urn:microsoft.com/office/officeart/2005/8/layout/lProcess3"/>
    <dgm:cxn modelId="{4FA2A7BE-8D26-42DA-8108-DD0936DB72AA}" srcId="{D8BCB2FF-B1C9-4708-ABA6-E7273ECDBC24}" destId="{6DBB61BA-2B1E-4871-BC69-F254894CB817}" srcOrd="0" destOrd="0" parTransId="{E0BA80BE-E657-4A38-9B49-758E0DF89C69}" sibTransId="{831E24DF-E474-45A4-95F0-CCE3EBA99F2E}"/>
    <dgm:cxn modelId="{8829998A-BC7B-412B-B242-2468568987D2}" type="presParOf" srcId="{C6AB31EC-BB8B-4E9F-8A6A-EC09DBE03D31}" destId="{0C36B734-65C4-4BC7-A1EE-900B858D6643}" srcOrd="0" destOrd="0" presId="urn:microsoft.com/office/officeart/2005/8/layout/lProcess3"/>
    <dgm:cxn modelId="{CFD9C233-F9E1-41D3-8D44-4C0879F010E8}" type="presParOf" srcId="{0C36B734-65C4-4BC7-A1EE-900B858D6643}" destId="{A21873F4-49F7-4F02-AE19-30B8EBEE27B7}" srcOrd="0" destOrd="0" presId="urn:microsoft.com/office/officeart/2005/8/layout/lProcess3"/>
    <dgm:cxn modelId="{C69A68E9-3F88-4C32-A480-4DEAD8363653}" type="presParOf" srcId="{0C36B734-65C4-4BC7-A1EE-900B858D6643}" destId="{6A895CD1-E1D6-4075-8487-A64B95CDDA10}" srcOrd="1" destOrd="0" presId="urn:microsoft.com/office/officeart/2005/8/layout/lProcess3"/>
    <dgm:cxn modelId="{797A81D6-5071-42C8-8A45-F5035CE7C57E}" type="presParOf" srcId="{0C36B734-65C4-4BC7-A1EE-900B858D6643}" destId="{FD2A840E-2277-4925-8C6A-4CE119F66EF1}" srcOrd="2" destOrd="0" presId="urn:microsoft.com/office/officeart/2005/8/layout/lProcess3"/>
    <dgm:cxn modelId="{8BBBE564-0A27-48EC-86DF-F94E740093D3}" type="presParOf" srcId="{0C36B734-65C4-4BC7-A1EE-900B858D6643}" destId="{C5ACCBC6-FDFC-4C5E-A215-0BDBDFC02BF8}" srcOrd="3" destOrd="0" presId="urn:microsoft.com/office/officeart/2005/8/layout/lProcess3"/>
    <dgm:cxn modelId="{6C92BE15-62DF-4FD3-88EC-1BD69DFC25B5}" type="presParOf" srcId="{0C36B734-65C4-4BC7-A1EE-900B858D6643}" destId="{1DFCD71F-0EE6-4D3C-8309-A8DC40013BA2}" srcOrd="4" destOrd="0" presId="urn:microsoft.com/office/officeart/2005/8/layout/lProcess3"/>
    <dgm:cxn modelId="{C3DC57C4-8B7C-41C0-9403-3384A6534A5F}" type="presParOf" srcId="{0C36B734-65C4-4BC7-A1EE-900B858D6643}" destId="{0B5BA62E-5006-44AD-9E0D-F6AD7484BED7}" srcOrd="5" destOrd="0" presId="urn:microsoft.com/office/officeart/2005/8/layout/lProcess3"/>
    <dgm:cxn modelId="{C88389B9-BFD7-43FB-B1BD-181BBF6AB44B}" type="presParOf" srcId="{0C36B734-65C4-4BC7-A1EE-900B858D6643}" destId="{81A6A8AE-961A-49AD-95F6-AD0A14C13E7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03414-1589-4D30-BFA1-F3F2B92ACC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8BCB2FF-B1C9-4708-ABA6-E7273ECDBC24}">
      <dgm:prSet phldrT="[Text]" custT="1"/>
      <dgm:spPr/>
      <dgm:t>
        <a:bodyPr/>
        <a:lstStyle/>
        <a:p>
          <a:r>
            <a:rPr lang="en-US" sz="2400" dirty="0">
              <a:latin typeface="Agency FB" panose="020B0503020202020204" pitchFamily="34" charset="0"/>
            </a:rPr>
            <a:t>Start a world war</a:t>
          </a:r>
        </a:p>
      </dgm:t>
    </dgm:pt>
    <dgm:pt modelId="{6FDDE491-EB95-4BBE-990E-269D819CA43A}" type="parTrans" cxnId="{1DAB78F8-9117-4DFE-ADAE-FB8011DD2BFE}">
      <dgm:prSet/>
      <dgm:spPr/>
      <dgm:t>
        <a:bodyPr/>
        <a:lstStyle/>
        <a:p>
          <a:endParaRPr lang="en-US"/>
        </a:p>
      </dgm:t>
    </dgm:pt>
    <dgm:pt modelId="{97615908-42F7-4E0A-A3A9-2CFFF9712AE2}" type="sibTrans" cxnId="{1DAB78F8-9117-4DFE-ADAE-FB8011DD2BFE}">
      <dgm:prSet/>
      <dgm:spPr/>
      <dgm:t>
        <a:bodyPr/>
        <a:lstStyle/>
        <a:p>
          <a:endParaRPr lang="en-US"/>
        </a:p>
      </dgm:t>
    </dgm:pt>
    <dgm:pt modelId="{C6AB31EC-BB8B-4E9F-8A6A-EC09DBE03D31}" type="pres">
      <dgm:prSet presAssocID="{30903414-1589-4D30-BFA1-F3F2B92ACC33}" presName="Name0" presStyleCnt="0">
        <dgm:presLayoutVars>
          <dgm:chPref val="3"/>
          <dgm:dir/>
          <dgm:animLvl val="lvl"/>
          <dgm:resizeHandles/>
        </dgm:presLayoutVars>
      </dgm:prSet>
      <dgm:spPr/>
      <dgm:t>
        <a:bodyPr/>
        <a:lstStyle/>
        <a:p>
          <a:endParaRPr lang="ru-RU"/>
        </a:p>
      </dgm:t>
    </dgm:pt>
    <dgm:pt modelId="{0C36B734-65C4-4BC7-A1EE-900B858D6643}" type="pres">
      <dgm:prSet presAssocID="{D8BCB2FF-B1C9-4708-ABA6-E7273ECDBC24}" presName="horFlow" presStyleCnt="0"/>
      <dgm:spPr/>
    </dgm:pt>
    <dgm:pt modelId="{A21873F4-49F7-4F02-AE19-30B8EBEE27B7}" type="pres">
      <dgm:prSet presAssocID="{D8BCB2FF-B1C9-4708-ABA6-E7273ECDBC24}" presName="bigChev" presStyleLbl="node1" presStyleIdx="0" presStyleCnt="1" custScaleX="438838" custLinFactNeighborX="13744" custLinFactNeighborY="1506"/>
      <dgm:spPr/>
      <dgm:t>
        <a:bodyPr/>
        <a:lstStyle/>
        <a:p>
          <a:endParaRPr lang="ru-RU"/>
        </a:p>
      </dgm:t>
    </dgm:pt>
  </dgm:ptLst>
  <dgm:cxnLst>
    <dgm:cxn modelId="{1DAB78F8-9117-4DFE-ADAE-FB8011DD2BFE}" srcId="{30903414-1589-4D30-BFA1-F3F2B92ACC33}" destId="{D8BCB2FF-B1C9-4708-ABA6-E7273ECDBC24}" srcOrd="0" destOrd="0" parTransId="{6FDDE491-EB95-4BBE-990E-269D819CA43A}" sibTransId="{97615908-42F7-4E0A-A3A9-2CFFF9712AE2}"/>
    <dgm:cxn modelId="{3C0B128F-B42C-4F8E-8A9D-1006EB68AEAB}" type="presOf" srcId="{30903414-1589-4D30-BFA1-F3F2B92ACC33}" destId="{C6AB31EC-BB8B-4E9F-8A6A-EC09DBE03D31}" srcOrd="0" destOrd="0" presId="urn:microsoft.com/office/officeart/2005/8/layout/lProcess3"/>
    <dgm:cxn modelId="{73EBF092-6A57-4669-848D-007B2DFF429B}" type="presOf" srcId="{D8BCB2FF-B1C9-4708-ABA6-E7273ECDBC24}" destId="{A21873F4-49F7-4F02-AE19-30B8EBEE27B7}" srcOrd="0" destOrd="0" presId="urn:microsoft.com/office/officeart/2005/8/layout/lProcess3"/>
    <dgm:cxn modelId="{8829998A-BC7B-412B-B242-2468568987D2}" type="presParOf" srcId="{C6AB31EC-BB8B-4E9F-8A6A-EC09DBE03D31}" destId="{0C36B734-65C4-4BC7-A1EE-900B858D6643}" srcOrd="0" destOrd="0" presId="urn:microsoft.com/office/officeart/2005/8/layout/lProcess3"/>
    <dgm:cxn modelId="{CFD9C233-F9E1-41D3-8D44-4C0879F010E8}" type="presParOf" srcId="{0C36B734-65C4-4BC7-A1EE-900B858D6643}" destId="{A21873F4-49F7-4F02-AE19-30B8EBEE27B7}"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903414-1589-4D30-BFA1-F3F2B92ACC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8BCB2FF-B1C9-4708-ABA6-E7273ECDBC24}">
      <dgm:prSet phldrT="[Text]" custT="1"/>
      <dgm:spPr/>
      <dgm:t>
        <a:bodyPr/>
        <a:lstStyle/>
        <a:p>
          <a:r>
            <a:rPr lang="en-US" sz="1600" dirty="0">
              <a:latin typeface="Agency FB" panose="020B0503020202020204" pitchFamily="34" charset="0"/>
            </a:rPr>
            <a:t>Model works</a:t>
          </a:r>
        </a:p>
      </dgm:t>
    </dgm:pt>
    <dgm:pt modelId="{6FDDE491-EB95-4BBE-990E-269D819CA43A}" type="parTrans" cxnId="{1DAB78F8-9117-4DFE-ADAE-FB8011DD2BFE}">
      <dgm:prSet/>
      <dgm:spPr/>
      <dgm:t>
        <a:bodyPr/>
        <a:lstStyle/>
        <a:p>
          <a:endParaRPr lang="en-US"/>
        </a:p>
      </dgm:t>
    </dgm:pt>
    <dgm:pt modelId="{97615908-42F7-4E0A-A3A9-2CFFF9712AE2}" type="sibTrans" cxnId="{1DAB78F8-9117-4DFE-ADAE-FB8011DD2BFE}">
      <dgm:prSet/>
      <dgm:spPr/>
      <dgm:t>
        <a:bodyPr/>
        <a:lstStyle/>
        <a:p>
          <a:endParaRPr lang="en-US"/>
        </a:p>
      </dgm:t>
    </dgm:pt>
    <dgm:pt modelId="{6DBB61BA-2B1E-4871-BC69-F254894CB817}">
      <dgm:prSet phldrT="[Text]" custT="1"/>
      <dgm:spPr/>
      <dgm:t>
        <a:bodyPr/>
        <a:lstStyle/>
        <a:p>
          <a:r>
            <a:rPr lang="en-US" sz="1600" dirty="0">
              <a:latin typeface="Agency FB" panose="020B0503020202020204" pitchFamily="34" charset="0"/>
            </a:rPr>
            <a:t>Model review</a:t>
          </a:r>
        </a:p>
      </dgm:t>
    </dgm:pt>
    <dgm:pt modelId="{E0BA80BE-E657-4A38-9B49-758E0DF89C69}" type="parTrans" cxnId="{4FA2A7BE-8D26-42DA-8108-DD0936DB72AA}">
      <dgm:prSet/>
      <dgm:spPr/>
      <dgm:t>
        <a:bodyPr/>
        <a:lstStyle/>
        <a:p>
          <a:endParaRPr lang="en-US"/>
        </a:p>
      </dgm:t>
    </dgm:pt>
    <dgm:pt modelId="{831E24DF-E474-45A4-95F0-CCE3EBA99F2E}" type="sibTrans" cxnId="{4FA2A7BE-8D26-42DA-8108-DD0936DB72AA}">
      <dgm:prSet/>
      <dgm:spPr/>
      <dgm:t>
        <a:bodyPr/>
        <a:lstStyle/>
        <a:p>
          <a:endParaRPr lang="en-US"/>
        </a:p>
      </dgm:t>
    </dgm:pt>
    <dgm:pt modelId="{BFD09688-B9A0-4AA1-8A02-C5D6253A48B1}">
      <dgm:prSet phldrT="[Text]" custT="1"/>
      <dgm:spPr/>
      <dgm:t>
        <a:bodyPr/>
        <a:lstStyle/>
        <a:p>
          <a:r>
            <a:rPr lang="en-US" sz="1600" dirty="0">
              <a:latin typeface="Agency FB" panose="020B0503020202020204" pitchFamily="34" charset="0"/>
            </a:rPr>
            <a:t>Test decomposition</a:t>
          </a:r>
        </a:p>
      </dgm:t>
    </dgm:pt>
    <dgm:pt modelId="{2F75A290-BF74-4796-BEAF-D9173716F033}" type="parTrans" cxnId="{C5A09D29-8039-49DD-846E-1DDED1151FDD}">
      <dgm:prSet/>
      <dgm:spPr/>
      <dgm:t>
        <a:bodyPr/>
        <a:lstStyle/>
        <a:p>
          <a:endParaRPr lang="en-US"/>
        </a:p>
      </dgm:t>
    </dgm:pt>
    <dgm:pt modelId="{D613F4C9-446F-4C80-888A-F9CD329CC60A}" type="sibTrans" cxnId="{C5A09D29-8039-49DD-846E-1DDED1151FDD}">
      <dgm:prSet/>
      <dgm:spPr/>
      <dgm:t>
        <a:bodyPr/>
        <a:lstStyle/>
        <a:p>
          <a:endParaRPr lang="en-US"/>
        </a:p>
      </dgm:t>
    </dgm:pt>
    <dgm:pt modelId="{C6AB31EC-BB8B-4E9F-8A6A-EC09DBE03D31}" type="pres">
      <dgm:prSet presAssocID="{30903414-1589-4D30-BFA1-F3F2B92ACC33}" presName="Name0" presStyleCnt="0">
        <dgm:presLayoutVars>
          <dgm:chPref val="3"/>
          <dgm:dir/>
          <dgm:animLvl val="lvl"/>
          <dgm:resizeHandles/>
        </dgm:presLayoutVars>
      </dgm:prSet>
      <dgm:spPr/>
      <dgm:t>
        <a:bodyPr/>
        <a:lstStyle/>
        <a:p>
          <a:endParaRPr lang="ru-RU"/>
        </a:p>
      </dgm:t>
    </dgm:pt>
    <dgm:pt modelId="{0C36B734-65C4-4BC7-A1EE-900B858D6643}" type="pres">
      <dgm:prSet presAssocID="{D8BCB2FF-B1C9-4708-ABA6-E7273ECDBC24}" presName="horFlow" presStyleCnt="0"/>
      <dgm:spPr/>
    </dgm:pt>
    <dgm:pt modelId="{A21873F4-49F7-4F02-AE19-30B8EBEE27B7}" type="pres">
      <dgm:prSet presAssocID="{D8BCB2FF-B1C9-4708-ABA6-E7273ECDBC24}" presName="bigChev" presStyleLbl="node1" presStyleIdx="0" presStyleCnt="1" custLinFactNeighborY="76473"/>
      <dgm:spPr/>
      <dgm:t>
        <a:bodyPr/>
        <a:lstStyle/>
        <a:p>
          <a:endParaRPr lang="ru-RU"/>
        </a:p>
      </dgm:t>
    </dgm:pt>
    <dgm:pt modelId="{6A895CD1-E1D6-4075-8487-A64B95CDDA10}" type="pres">
      <dgm:prSet presAssocID="{E0BA80BE-E657-4A38-9B49-758E0DF89C69}" presName="parTrans" presStyleCnt="0"/>
      <dgm:spPr/>
    </dgm:pt>
    <dgm:pt modelId="{FD2A840E-2277-4925-8C6A-4CE119F66EF1}" type="pres">
      <dgm:prSet presAssocID="{6DBB61BA-2B1E-4871-BC69-F254894CB817}" presName="node" presStyleLbl="alignAccFollowNode1" presStyleIdx="0" presStyleCnt="2">
        <dgm:presLayoutVars>
          <dgm:bulletEnabled val="1"/>
        </dgm:presLayoutVars>
      </dgm:prSet>
      <dgm:spPr/>
      <dgm:t>
        <a:bodyPr/>
        <a:lstStyle/>
        <a:p>
          <a:endParaRPr lang="ru-RU"/>
        </a:p>
      </dgm:t>
    </dgm:pt>
    <dgm:pt modelId="{C5ACCBC6-FDFC-4C5E-A215-0BDBDFC02BF8}" type="pres">
      <dgm:prSet presAssocID="{831E24DF-E474-45A4-95F0-CCE3EBA99F2E}" presName="sibTrans" presStyleCnt="0"/>
      <dgm:spPr/>
    </dgm:pt>
    <dgm:pt modelId="{1DFCD71F-0EE6-4D3C-8309-A8DC40013BA2}" type="pres">
      <dgm:prSet presAssocID="{BFD09688-B9A0-4AA1-8A02-C5D6253A48B1}" presName="node" presStyleLbl="alignAccFollowNode1" presStyleIdx="1" presStyleCnt="2" custScaleX="127959">
        <dgm:presLayoutVars>
          <dgm:bulletEnabled val="1"/>
        </dgm:presLayoutVars>
      </dgm:prSet>
      <dgm:spPr/>
      <dgm:t>
        <a:bodyPr/>
        <a:lstStyle/>
        <a:p>
          <a:endParaRPr lang="ru-RU"/>
        </a:p>
      </dgm:t>
    </dgm:pt>
  </dgm:ptLst>
  <dgm:cxnLst>
    <dgm:cxn modelId="{C5A09D29-8039-49DD-846E-1DDED1151FDD}" srcId="{D8BCB2FF-B1C9-4708-ABA6-E7273ECDBC24}" destId="{BFD09688-B9A0-4AA1-8A02-C5D6253A48B1}" srcOrd="1" destOrd="0" parTransId="{2F75A290-BF74-4796-BEAF-D9173716F033}" sibTransId="{D613F4C9-446F-4C80-888A-F9CD329CC60A}"/>
    <dgm:cxn modelId="{1DAB78F8-9117-4DFE-ADAE-FB8011DD2BFE}" srcId="{30903414-1589-4D30-BFA1-F3F2B92ACC33}" destId="{D8BCB2FF-B1C9-4708-ABA6-E7273ECDBC24}" srcOrd="0" destOrd="0" parTransId="{6FDDE491-EB95-4BBE-990E-269D819CA43A}" sibTransId="{97615908-42F7-4E0A-A3A9-2CFFF9712AE2}"/>
    <dgm:cxn modelId="{68AE5236-FC72-43D7-9107-3630C0AB9F39}" type="presOf" srcId="{BFD09688-B9A0-4AA1-8A02-C5D6253A48B1}" destId="{1DFCD71F-0EE6-4D3C-8309-A8DC40013BA2}" srcOrd="0" destOrd="0" presId="urn:microsoft.com/office/officeart/2005/8/layout/lProcess3"/>
    <dgm:cxn modelId="{14C3BA89-A8D5-4453-AED6-77EF7724FFCB}" type="presOf" srcId="{6DBB61BA-2B1E-4871-BC69-F254894CB817}" destId="{FD2A840E-2277-4925-8C6A-4CE119F66EF1}" srcOrd="0" destOrd="0" presId="urn:microsoft.com/office/officeart/2005/8/layout/lProcess3"/>
    <dgm:cxn modelId="{73EBF092-6A57-4669-848D-007B2DFF429B}" type="presOf" srcId="{D8BCB2FF-B1C9-4708-ABA6-E7273ECDBC24}" destId="{A21873F4-49F7-4F02-AE19-30B8EBEE27B7}" srcOrd="0" destOrd="0" presId="urn:microsoft.com/office/officeart/2005/8/layout/lProcess3"/>
    <dgm:cxn modelId="{3C0B128F-B42C-4F8E-8A9D-1006EB68AEAB}" type="presOf" srcId="{30903414-1589-4D30-BFA1-F3F2B92ACC33}" destId="{C6AB31EC-BB8B-4E9F-8A6A-EC09DBE03D31}" srcOrd="0" destOrd="0" presId="urn:microsoft.com/office/officeart/2005/8/layout/lProcess3"/>
    <dgm:cxn modelId="{4FA2A7BE-8D26-42DA-8108-DD0936DB72AA}" srcId="{D8BCB2FF-B1C9-4708-ABA6-E7273ECDBC24}" destId="{6DBB61BA-2B1E-4871-BC69-F254894CB817}" srcOrd="0" destOrd="0" parTransId="{E0BA80BE-E657-4A38-9B49-758E0DF89C69}" sibTransId="{831E24DF-E474-45A4-95F0-CCE3EBA99F2E}"/>
    <dgm:cxn modelId="{8829998A-BC7B-412B-B242-2468568987D2}" type="presParOf" srcId="{C6AB31EC-BB8B-4E9F-8A6A-EC09DBE03D31}" destId="{0C36B734-65C4-4BC7-A1EE-900B858D6643}" srcOrd="0" destOrd="0" presId="urn:microsoft.com/office/officeart/2005/8/layout/lProcess3"/>
    <dgm:cxn modelId="{CFD9C233-F9E1-41D3-8D44-4C0879F010E8}" type="presParOf" srcId="{0C36B734-65C4-4BC7-A1EE-900B858D6643}" destId="{A21873F4-49F7-4F02-AE19-30B8EBEE27B7}" srcOrd="0" destOrd="0" presId="urn:microsoft.com/office/officeart/2005/8/layout/lProcess3"/>
    <dgm:cxn modelId="{C69A68E9-3F88-4C32-A480-4DEAD8363653}" type="presParOf" srcId="{0C36B734-65C4-4BC7-A1EE-900B858D6643}" destId="{6A895CD1-E1D6-4075-8487-A64B95CDDA10}" srcOrd="1" destOrd="0" presId="urn:microsoft.com/office/officeart/2005/8/layout/lProcess3"/>
    <dgm:cxn modelId="{797A81D6-5071-42C8-8A45-F5035CE7C57E}" type="presParOf" srcId="{0C36B734-65C4-4BC7-A1EE-900B858D6643}" destId="{FD2A840E-2277-4925-8C6A-4CE119F66EF1}" srcOrd="2" destOrd="0" presId="urn:microsoft.com/office/officeart/2005/8/layout/lProcess3"/>
    <dgm:cxn modelId="{8BBBE564-0A27-48EC-86DF-F94E740093D3}" type="presParOf" srcId="{0C36B734-65C4-4BC7-A1EE-900B858D6643}" destId="{C5ACCBC6-FDFC-4C5E-A215-0BDBDFC02BF8}" srcOrd="3" destOrd="0" presId="urn:microsoft.com/office/officeart/2005/8/layout/lProcess3"/>
    <dgm:cxn modelId="{6C92BE15-62DF-4FD3-88EC-1BD69DFC25B5}" type="presParOf" srcId="{0C36B734-65C4-4BC7-A1EE-900B858D6643}" destId="{1DFCD71F-0EE6-4D3C-8309-A8DC40013BA2}" srcOrd="4"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03414-1589-4D30-BFA1-F3F2B92ACC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8BCB2FF-B1C9-4708-ABA6-E7273ECDBC24}">
      <dgm:prSet phldrT="[Text]" custT="1"/>
      <dgm:spPr/>
      <dgm:t>
        <a:bodyPr/>
        <a:lstStyle/>
        <a:p>
          <a:r>
            <a:rPr lang="en-US" sz="1600" dirty="0">
              <a:latin typeface="Agency FB" panose="020B0503020202020204" pitchFamily="34" charset="0"/>
            </a:rPr>
            <a:t>Communications</a:t>
          </a:r>
        </a:p>
      </dgm:t>
    </dgm:pt>
    <dgm:pt modelId="{6FDDE491-EB95-4BBE-990E-269D819CA43A}" type="parTrans" cxnId="{1DAB78F8-9117-4DFE-ADAE-FB8011DD2BFE}">
      <dgm:prSet/>
      <dgm:spPr/>
      <dgm:t>
        <a:bodyPr/>
        <a:lstStyle/>
        <a:p>
          <a:endParaRPr lang="en-US"/>
        </a:p>
      </dgm:t>
    </dgm:pt>
    <dgm:pt modelId="{97615908-42F7-4E0A-A3A9-2CFFF9712AE2}" type="sibTrans" cxnId="{1DAB78F8-9117-4DFE-ADAE-FB8011DD2BFE}">
      <dgm:prSet/>
      <dgm:spPr/>
      <dgm:t>
        <a:bodyPr/>
        <a:lstStyle/>
        <a:p>
          <a:endParaRPr lang="en-US"/>
        </a:p>
      </dgm:t>
    </dgm:pt>
    <dgm:pt modelId="{6DBB61BA-2B1E-4871-BC69-F254894CB817}">
      <dgm:prSet phldrT="[Text]" custT="1"/>
      <dgm:spPr/>
      <dgm:t>
        <a:bodyPr/>
        <a:lstStyle/>
        <a:p>
          <a:r>
            <a:rPr lang="en-US" sz="1600" dirty="0">
              <a:latin typeface="Agency FB" panose="020B0503020202020204" pitchFamily="34" charset="0"/>
            </a:rPr>
            <a:t>Create change windows</a:t>
          </a:r>
        </a:p>
      </dgm:t>
    </dgm:pt>
    <dgm:pt modelId="{E0BA80BE-E657-4A38-9B49-758E0DF89C69}" type="parTrans" cxnId="{4FA2A7BE-8D26-42DA-8108-DD0936DB72AA}">
      <dgm:prSet/>
      <dgm:spPr/>
      <dgm:t>
        <a:bodyPr/>
        <a:lstStyle/>
        <a:p>
          <a:endParaRPr lang="en-US"/>
        </a:p>
      </dgm:t>
    </dgm:pt>
    <dgm:pt modelId="{831E24DF-E474-45A4-95F0-CCE3EBA99F2E}" type="sibTrans" cxnId="{4FA2A7BE-8D26-42DA-8108-DD0936DB72AA}">
      <dgm:prSet/>
      <dgm:spPr/>
      <dgm:t>
        <a:bodyPr/>
        <a:lstStyle/>
        <a:p>
          <a:endParaRPr lang="en-US"/>
        </a:p>
      </dgm:t>
    </dgm:pt>
    <dgm:pt modelId="{BFD09688-B9A0-4AA1-8A02-C5D6253A48B1}">
      <dgm:prSet phldrT="[Text]" custT="1"/>
      <dgm:spPr/>
      <dgm:t>
        <a:bodyPr/>
        <a:lstStyle/>
        <a:p>
          <a:r>
            <a:rPr lang="en-US" sz="1600" dirty="0">
              <a:latin typeface="Agency FB" panose="020B0503020202020204" pitchFamily="34" charset="0"/>
            </a:rPr>
            <a:t>Order new VMs</a:t>
          </a:r>
        </a:p>
      </dgm:t>
    </dgm:pt>
    <dgm:pt modelId="{2F75A290-BF74-4796-BEAF-D9173716F033}" type="parTrans" cxnId="{C5A09D29-8039-49DD-846E-1DDED1151FDD}">
      <dgm:prSet/>
      <dgm:spPr/>
      <dgm:t>
        <a:bodyPr/>
        <a:lstStyle/>
        <a:p>
          <a:endParaRPr lang="en-US"/>
        </a:p>
      </dgm:t>
    </dgm:pt>
    <dgm:pt modelId="{D613F4C9-446F-4C80-888A-F9CD329CC60A}" type="sibTrans" cxnId="{C5A09D29-8039-49DD-846E-1DDED1151FDD}">
      <dgm:prSet/>
      <dgm:spPr/>
      <dgm:t>
        <a:bodyPr/>
        <a:lstStyle/>
        <a:p>
          <a:endParaRPr lang="en-US"/>
        </a:p>
      </dgm:t>
    </dgm:pt>
    <dgm:pt modelId="{C6AB31EC-BB8B-4E9F-8A6A-EC09DBE03D31}" type="pres">
      <dgm:prSet presAssocID="{30903414-1589-4D30-BFA1-F3F2B92ACC33}" presName="Name0" presStyleCnt="0">
        <dgm:presLayoutVars>
          <dgm:chPref val="3"/>
          <dgm:dir/>
          <dgm:animLvl val="lvl"/>
          <dgm:resizeHandles/>
        </dgm:presLayoutVars>
      </dgm:prSet>
      <dgm:spPr/>
      <dgm:t>
        <a:bodyPr/>
        <a:lstStyle/>
        <a:p>
          <a:endParaRPr lang="ru-RU"/>
        </a:p>
      </dgm:t>
    </dgm:pt>
    <dgm:pt modelId="{0C36B734-65C4-4BC7-A1EE-900B858D6643}" type="pres">
      <dgm:prSet presAssocID="{D8BCB2FF-B1C9-4708-ABA6-E7273ECDBC24}" presName="horFlow" presStyleCnt="0"/>
      <dgm:spPr/>
    </dgm:pt>
    <dgm:pt modelId="{A21873F4-49F7-4F02-AE19-30B8EBEE27B7}" type="pres">
      <dgm:prSet presAssocID="{D8BCB2FF-B1C9-4708-ABA6-E7273ECDBC24}" presName="bigChev" presStyleLbl="node1" presStyleIdx="0" presStyleCnt="1" custScaleX="126892" custLinFactNeighborY="76473"/>
      <dgm:spPr/>
      <dgm:t>
        <a:bodyPr/>
        <a:lstStyle/>
        <a:p>
          <a:endParaRPr lang="ru-RU"/>
        </a:p>
      </dgm:t>
    </dgm:pt>
    <dgm:pt modelId="{6A895CD1-E1D6-4075-8487-A64B95CDDA10}" type="pres">
      <dgm:prSet presAssocID="{E0BA80BE-E657-4A38-9B49-758E0DF89C69}" presName="parTrans" presStyleCnt="0"/>
      <dgm:spPr/>
    </dgm:pt>
    <dgm:pt modelId="{FD2A840E-2277-4925-8C6A-4CE119F66EF1}" type="pres">
      <dgm:prSet presAssocID="{6DBB61BA-2B1E-4871-BC69-F254894CB817}" presName="node" presStyleLbl="alignAccFollowNode1" presStyleIdx="0" presStyleCnt="2" custScaleX="143947">
        <dgm:presLayoutVars>
          <dgm:bulletEnabled val="1"/>
        </dgm:presLayoutVars>
      </dgm:prSet>
      <dgm:spPr/>
      <dgm:t>
        <a:bodyPr/>
        <a:lstStyle/>
        <a:p>
          <a:endParaRPr lang="ru-RU"/>
        </a:p>
      </dgm:t>
    </dgm:pt>
    <dgm:pt modelId="{C5ACCBC6-FDFC-4C5E-A215-0BDBDFC02BF8}" type="pres">
      <dgm:prSet presAssocID="{831E24DF-E474-45A4-95F0-CCE3EBA99F2E}" presName="sibTrans" presStyleCnt="0"/>
      <dgm:spPr/>
    </dgm:pt>
    <dgm:pt modelId="{1DFCD71F-0EE6-4D3C-8309-A8DC40013BA2}" type="pres">
      <dgm:prSet presAssocID="{BFD09688-B9A0-4AA1-8A02-C5D6253A48B1}" presName="node" presStyleLbl="alignAccFollowNode1" presStyleIdx="1" presStyleCnt="2" custScaleX="127959">
        <dgm:presLayoutVars>
          <dgm:bulletEnabled val="1"/>
        </dgm:presLayoutVars>
      </dgm:prSet>
      <dgm:spPr/>
      <dgm:t>
        <a:bodyPr/>
        <a:lstStyle/>
        <a:p>
          <a:endParaRPr lang="ru-RU"/>
        </a:p>
      </dgm:t>
    </dgm:pt>
  </dgm:ptLst>
  <dgm:cxnLst>
    <dgm:cxn modelId="{C5A09D29-8039-49DD-846E-1DDED1151FDD}" srcId="{D8BCB2FF-B1C9-4708-ABA6-E7273ECDBC24}" destId="{BFD09688-B9A0-4AA1-8A02-C5D6253A48B1}" srcOrd="1" destOrd="0" parTransId="{2F75A290-BF74-4796-BEAF-D9173716F033}" sibTransId="{D613F4C9-446F-4C80-888A-F9CD329CC60A}"/>
    <dgm:cxn modelId="{1DAB78F8-9117-4DFE-ADAE-FB8011DD2BFE}" srcId="{30903414-1589-4D30-BFA1-F3F2B92ACC33}" destId="{D8BCB2FF-B1C9-4708-ABA6-E7273ECDBC24}" srcOrd="0" destOrd="0" parTransId="{6FDDE491-EB95-4BBE-990E-269D819CA43A}" sibTransId="{97615908-42F7-4E0A-A3A9-2CFFF9712AE2}"/>
    <dgm:cxn modelId="{68AE5236-FC72-43D7-9107-3630C0AB9F39}" type="presOf" srcId="{BFD09688-B9A0-4AA1-8A02-C5D6253A48B1}" destId="{1DFCD71F-0EE6-4D3C-8309-A8DC40013BA2}" srcOrd="0" destOrd="0" presId="urn:microsoft.com/office/officeart/2005/8/layout/lProcess3"/>
    <dgm:cxn modelId="{14C3BA89-A8D5-4453-AED6-77EF7724FFCB}" type="presOf" srcId="{6DBB61BA-2B1E-4871-BC69-F254894CB817}" destId="{FD2A840E-2277-4925-8C6A-4CE119F66EF1}" srcOrd="0" destOrd="0" presId="urn:microsoft.com/office/officeart/2005/8/layout/lProcess3"/>
    <dgm:cxn modelId="{73EBF092-6A57-4669-848D-007B2DFF429B}" type="presOf" srcId="{D8BCB2FF-B1C9-4708-ABA6-E7273ECDBC24}" destId="{A21873F4-49F7-4F02-AE19-30B8EBEE27B7}" srcOrd="0" destOrd="0" presId="urn:microsoft.com/office/officeart/2005/8/layout/lProcess3"/>
    <dgm:cxn modelId="{3C0B128F-B42C-4F8E-8A9D-1006EB68AEAB}" type="presOf" srcId="{30903414-1589-4D30-BFA1-F3F2B92ACC33}" destId="{C6AB31EC-BB8B-4E9F-8A6A-EC09DBE03D31}" srcOrd="0" destOrd="0" presId="urn:microsoft.com/office/officeart/2005/8/layout/lProcess3"/>
    <dgm:cxn modelId="{4FA2A7BE-8D26-42DA-8108-DD0936DB72AA}" srcId="{D8BCB2FF-B1C9-4708-ABA6-E7273ECDBC24}" destId="{6DBB61BA-2B1E-4871-BC69-F254894CB817}" srcOrd="0" destOrd="0" parTransId="{E0BA80BE-E657-4A38-9B49-758E0DF89C69}" sibTransId="{831E24DF-E474-45A4-95F0-CCE3EBA99F2E}"/>
    <dgm:cxn modelId="{8829998A-BC7B-412B-B242-2468568987D2}" type="presParOf" srcId="{C6AB31EC-BB8B-4E9F-8A6A-EC09DBE03D31}" destId="{0C36B734-65C4-4BC7-A1EE-900B858D6643}" srcOrd="0" destOrd="0" presId="urn:microsoft.com/office/officeart/2005/8/layout/lProcess3"/>
    <dgm:cxn modelId="{CFD9C233-F9E1-41D3-8D44-4C0879F010E8}" type="presParOf" srcId="{0C36B734-65C4-4BC7-A1EE-900B858D6643}" destId="{A21873F4-49F7-4F02-AE19-30B8EBEE27B7}" srcOrd="0" destOrd="0" presId="urn:microsoft.com/office/officeart/2005/8/layout/lProcess3"/>
    <dgm:cxn modelId="{C69A68E9-3F88-4C32-A480-4DEAD8363653}" type="presParOf" srcId="{0C36B734-65C4-4BC7-A1EE-900B858D6643}" destId="{6A895CD1-E1D6-4075-8487-A64B95CDDA10}" srcOrd="1" destOrd="0" presId="urn:microsoft.com/office/officeart/2005/8/layout/lProcess3"/>
    <dgm:cxn modelId="{797A81D6-5071-42C8-8A45-F5035CE7C57E}" type="presParOf" srcId="{0C36B734-65C4-4BC7-A1EE-900B858D6643}" destId="{FD2A840E-2277-4925-8C6A-4CE119F66EF1}" srcOrd="2" destOrd="0" presId="urn:microsoft.com/office/officeart/2005/8/layout/lProcess3"/>
    <dgm:cxn modelId="{8BBBE564-0A27-48EC-86DF-F94E740093D3}" type="presParOf" srcId="{0C36B734-65C4-4BC7-A1EE-900B858D6643}" destId="{C5ACCBC6-FDFC-4C5E-A215-0BDBDFC02BF8}" srcOrd="3" destOrd="0" presId="urn:microsoft.com/office/officeart/2005/8/layout/lProcess3"/>
    <dgm:cxn modelId="{6C92BE15-62DF-4FD3-88EC-1BD69DFC25B5}" type="presParOf" srcId="{0C36B734-65C4-4BC7-A1EE-900B858D6643}" destId="{1DFCD71F-0EE6-4D3C-8309-A8DC40013BA2}" srcOrd="4"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03414-1589-4D30-BFA1-F3F2B92ACC3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8BCB2FF-B1C9-4708-ABA6-E7273ECDBC24}">
      <dgm:prSet phldrT="[Text]" custT="1"/>
      <dgm:spPr/>
      <dgm:t>
        <a:bodyPr/>
        <a:lstStyle/>
        <a:p>
          <a:r>
            <a:rPr lang="en-US" sz="1800" dirty="0">
              <a:latin typeface="Agency FB" panose="020B0503020202020204" pitchFamily="34" charset="0"/>
            </a:rPr>
            <a:t>January</a:t>
          </a:r>
        </a:p>
      </dgm:t>
    </dgm:pt>
    <dgm:pt modelId="{6FDDE491-EB95-4BBE-990E-269D819CA43A}" type="parTrans" cxnId="{1DAB78F8-9117-4DFE-ADAE-FB8011DD2BFE}">
      <dgm:prSet/>
      <dgm:spPr/>
      <dgm:t>
        <a:bodyPr/>
        <a:lstStyle/>
        <a:p>
          <a:endParaRPr lang="en-US"/>
        </a:p>
      </dgm:t>
    </dgm:pt>
    <dgm:pt modelId="{97615908-42F7-4E0A-A3A9-2CFFF9712AE2}" type="sibTrans" cxnId="{1DAB78F8-9117-4DFE-ADAE-FB8011DD2BFE}">
      <dgm:prSet/>
      <dgm:spPr/>
      <dgm:t>
        <a:bodyPr/>
        <a:lstStyle/>
        <a:p>
          <a:endParaRPr lang="en-US"/>
        </a:p>
      </dgm:t>
    </dgm:pt>
    <dgm:pt modelId="{6DBB61BA-2B1E-4871-BC69-F254894CB817}">
      <dgm:prSet phldrT="[Text]" custT="1"/>
      <dgm:spPr/>
      <dgm:t>
        <a:bodyPr/>
        <a:lstStyle/>
        <a:p>
          <a:r>
            <a:rPr lang="en-US" sz="1800" dirty="0">
              <a:latin typeface="Agency FB" panose="020B0503020202020204" pitchFamily="34" charset="0"/>
            </a:rPr>
            <a:t>April</a:t>
          </a:r>
        </a:p>
      </dgm:t>
    </dgm:pt>
    <dgm:pt modelId="{E0BA80BE-E657-4A38-9B49-758E0DF89C69}" type="parTrans" cxnId="{4FA2A7BE-8D26-42DA-8108-DD0936DB72AA}">
      <dgm:prSet/>
      <dgm:spPr/>
      <dgm:t>
        <a:bodyPr/>
        <a:lstStyle/>
        <a:p>
          <a:endParaRPr lang="en-US"/>
        </a:p>
      </dgm:t>
    </dgm:pt>
    <dgm:pt modelId="{831E24DF-E474-45A4-95F0-CCE3EBA99F2E}" type="sibTrans" cxnId="{4FA2A7BE-8D26-42DA-8108-DD0936DB72AA}">
      <dgm:prSet/>
      <dgm:spPr/>
      <dgm:t>
        <a:bodyPr/>
        <a:lstStyle/>
        <a:p>
          <a:endParaRPr lang="en-US"/>
        </a:p>
      </dgm:t>
    </dgm:pt>
    <dgm:pt modelId="{1E3693D0-5DE5-4FBE-8539-01EC4CCA6B10}">
      <dgm:prSet phldrT="[Text]" custT="1"/>
      <dgm:spPr/>
      <dgm:t>
        <a:bodyPr/>
        <a:lstStyle/>
        <a:p>
          <a:r>
            <a:rPr lang="en-US" sz="1800" dirty="0">
              <a:latin typeface="Agency FB" panose="020B0503020202020204" pitchFamily="34" charset="0"/>
            </a:rPr>
            <a:t>February</a:t>
          </a:r>
        </a:p>
      </dgm:t>
    </dgm:pt>
    <dgm:pt modelId="{EE290A72-0BC6-423B-B186-49F41D04101D}" type="parTrans" cxnId="{6D449AAC-1E43-4ED5-BCA2-9087664EAEEA}">
      <dgm:prSet/>
      <dgm:spPr/>
      <dgm:t>
        <a:bodyPr/>
        <a:lstStyle/>
        <a:p>
          <a:endParaRPr lang="en-US"/>
        </a:p>
      </dgm:t>
    </dgm:pt>
    <dgm:pt modelId="{239EF126-CC30-42F5-9345-0E6D3809810A}" type="sibTrans" cxnId="{6D449AAC-1E43-4ED5-BCA2-9087664EAEEA}">
      <dgm:prSet/>
      <dgm:spPr/>
      <dgm:t>
        <a:bodyPr/>
        <a:lstStyle/>
        <a:p>
          <a:endParaRPr lang="en-US"/>
        </a:p>
      </dgm:t>
    </dgm:pt>
    <dgm:pt modelId="{37F2F2D0-3E96-4DE3-A5BF-FC1ACFD9FEA9}" type="pres">
      <dgm:prSet presAssocID="{30903414-1589-4D30-BFA1-F3F2B92ACC33}" presName="Name0" presStyleCnt="0">
        <dgm:presLayoutVars>
          <dgm:dir/>
          <dgm:animLvl val="lvl"/>
          <dgm:resizeHandles val="exact"/>
        </dgm:presLayoutVars>
      </dgm:prSet>
      <dgm:spPr/>
      <dgm:t>
        <a:bodyPr/>
        <a:lstStyle/>
        <a:p>
          <a:endParaRPr lang="ru-RU"/>
        </a:p>
      </dgm:t>
    </dgm:pt>
    <dgm:pt modelId="{1C52D4C8-25C6-437F-801B-5FD5408DA5DC}" type="pres">
      <dgm:prSet presAssocID="{D8BCB2FF-B1C9-4708-ABA6-E7273ECDBC24}" presName="parTxOnly" presStyleLbl="node1" presStyleIdx="0" presStyleCnt="3">
        <dgm:presLayoutVars>
          <dgm:chMax val="0"/>
          <dgm:chPref val="0"/>
          <dgm:bulletEnabled val="1"/>
        </dgm:presLayoutVars>
      </dgm:prSet>
      <dgm:spPr/>
      <dgm:t>
        <a:bodyPr/>
        <a:lstStyle/>
        <a:p>
          <a:endParaRPr lang="ru-RU"/>
        </a:p>
      </dgm:t>
    </dgm:pt>
    <dgm:pt modelId="{4F8CD181-8A0D-4829-AFCA-C767DE1CC20D}" type="pres">
      <dgm:prSet presAssocID="{97615908-42F7-4E0A-A3A9-2CFFF9712AE2}" presName="parTxOnlySpace" presStyleCnt="0"/>
      <dgm:spPr/>
    </dgm:pt>
    <dgm:pt modelId="{B90E135D-B60A-4038-8A02-9338FC340AEE}" type="pres">
      <dgm:prSet presAssocID="{1E3693D0-5DE5-4FBE-8539-01EC4CCA6B10}" presName="parTxOnly" presStyleLbl="node1" presStyleIdx="1" presStyleCnt="3">
        <dgm:presLayoutVars>
          <dgm:chMax val="0"/>
          <dgm:chPref val="0"/>
          <dgm:bulletEnabled val="1"/>
        </dgm:presLayoutVars>
      </dgm:prSet>
      <dgm:spPr/>
      <dgm:t>
        <a:bodyPr/>
        <a:lstStyle/>
        <a:p>
          <a:endParaRPr lang="ru-RU"/>
        </a:p>
      </dgm:t>
    </dgm:pt>
    <dgm:pt modelId="{8B3CE92D-45CD-4558-939D-C583AA0BBE71}" type="pres">
      <dgm:prSet presAssocID="{239EF126-CC30-42F5-9345-0E6D3809810A}" presName="parTxOnlySpace" presStyleCnt="0"/>
      <dgm:spPr/>
    </dgm:pt>
    <dgm:pt modelId="{D8F5B4FE-B8AE-4171-A06A-9DD4C0F8D0B1}" type="pres">
      <dgm:prSet presAssocID="{6DBB61BA-2B1E-4871-BC69-F254894CB817}" presName="parTxOnly" presStyleLbl="node1" presStyleIdx="2" presStyleCnt="3" custLinFactNeighborX="821" custLinFactNeighborY="1470">
        <dgm:presLayoutVars>
          <dgm:chMax val="0"/>
          <dgm:chPref val="0"/>
          <dgm:bulletEnabled val="1"/>
        </dgm:presLayoutVars>
      </dgm:prSet>
      <dgm:spPr/>
      <dgm:t>
        <a:bodyPr/>
        <a:lstStyle/>
        <a:p>
          <a:endParaRPr lang="ru-RU"/>
        </a:p>
      </dgm:t>
    </dgm:pt>
  </dgm:ptLst>
  <dgm:cxnLst>
    <dgm:cxn modelId="{9A6ABAF8-A625-43F2-B81D-BC83F1B9733D}" type="presOf" srcId="{6DBB61BA-2B1E-4871-BC69-F254894CB817}" destId="{D8F5B4FE-B8AE-4171-A06A-9DD4C0F8D0B1}" srcOrd="0" destOrd="0" presId="urn:microsoft.com/office/officeart/2005/8/layout/chevron1"/>
    <dgm:cxn modelId="{62D23C51-3DAB-4CEC-912E-8EA5913601DD}" type="presOf" srcId="{1E3693D0-5DE5-4FBE-8539-01EC4CCA6B10}" destId="{B90E135D-B60A-4038-8A02-9338FC340AEE}" srcOrd="0" destOrd="0" presId="urn:microsoft.com/office/officeart/2005/8/layout/chevron1"/>
    <dgm:cxn modelId="{6D449AAC-1E43-4ED5-BCA2-9087664EAEEA}" srcId="{30903414-1589-4D30-BFA1-F3F2B92ACC33}" destId="{1E3693D0-5DE5-4FBE-8539-01EC4CCA6B10}" srcOrd="1" destOrd="0" parTransId="{EE290A72-0BC6-423B-B186-49F41D04101D}" sibTransId="{239EF126-CC30-42F5-9345-0E6D3809810A}"/>
    <dgm:cxn modelId="{C9F7CF9C-5AF8-4D7C-A8D9-C0444F65A7D2}" type="presOf" srcId="{D8BCB2FF-B1C9-4708-ABA6-E7273ECDBC24}" destId="{1C52D4C8-25C6-437F-801B-5FD5408DA5DC}" srcOrd="0" destOrd="0" presId="urn:microsoft.com/office/officeart/2005/8/layout/chevron1"/>
    <dgm:cxn modelId="{1DAB78F8-9117-4DFE-ADAE-FB8011DD2BFE}" srcId="{30903414-1589-4D30-BFA1-F3F2B92ACC33}" destId="{D8BCB2FF-B1C9-4708-ABA6-E7273ECDBC24}" srcOrd="0" destOrd="0" parTransId="{6FDDE491-EB95-4BBE-990E-269D819CA43A}" sibTransId="{97615908-42F7-4E0A-A3A9-2CFFF9712AE2}"/>
    <dgm:cxn modelId="{13F81B2B-5DAA-4AD5-9A40-3ADDE977E330}" type="presOf" srcId="{30903414-1589-4D30-BFA1-F3F2B92ACC33}" destId="{37F2F2D0-3E96-4DE3-A5BF-FC1ACFD9FEA9}" srcOrd="0" destOrd="0" presId="urn:microsoft.com/office/officeart/2005/8/layout/chevron1"/>
    <dgm:cxn modelId="{4FA2A7BE-8D26-42DA-8108-DD0936DB72AA}" srcId="{30903414-1589-4D30-BFA1-F3F2B92ACC33}" destId="{6DBB61BA-2B1E-4871-BC69-F254894CB817}" srcOrd="2" destOrd="0" parTransId="{E0BA80BE-E657-4A38-9B49-758E0DF89C69}" sibTransId="{831E24DF-E474-45A4-95F0-CCE3EBA99F2E}"/>
    <dgm:cxn modelId="{D15B5D8C-BC28-42A0-AF60-E0FFE178F6A3}" type="presParOf" srcId="{37F2F2D0-3E96-4DE3-A5BF-FC1ACFD9FEA9}" destId="{1C52D4C8-25C6-437F-801B-5FD5408DA5DC}" srcOrd="0" destOrd="0" presId="urn:microsoft.com/office/officeart/2005/8/layout/chevron1"/>
    <dgm:cxn modelId="{1326D123-70E3-408B-A8F0-0BE0904861CE}" type="presParOf" srcId="{37F2F2D0-3E96-4DE3-A5BF-FC1ACFD9FEA9}" destId="{4F8CD181-8A0D-4829-AFCA-C767DE1CC20D}" srcOrd="1" destOrd="0" presId="urn:microsoft.com/office/officeart/2005/8/layout/chevron1"/>
    <dgm:cxn modelId="{D400570A-F940-4C05-943E-4E621BFABD6B}" type="presParOf" srcId="{37F2F2D0-3E96-4DE3-A5BF-FC1ACFD9FEA9}" destId="{B90E135D-B60A-4038-8A02-9338FC340AEE}" srcOrd="2" destOrd="0" presId="urn:microsoft.com/office/officeart/2005/8/layout/chevron1"/>
    <dgm:cxn modelId="{BD5695DE-60D5-4BB8-991A-A4266A900193}" type="presParOf" srcId="{37F2F2D0-3E96-4DE3-A5BF-FC1ACFD9FEA9}" destId="{8B3CE92D-45CD-4558-939D-C583AA0BBE71}" srcOrd="3" destOrd="0" presId="urn:microsoft.com/office/officeart/2005/8/layout/chevron1"/>
    <dgm:cxn modelId="{E267DB0A-2AAF-4458-BD06-2C7A3750F4DF}" type="presParOf" srcId="{37F2F2D0-3E96-4DE3-A5BF-FC1ACFD9FEA9}" destId="{D8F5B4FE-B8AE-4171-A06A-9DD4C0F8D0B1}" srcOrd="4"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73F4-49F7-4F02-AE19-30B8EBEE27B7}">
      <dsp:nvSpPr>
        <dsp:cNvPr id="0" name=""/>
        <dsp:cNvSpPr/>
      </dsp:nvSpPr>
      <dsp:spPr>
        <a:xfrm>
          <a:off x="1492792" y="552"/>
          <a:ext cx="1967637" cy="7870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Refactoring</a:t>
          </a:r>
        </a:p>
      </dsp:txBody>
      <dsp:txXfrm>
        <a:off x="1886320" y="552"/>
        <a:ext cx="1180582" cy="787055"/>
      </dsp:txXfrm>
    </dsp:sp>
    <dsp:sp modelId="{FD2A840E-2277-4925-8C6A-4CE119F66EF1}">
      <dsp:nvSpPr>
        <dsp:cNvPr id="0" name=""/>
        <dsp:cNvSpPr/>
      </dsp:nvSpPr>
      <dsp:spPr>
        <a:xfrm>
          <a:off x="3204637" y="67176"/>
          <a:ext cx="1813813"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Delete duplicates</a:t>
          </a:r>
        </a:p>
      </dsp:txBody>
      <dsp:txXfrm>
        <a:off x="3531265" y="67176"/>
        <a:ext cx="1160558" cy="653255"/>
      </dsp:txXfrm>
    </dsp:sp>
    <dsp:sp modelId="{1DFCD71F-0EE6-4D3C-8309-A8DC40013BA2}">
      <dsp:nvSpPr>
        <dsp:cNvPr id="0" name=""/>
        <dsp:cNvSpPr/>
      </dsp:nvSpPr>
      <dsp:spPr>
        <a:xfrm>
          <a:off x="4789811" y="67176"/>
          <a:ext cx="1952025"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Code optimization</a:t>
          </a:r>
        </a:p>
      </dsp:txBody>
      <dsp:txXfrm>
        <a:off x="5116439" y="67176"/>
        <a:ext cx="1298770" cy="653255"/>
      </dsp:txXfrm>
    </dsp:sp>
    <dsp:sp modelId="{81A6A8AE-961A-49AD-95F6-AD0A14C13E76}">
      <dsp:nvSpPr>
        <dsp:cNvPr id="0" name=""/>
        <dsp:cNvSpPr/>
      </dsp:nvSpPr>
      <dsp:spPr>
        <a:xfrm>
          <a:off x="6513197" y="67176"/>
          <a:ext cx="2420197"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Class Universalization</a:t>
          </a:r>
        </a:p>
      </dsp:txBody>
      <dsp:txXfrm>
        <a:off x="6839825" y="67176"/>
        <a:ext cx="1766942" cy="653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73F4-49F7-4F02-AE19-30B8EBEE27B7}">
      <dsp:nvSpPr>
        <dsp:cNvPr id="0" name=""/>
        <dsp:cNvSpPr/>
      </dsp:nvSpPr>
      <dsp:spPr>
        <a:xfrm>
          <a:off x="1166155" y="552"/>
          <a:ext cx="8634741" cy="7870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a:latin typeface="Agency FB" panose="020B0503020202020204" pitchFamily="34" charset="0"/>
            </a:rPr>
            <a:t>Start a world war</a:t>
          </a:r>
        </a:p>
      </dsp:txBody>
      <dsp:txXfrm>
        <a:off x="1559683" y="552"/>
        <a:ext cx="7847686" cy="78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73F4-49F7-4F02-AE19-30B8EBEE27B7}">
      <dsp:nvSpPr>
        <dsp:cNvPr id="0" name=""/>
        <dsp:cNvSpPr/>
      </dsp:nvSpPr>
      <dsp:spPr>
        <a:xfrm>
          <a:off x="2610047" y="552"/>
          <a:ext cx="1967637" cy="7870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Model works</a:t>
          </a:r>
        </a:p>
      </dsp:txBody>
      <dsp:txXfrm>
        <a:off x="3003575" y="552"/>
        <a:ext cx="1180582" cy="787055"/>
      </dsp:txXfrm>
    </dsp:sp>
    <dsp:sp modelId="{FD2A840E-2277-4925-8C6A-4CE119F66EF1}">
      <dsp:nvSpPr>
        <dsp:cNvPr id="0" name=""/>
        <dsp:cNvSpPr/>
      </dsp:nvSpPr>
      <dsp:spPr>
        <a:xfrm>
          <a:off x="4321892" y="67176"/>
          <a:ext cx="1633139"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Model review</a:t>
          </a:r>
        </a:p>
      </dsp:txBody>
      <dsp:txXfrm>
        <a:off x="4648520" y="67176"/>
        <a:ext cx="979884" cy="653255"/>
      </dsp:txXfrm>
    </dsp:sp>
    <dsp:sp modelId="{1DFCD71F-0EE6-4D3C-8309-A8DC40013BA2}">
      <dsp:nvSpPr>
        <dsp:cNvPr id="0" name=""/>
        <dsp:cNvSpPr/>
      </dsp:nvSpPr>
      <dsp:spPr>
        <a:xfrm>
          <a:off x="5726391" y="67176"/>
          <a:ext cx="2089748"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Test decomposition</a:t>
          </a:r>
        </a:p>
      </dsp:txBody>
      <dsp:txXfrm>
        <a:off x="6053019" y="67176"/>
        <a:ext cx="1436493" cy="653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73F4-49F7-4F02-AE19-30B8EBEE27B7}">
      <dsp:nvSpPr>
        <dsp:cNvPr id="0" name=""/>
        <dsp:cNvSpPr/>
      </dsp:nvSpPr>
      <dsp:spPr>
        <a:xfrm>
          <a:off x="1986621" y="552"/>
          <a:ext cx="2496774" cy="7870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Communications</a:t>
          </a:r>
        </a:p>
      </dsp:txBody>
      <dsp:txXfrm>
        <a:off x="2380149" y="552"/>
        <a:ext cx="1709719" cy="787055"/>
      </dsp:txXfrm>
    </dsp:sp>
    <dsp:sp modelId="{FD2A840E-2277-4925-8C6A-4CE119F66EF1}">
      <dsp:nvSpPr>
        <dsp:cNvPr id="0" name=""/>
        <dsp:cNvSpPr/>
      </dsp:nvSpPr>
      <dsp:spPr>
        <a:xfrm>
          <a:off x="4227602" y="67176"/>
          <a:ext cx="2350854"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Create change windows</a:t>
          </a:r>
        </a:p>
      </dsp:txBody>
      <dsp:txXfrm>
        <a:off x="4554230" y="67176"/>
        <a:ext cx="1697599" cy="653255"/>
      </dsp:txXfrm>
    </dsp:sp>
    <dsp:sp modelId="{1DFCD71F-0EE6-4D3C-8309-A8DC40013BA2}">
      <dsp:nvSpPr>
        <dsp:cNvPr id="0" name=""/>
        <dsp:cNvSpPr/>
      </dsp:nvSpPr>
      <dsp:spPr>
        <a:xfrm>
          <a:off x="6349818" y="67176"/>
          <a:ext cx="2089748" cy="65325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Agency FB" panose="020B0503020202020204" pitchFamily="34" charset="0"/>
            </a:rPr>
            <a:t>Order new VMs</a:t>
          </a:r>
        </a:p>
      </dsp:txBody>
      <dsp:txXfrm>
        <a:off x="6676446" y="67176"/>
        <a:ext cx="1436493" cy="653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2D4C8-25C6-437F-801B-5FD5408DA5DC}">
      <dsp:nvSpPr>
        <dsp:cNvPr id="0" name=""/>
        <dsp:cNvSpPr/>
      </dsp:nvSpPr>
      <dsp:spPr>
        <a:xfrm>
          <a:off x="2642" y="0"/>
          <a:ext cx="3219956" cy="78760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gency FB" panose="020B0503020202020204" pitchFamily="34" charset="0"/>
            </a:rPr>
            <a:t>January</a:t>
          </a:r>
        </a:p>
      </dsp:txBody>
      <dsp:txXfrm>
        <a:off x="396446" y="0"/>
        <a:ext cx="2432348" cy="787608"/>
      </dsp:txXfrm>
    </dsp:sp>
    <dsp:sp modelId="{B90E135D-B60A-4038-8A02-9338FC340AEE}">
      <dsp:nvSpPr>
        <dsp:cNvPr id="0" name=""/>
        <dsp:cNvSpPr/>
      </dsp:nvSpPr>
      <dsp:spPr>
        <a:xfrm>
          <a:off x="2900604" y="0"/>
          <a:ext cx="3219956" cy="78760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gency FB" panose="020B0503020202020204" pitchFamily="34" charset="0"/>
            </a:rPr>
            <a:t>February</a:t>
          </a:r>
        </a:p>
      </dsp:txBody>
      <dsp:txXfrm>
        <a:off x="3294408" y="0"/>
        <a:ext cx="2432348" cy="787608"/>
      </dsp:txXfrm>
    </dsp:sp>
    <dsp:sp modelId="{D8F5B4FE-B8AE-4171-A06A-9DD4C0F8D0B1}">
      <dsp:nvSpPr>
        <dsp:cNvPr id="0" name=""/>
        <dsp:cNvSpPr/>
      </dsp:nvSpPr>
      <dsp:spPr>
        <a:xfrm>
          <a:off x="5801208" y="0"/>
          <a:ext cx="3219956" cy="78760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gency FB" panose="020B0503020202020204" pitchFamily="34" charset="0"/>
            </a:rPr>
            <a:t>April</a:t>
          </a:r>
        </a:p>
      </dsp:txBody>
      <dsp:txXfrm>
        <a:off x="6195012" y="0"/>
        <a:ext cx="2432348" cy="78760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3DB22A9-33B0-4AD4-8FC6-415BE38054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5556BAB-94E8-4FDB-BCD4-0868E1871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C3659-D5AE-4F30-A0DA-3FB8018B042C}" type="datetimeFigureOut">
              <a:rPr lang="en-US" smtClean="0"/>
              <a:t>3/22/2019</a:t>
            </a:fld>
            <a:endParaRPr lang="en-US"/>
          </a:p>
        </p:txBody>
      </p:sp>
      <p:sp>
        <p:nvSpPr>
          <p:cNvPr id="4" name="Footer Placeholder 3">
            <a:extLst>
              <a:ext uri="{FF2B5EF4-FFF2-40B4-BE49-F238E27FC236}">
                <a16:creationId xmlns="" xmlns:a16="http://schemas.microsoft.com/office/drawing/2014/main" id="{E1CD4B8D-095B-4514-90CB-232B25843F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D21ED67-39E4-492D-BAF1-BD1B6A5350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64D24-F770-4FAA-A3D1-3A25ABE7C516}" type="slidenum">
              <a:rPr lang="en-US" smtClean="0"/>
              <a:t>‹#›</a:t>
            </a:fld>
            <a:endParaRPr lang="en-US"/>
          </a:p>
        </p:txBody>
      </p:sp>
    </p:spTree>
    <p:extLst>
      <p:ext uri="{BB962C8B-B14F-4D97-AF65-F5344CB8AC3E}">
        <p14:creationId xmlns:p14="http://schemas.microsoft.com/office/powerpoint/2010/main" val="936740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0CE88-B8BF-40E6-8F71-4DB32AB588AF}" type="datetimeFigureOut">
              <a:rPr lang="ru-RU" smtClean="0"/>
              <a:t>22.03.2019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1567A-342B-408E-88D4-754D555EFCB0}" type="slidenum">
              <a:rPr lang="ru-RU" smtClean="0"/>
              <a:t>‹#›</a:t>
            </a:fld>
            <a:endParaRPr lang="ru-RU"/>
          </a:p>
        </p:txBody>
      </p:sp>
    </p:spTree>
    <p:extLst>
      <p:ext uri="{BB962C8B-B14F-4D97-AF65-F5344CB8AC3E}">
        <p14:creationId xmlns:p14="http://schemas.microsoft.com/office/powerpoint/2010/main" val="197584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 will talk about automated test models. This topic will cover things which seems obvious, yet I’ve met the same misunderstanding and mistakes on dozen of projects. And today I welcome you all at our clinic.</a:t>
            </a:r>
          </a:p>
        </p:txBody>
      </p:sp>
      <p:sp>
        <p:nvSpPr>
          <p:cNvPr id="4" name="Slide Number Placeholder 3"/>
          <p:cNvSpPr>
            <a:spLocks noGrp="1"/>
          </p:cNvSpPr>
          <p:nvPr>
            <p:ph type="sldNum" sz="quarter" idx="5"/>
          </p:nvPr>
        </p:nvSpPr>
        <p:spPr/>
        <p:txBody>
          <a:bodyPr/>
          <a:lstStyle/>
          <a:p>
            <a:fld id="{DD01567A-342B-408E-88D4-754D555EFCB0}" type="slidenum">
              <a:rPr lang="ru-RU" smtClean="0"/>
              <a:t>1</a:t>
            </a:fld>
            <a:endParaRPr lang="ru-RU"/>
          </a:p>
        </p:txBody>
      </p:sp>
    </p:spTree>
    <p:extLst>
      <p:ext uri="{BB962C8B-B14F-4D97-AF65-F5344CB8AC3E}">
        <p14:creationId xmlns:p14="http://schemas.microsoft.com/office/powerpoint/2010/main" val="340023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Experts are good, yet the numbers are better. Opinion is often very subjective. I met both situations: when people got used to a serious problem and stopped noticing it AND when people got </a:t>
            </a:r>
            <a:r>
              <a:rPr lang="en-US" dirty="0" err="1"/>
              <a:t>overexited</a:t>
            </a:r>
            <a:r>
              <a:rPr lang="en-US" dirty="0"/>
              <a:t> about the smallest of small problems which is creeping on them right now.</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10</a:t>
            </a:fld>
            <a:endParaRPr lang="ru-RU"/>
          </a:p>
        </p:txBody>
      </p:sp>
    </p:spTree>
    <p:extLst>
      <p:ext uri="{BB962C8B-B14F-4D97-AF65-F5344CB8AC3E}">
        <p14:creationId xmlns:p14="http://schemas.microsoft.com/office/powerpoint/2010/main" val="310491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And so we need some instruments to dig in. There are a lot of them, but I will talk about few I used more often. </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11</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a:t>Log your time on the task</a:t>
            </a:r>
            <a:r>
              <a:rPr lang="ru-RU" baseline="0" dirty="0"/>
              <a:t>. </a:t>
            </a:r>
            <a:r>
              <a:rPr lang="en-US" baseline="0" dirty="0"/>
              <a:t>Here is the example: it’s a task for autotest actualization</a:t>
            </a:r>
            <a:r>
              <a:rPr lang="ru-RU" baseline="0" dirty="0"/>
              <a:t>. </a:t>
            </a:r>
            <a:r>
              <a:rPr lang="en-US" baseline="0" dirty="0"/>
              <a:t>It is a mandatory to leave a reason for this fix, or, even better – create a special dropdown list of typical causes. I’ll show how its </a:t>
            </a:r>
            <a:r>
              <a:rPr lang="en-US" baseline="0" dirty="0" err="1"/>
              <a:t>gonna</a:t>
            </a:r>
            <a:r>
              <a:rPr lang="en-US" baseline="0" dirty="0"/>
              <a:t> help us later.</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12</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Well. Here we are. A beautiful dashboard. We can see here that we’ve spent only 4% of overall time for maintenance. Remember the numbers from the beginning? It’s a proper way to see your project trends.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13</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Don’t mind this picture please! It is here, because In my practice there were some projects without ANY task tracking system AT ALL. And it was forbidden to install one. So I used excel with VB addons I wrote. Just saying… Though I would recommend to find a freeware task-tracking system, there are plenty.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14</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Also you should collect simple stats, like QA/AQA execution stats. Here we see more than 80 percentage </a:t>
            </a:r>
            <a:r>
              <a:rPr lang="en-US" dirty="0" err="1"/>
              <a:t>passrate</a:t>
            </a:r>
            <a:r>
              <a:rPr lang="en-US" dirty="0"/>
              <a:t>, which is fine. But It’s also near the </a:t>
            </a:r>
            <a:r>
              <a:rPr lang="en-US" dirty="0" err="1"/>
              <a:t>fireline</a:t>
            </a:r>
            <a:r>
              <a:rPr lang="en-US" dirty="0"/>
              <a:t>. So we should keep an eye on the progress.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15</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Static code analyzers. </a:t>
            </a:r>
            <a:r>
              <a:rPr lang="en-US" dirty="0" err="1"/>
              <a:t>Nothin’s</a:t>
            </a:r>
            <a:r>
              <a:rPr lang="en-US" dirty="0"/>
              <a:t> better than a good </a:t>
            </a:r>
            <a:r>
              <a:rPr lang="en-US" dirty="0" err="1"/>
              <a:t>ol</a:t>
            </a:r>
            <a:r>
              <a:rPr lang="en-US" dirty="0"/>
              <a:t> </a:t>
            </a:r>
            <a:r>
              <a:rPr lang="en-US" dirty="0" err="1"/>
              <a:t>robo</a:t>
            </a:r>
            <a:r>
              <a:rPr lang="en-US" dirty="0"/>
              <a:t>! Never lies, always blames.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16</a:t>
            </a:fld>
            <a:endParaRPr lang="ru-RU"/>
          </a:p>
        </p:txBody>
      </p:sp>
    </p:spTree>
    <p:extLst>
      <p:ext uri="{BB962C8B-B14F-4D97-AF65-F5344CB8AC3E}">
        <p14:creationId xmlns:p14="http://schemas.microsoft.com/office/powerpoint/2010/main" val="224984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This is an example of the rules application.</a:t>
            </a:r>
          </a:p>
          <a:p>
            <a:r>
              <a:rPr lang="en-US" baseline="0" dirty="0"/>
              <a:t>First error: local var </a:t>
            </a:r>
            <a:r>
              <a:rPr lang="en-US" dirty="0" err="1"/>
              <a:t>firstLevelMenuPart</a:t>
            </a:r>
            <a:r>
              <a:rPr lang="en-US" dirty="0"/>
              <a:t> is never used.</a:t>
            </a:r>
          </a:p>
          <a:p>
            <a:r>
              <a:rPr lang="en-US" baseline="0" dirty="0"/>
              <a:t>Second one: empty else block of code.</a:t>
            </a:r>
          </a:p>
          <a:p>
            <a:r>
              <a:rPr lang="en-US" baseline="0" dirty="0"/>
              <a:t>Actually you can manage severity level and turn on/off as many rules as you like and even create your own. That’s easy, just some reg exp rules related to you project.</a:t>
            </a:r>
            <a:endParaRPr lang="ru-RU" baseline="0"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17</a:t>
            </a:fld>
            <a:endParaRPr lang="ru-RU"/>
          </a:p>
        </p:txBody>
      </p:sp>
    </p:spTree>
    <p:extLst>
      <p:ext uri="{BB962C8B-B14F-4D97-AF65-F5344CB8AC3E}">
        <p14:creationId xmlns:p14="http://schemas.microsoft.com/office/powerpoint/2010/main" val="3889451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Sonar gathers all your code metrics for you. Here we see a summary. Core metrics are: Duplications, Tech. debt, Tech debt ratio.</a:t>
            </a:r>
            <a:endParaRPr lang="ru-RU" baseline="0"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18</a:t>
            </a:fld>
            <a:endParaRPr lang="ru-RU"/>
          </a:p>
        </p:txBody>
      </p:sp>
    </p:spTree>
    <p:extLst>
      <p:ext uri="{BB962C8B-B14F-4D97-AF65-F5344CB8AC3E}">
        <p14:creationId xmlns:p14="http://schemas.microsoft.com/office/powerpoint/2010/main" val="72530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So, about tech. debt. It is an approximate time, which you’d have to spend to fix the issues you have in your code.</a:t>
            </a:r>
            <a:endParaRPr lang="ru-RU" baseline="0"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19</a:t>
            </a:fld>
            <a:endParaRPr lang="ru-RU" dirty="0"/>
          </a:p>
        </p:txBody>
      </p:sp>
    </p:spTree>
    <p:extLst>
      <p:ext uri="{BB962C8B-B14F-4D97-AF65-F5344CB8AC3E}">
        <p14:creationId xmlns:p14="http://schemas.microsoft.com/office/powerpoint/2010/main" val="121029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My name is Dmitry and I’ll be your attending doctor for the next 40 minutes.</a:t>
            </a:r>
            <a:endParaRPr lang="ru-RU" dirty="0"/>
          </a:p>
        </p:txBody>
      </p:sp>
      <p:sp>
        <p:nvSpPr>
          <p:cNvPr id="4" name="Номер слайда 3"/>
          <p:cNvSpPr>
            <a:spLocks noGrp="1"/>
          </p:cNvSpPr>
          <p:nvPr>
            <p:ph type="sldNum" sz="quarter" idx="10"/>
          </p:nvPr>
        </p:nvSpPr>
        <p:spPr/>
        <p:txBody>
          <a:bodyPr/>
          <a:lstStyle/>
          <a:p>
            <a:fld id="{7DD5BE86-FB37-40C0-867C-50E379AD99B9}" type="slidenum">
              <a:rPr lang="ru-RU" smtClean="0"/>
              <a:t>2</a:t>
            </a:fld>
            <a:endParaRPr lang="ru-RU"/>
          </a:p>
        </p:txBody>
      </p:sp>
    </p:spTree>
    <p:extLst>
      <p:ext uri="{BB962C8B-B14F-4D97-AF65-F5344CB8AC3E}">
        <p14:creationId xmlns:p14="http://schemas.microsoft.com/office/powerpoint/2010/main" val="347870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And tech debt ratio – is a ratio of the project development time to the technical debt. In other words, if it reached 100%, it’ll take less time to create new project from the scratch rather than refactor the old one.</a:t>
            </a:r>
            <a:endParaRPr lang="ru-RU"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20</a:t>
            </a:fld>
            <a:endParaRPr lang="ru-RU"/>
          </a:p>
        </p:txBody>
      </p:sp>
    </p:spTree>
    <p:extLst>
      <p:ext uri="{BB962C8B-B14F-4D97-AF65-F5344CB8AC3E}">
        <p14:creationId xmlns:p14="http://schemas.microsoft.com/office/powerpoint/2010/main" val="417400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Here is another sonar dashboard example. You can click on any issue line and see matching line of code with an error in git. But it’s easier to stop those issues from getting in the code in the first place, right? So lets integrate SONAR scanner into the project merge request  job.</a:t>
            </a:r>
            <a:endParaRPr lang="ru-RU" baseline="0"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21</a:t>
            </a:fld>
            <a:endParaRPr lang="ru-RU" dirty="0"/>
          </a:p>
        </p:txBody>
      </p:sp>
    </p:spTree>
    <p:extLst>
      <p:ext uri="{BB962C8B-B14F-4D97-AF65-F5344CB8AC3E}">
        <p14:creationId xmlns:p14="http://schemas.microsoft.com/office/powerpoint/2010/main" val="251733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That’s a merge request blocked by sonar. We can see some details. And most important, we can click on the list of issues. And see every issue representation RIGHT INSIDE the git. Easy and transparent.  Of course, there are ways to trick sonar and merge the lame code no matter what… but just don’t do it, ok?) Sonar will find those in the code anyways, and I’ll find who did it!</a:t>
            </a:r>
            <a:endParaRPr lang="ru-RU" baseline="0" dirty="0"/>
          </a:p>
        </p:txBody>
      </p:sp>
      <p:sp>
        <p:nvSpPr>
          <p:cNvPr id="4" name="Номер слайда 3"/>
          <p:cNvSpPr>
            <a:spLocks noGrp="1"/>
          </p:cNvSpPr>
          <p:nvPr>
            <p:ph type="sldNum" sz="quarter" idx="10"/>
          </p:nvPr>
        </p:nvSpPr>
        <p:spPr/>
        <p:txBody>
          <a:bodyPr/>
          <a:lstStyle/>
          <a:p>
            <a:pPr>
              <a:defRPr/>
            </a:pPr>
            <a:fld id="{C5E35A04-254A-40BC-84CE-3C4C98772380}" type="slidenum">
              <a:rPr lang="ru-RU" smtClean="0"/>
              <a:pPr>
                <a:defRPr/>
              </a:pPr>
              <a:t>22</a:t>
            </a:fld>
            <a:endParaRPr lang="ru-RU"/>
          </a:p>
        </p:txBody>
      </p:sp>
    </p:spTree>
    <p:extLst>
      <p:ext uri="{BB962C8B-B14F-4D97-AF65-F5344CB8AC3E}">
        <p14:creationId xmlns:p14="http://schemas.microsoft.com/office/powerpoint/2010/main" val="1052434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Lets summarize our analysis chapter.</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23</a:t>
            </a:fld>
            <a:endParaRPr lang="ru-RU"/>
          </a:p>
        </p:txBody>
      </p:sp>
    </p:spTree>
    <p:extLst>
      <p:ext uri="{BB962C8B-B14F-4D97-AF65-F5344CB8AC3E}">
        <p14:creationId xmlns:p14="http://schemas.microsoft.com/office/powerpoint/2010/main" val="829021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And here we came to problem solving. We have our diagnosis on our hands, so, where to start?</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24</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*Just read it*</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25</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Obviously, as we have stats about the time we are spending for every issue and estimated  every issue fix complexity (in story points, I would recommend), we can just use this ratio as priority.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26</a:t>
            </a:fld>
            <a:endParaRPr lang="ru-RU"/>
          </a:p>
        </p:txBody>
      </p:sp>
    </p:spTree>
    <p:extLst>
      <p:ext uri="{BB962C8B-B14F-4D97-AF65-F5344CB8AC3E}">
        <p14:creationId xmlns:p14="http://schemas.microsoft.com/office/powerpoint/2010/main" val="22420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We’ve gathered some data. Lets put it to a good use. Next we’ll go though different types of problems with some typical examples of each one.</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27</a:t>
            </a:fld>
            <a:endParaRPr lang="ru-RU"/>
          </a:p>
        </p:txBody>
      </p:sp>
    </p:spTree>
    <p:extLst>
      <p:ext uri="{BB962C8B-B14F-4D97-AF65-F5344CB8AC3E}">
        <p14:creationId xmlns:p14="http://schemas.microsoft.com/office/powerpoint/2010/main" val="280856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for the manager of someone with communication skills. Those problems are about proving the necessity, arguing and reaching agreements. *mostly reading next*</a:t>
            </a:r>
          </a:p>
        </p:txBody>
      </p:sp>
      <p:sp>
        <p:nvSpPr>
          <p:cNvPr id="4" name="Slide Number Placeholder 3"/>
          <p:cNvSpPr>
            <a:spLocks noGrp="1"/>
          </p:cNvSpPr>
          <p:nvPr>
            <p:ph type="sldNum" sz="quarter" idx="5"/>
          </p:nvPr>
        </p:nvSpPr>
        <p:spPr/>
        <p:txBody>
          <a:bodyPr/>
          <a:lstStyle/>
          <a:p>
            <a:fld id="{DD01567A-342B-408E-88D4-754D555EFCB0}" type="slidenum">
              <a:rPr lang="ru-RU" smtClean="0"/>
              <a:t>28</a:t>
            </a:fld>
            <a:endParaRPr lang="ru-RU"/>
          </a:p>
        </p:txBody>
      </p:sp>
    </p:spTree>
    <p:extLst>
      <p:ext uri="{BB962C8B-B14F-4D97-AF65-F5344CB8AC3E}">
        <p14:creationId xmlns:p14="http://schemas.microsoft.com/office/powerpoint/2010/main" val="242531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Tech-are for engineers. Refactoring, pilots, tools developing. Honestly, there is no point to bring here any examples as there are unlimited number of unlimited variabilities. Yet I brought as few just to make things clear. *reading now*</a:t>
            </a:r>
          </a:p>
        </p:txBody>
      </p:sp>
      <p:sp>
        <p:nvSpPr>
          <p:cNvPr id="4" name="Slide Number Placeholder 3"/>
          <p:cNvSpPr>
            <a:spLocks noGrp="1"/>
          </p:cNvSpPr>
          <p:nvPr>
            <p:ph type="sldNum" sz="quarter" idx="5"/>
          </p:nvPr>
        </p:nvSpPr>
        <p:spPr/>
        <p:txBody>
          <a:bodyPr/>
          <a:lstStyle/>
          <a:p>
            <a:fld id="{DD01567A-342B-408E-88D4-754D555EFCB0}" type="slidenum">
              <a:rPr lang="ru-RU" smtClean="0"/>
              <a:t>29</a:t>
            </a:fld>
            <a:endParaRPr lang="ru-RU"/>
          </a:p>
        </p:txBody>
      </p:sp>
    </p:spTree>
    <p:extLst>
      <p:ext uri="{BB962C8B-B14F-4D97-AF65-F5344CB8AC3E}">
        <p14:creationId xmlns:p14="http://schemas.microsoft.com/office/powerpoint/2010/main" val="9376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our medicine scheme I’ll go through major points, divided into chapters which are: </a:t>
            </a:r>
            <a:r>
              <a:rPr lang="en-US" dirty="0" err="1"/>
              <a:t>Symptomalogy</a:t>
            </a:r>
            <a:r>
              <a:rPr lang="en-US" dirty="0"/>
              <a:t>, Diagnosis, Therapy and prophylactics.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a:t>
            </a:fld>
            <a:endParaRPr lang="ru-RU"/>
          </a:p>
        </p:txBody>
      </p:sp>
    </p:spTree>
    <p:extLst>
      <p:ext uri="{BB962C8B-B14F-4D97-AF65-F5344CB8AC3E}">
        <p14:creationId xmlns:p14="http://schemas.microsoft.com/office/powerpoint/2010/main" val="2074979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It is a COMMON delusion to use </a:t>
            </a:r>
            <a:r>
              <a:rPr lang="en-US" dirty="0" err="1"/>
              <a:t>inproper</a:t>
            </a:r>
            <a:r>
              <a:rPr lang="en-US" dirty="0"/>
              <a:t> tool due to political reasons… or a duck syndrome. For example, if you have a REACT-JS UI application it is better to automate it with Java-Script based framework rather than stick to a well-known java-selenium.  Because there will be specific tools, it’ll be easier to maintain it and you won’t face a great deal of problems you would otherwise! Yet… You’d have to fight through heavy resistance from both engineers and management side. So that’s on you and your </a:t>
            </a:r>
            <a:r>
              <a:rPr lang="en-US" dirty="0" err="1"/>
              <a:t>resOlve</a:t>
            </a:r>
            <a:r>
              <a:rPr lang="en-US" dirty="0"/>
              <a:t>.</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30</a:t>
            </a:fld>
            <a:endParaRPr lang="ru-RU"/>
          </a:p>
        </p:txBody>
      </p:sp>
    </p:spTree>
    <p:extLst>
      <p:ext uri="{BB962C8B-B14F-4D97-AF65-F5344CB8AC3E}">
        <p14:creationId xmlns:p14="http://schemas.microsoft.com/office/powerpoint/2010/main" val="2808564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problem is usually equally related to both AQA and Manual QA test model. Changing approach may drastically lessen the time expenses on the testing process. *Reading now* </a:t>
            </a:r>
          </a:p>
        </p:txBody>
      </p:sp>
      <p:sp>
        <p:nvSpPr>
          <p:cNvPr id="4" name="Slide Number Placeholder 3"/>
          <p:cNvSpPr>
            <a:spLocks noGrp="1"/>
          </p:cNvSpPr>
          <p:nvPr>
            <p:ph type="sldNum" sz="quarter" idx="5"/>
          </p:nvPr>
        </p:nvSpPr>
        <p:spPr/>
        <p:txBody>
          <a:bodyPr/>
          <a:lstStyle/>
          <a:p>
            <a:fld id="{DD01567A-342B-408E-88D4-754D555EFCB0}" type="slidenum">
              <a:rPr lang="ru-RU" smtClean="0"/>
              <a:t>31</a:t>
            </a:fld>
            <a:endParaRPr lang="ru-RU"/>
          </a:p>
        </p:txBody>
      </p:sp>
    </p:spTree>
    <p:extLst>
      <p:ext uri="{BB962C8B-B14F-4D97-AF65-F5344CB8AC3E}">
        <p14:creationId xmlns:p14="http://schemas.microsoft.com/office/powerpoint/2010/main" val="4245072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Let’s see how model-technical approach fix worked. Here we have a project and:</a:t>
            </a:r>
          </a:p>
          <a:p>
            <a:pPr marL="228600" indent="-228600">
              <a:buAutoNum type="arabicParenR"/>
            </a:pPr>
            <a:r>
              <a:rPr lang="en-US" dirty="0"/>
              <a:t>It’s unreadable</a:t>
            </a:r>
          </a:p>
          <a:p>
            <a:pPr marL="228600" indent="-228600">
              <a:buAutoNum type="arabicParenR"/>
            </a:pPr>
            <a:r>
              <a:rPr lang="en-US" dirty="0"/>
              <a:t>There are 300 lines of code (which means according amount of support time)</a:t>
            </a:r>
          </a:p>
          <a:p>
            <a:pPr marL="0" indent="0">
              <a:buNone/>
            </a:pPr>
            <a:endParaRPr lang="en-US" dirty="0"/>
          </a:p>
          <a:p>
            <a:pPr marL="0" indent="0">
              <a:buNone/>
            </a:pPr>
            <a:r>
              <a:rPr lang="en-US" dirty="0"/>
              <a:t>When I came to this project, engineers already had a solution in mind. So, basically, I did nothing but told “Hey, why don’t we give it a try?”. That’s why external expert and the initial brainstorm is so important. </a:t>
            </a:r>
          </a:p>
          <a:p>
            <a:pPr marL="0" indent="0">
              <a:buNone/>
            </a:pPr>
            <a:r>
              <a:rPr lang="en-US" dirty="0"/>
              <a:t>The solution was to upgrade the framework and model to data-driven approach. Replace the hardcode with JSONs. </a:t>
            </a:r>
          </a:p>
          <a:p>
            <a:pPr marL="228600" indent="-228600">
              <a:buAutoNum type="arabicParenR"/>
            </a:pPr>
            <a:endParaRPr lang="en-US" dirty="0"/>
          </a:p>
        </p:txBody>
      </p:sp>
      <p:sp>
        <p:nvSpPr>
          <p:cNvPr id="4" name="Номер слайда 3"/>
          <p:cNvSpPr>
            <a:spLocks noGrp="1"/>
          </p:cNvSpPr>
          <p:nvPr>
            <p:ph type="sldNum" sz="quarter" idx="10"/>
          </p:nvPr>
        </p:nvSpPr>
        <p:spPr/>
        <p:txBody>
          <a:bodyPr/>
          <a:lstStyle/>
          <a:p>
            <a:fld id="{DD01567A-342B-408E-88D4-754D555EFCB0}" type="slidenum">
              <a:rPr lang="ru-RU" smtClean="0"/>
              <a:t>32</a:t>
            </a:fld>
            <a:endParaRPr lang="ru-RU"/>
          </a:p>
        </p:txBody>
      </p:sp>
    </p:spTree>
    <p:extLst>
      <p:ext uri="{BB962C8B-B14F-4D97-AF65-F5344CB8AC3E}">
        <p14:creationId xmlns:p14="http://schemas.microsoft.com/office/powerpoint/2010/main" val="1315233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And here is what we’ve got!</a:t>
            </a:r>
          </a:p>
          <a:p>
            <a:pPr marL="228600" indent="-228600">
              <a:buAutoNum type="arabicParenR"/>
            </a:pPr>
            <a:r>
              <a:rPr lang="en-US" dirty="0"/>
              <a:t>Easy to read</a:t>
            </a:r>
          </a:p>
          <a:p>
            <a:pPr marL="228600" indent="-228600">
              <a:buAutoNum type="arabicParenR"/>
            </a:pPr>
            <a:r>
              <a:rPr lang="en-US" dirty="0"/>
              <a:t>65 lines of code. Almost 5 times less. And that’s just one file, so multiply the result by the whole project.</a:t>
            </a:r>
          </a:p>
          <a:p>
            <a:pPr marL="228600" indent="-228600">
              <a:buAutoNum type="arabicParenR"/>
            </a:pPr>
            <a:r>
              <a:rPr lang="en-US" dirty="0"/>
              <a:t>Test coverage actually expended. We can create new JSON with test parameters whenever we want, testing more things.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33</a:t>
            </a:fld>
            <a:endParaRPr lang="ru-RU"/>
          </a:p>
        </p:txBody>
      </p:sp>
    </p:spTree>
    <p:extLst>
      <p:ext uri="{BB962C8B-B14F-4D97-AF65-F5344CB8AC3E}">
        <p14:creationId xmlns:p14="http://schemas.microsoft.com/office/powerpoint/2010/main" val="1733755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Just one note: create the roadmap before you start. It should be high-leveled, as it would be changed in the process, but it is good when you have some goals and dates. Check the results on retro and see if you achieved the goal and did it bring the profit you expected. </a:t>
            </a:r>
          </a:p>
          <a:p>
            <a:r>
              <a:rPr lang="en-US" dirty="0"/>
              <a:t>This kind of activity we are talking about fits agile like no other, so you can change the goals according to the previous results. But to change the goals, you have to have them. </a:t>
            </a:r>
          </a:p>
          <a:p>
            <a:r>
              <a:rPr lang="en-US" dirty="0"/>
              <a:t>So go ahead and create a simple plan, it’ll take only about 10 minutes.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34</a:t>
            </a:fld>
            <a:endParaRPr lang="ru-RU"/>
          </a:p>
        </p:txBody>
      </p:sp>
    </p:spTree>
    <p:extLst>
      <p:ext uri="{BB962C8B-B14F-4D97-AF65-F5344CB8AC3E}">
        <p14:creationId xmlns:p14="http://schemas.microsoft.com/office/powerpoint/2010/main" val="1751922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Summary on therapy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35</a:t>
            </a:fld>
            <a:endParaRPr lang="ru-RU"/>
          </a:p>
        </p:txBody>
      </p:sp>
    </p:spTree>
    <p:extLst>
      <p:ext uri="{BB962C8B-B14F-4D97-AF65-F5344CB8AC3E}">
        <p14:creationId xmlns:p14="http://schemas.microsoft.com/office/powerpoint/2010/main" val="829021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About the recurrence. That is my personal pain.</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36</a:t>
            </a:fld>
            <a:endParaRPr lang="ru-RU"/>
          </a:p>
        </p:txBody>
      </p:sp>
    </p:spTree>
    <p:extLst>
      <p:ext uri="{BB962C8B-B14F-4D97-AF65-F5344CB8AC3E}">
        <p14:creationId xmlns:p14="http://schemas.microsoft.com/office/powerpoint/2010/main" val="2540991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You see, first time I made a survey… Well, I took the feedback six months later. And it was brilliant. 600 human hours per month spent on support changed to 200. Time to develop new tests reduced and test coverage multiplied. Worked like magic!</a:t>
            </a:r>
          </a:p>
          <a:p>
            <a:r>
              <a:rPr lang="en-US" dirty="0"/>
              <a:t>But… a  year after! Universal tests were broken. 50% of automated tests were </a:t>
            </a:r>
            <a:r>
              <a:rPr lang="en-US" dirty="0" err="1"/>
              <a:t>unsuable</a:t>
            </a:r>
            <a:r>
              <a:rPr lang="en-US" dirty="0"/>
              <a:t>. </a:t>
            </a:r>
            <a:r>
              <a:rPr lang="en-US" dirty="0" err="1"/>
              <a:t>Copypaste</a:t>
            </a:r>
            <a:r>
              <a:rPr lang="en-US" dirty="0"/>
              <a:t>, custom technical solutions, everything’s gone to hell!</a:t>
            </a:r>
          </a:p>
          <a:p>
            <a:r>
              <a:rPr lang="en-US" dirty="0"/>
              <a:t>I see you wonder what happened? The answer was simple: team rotation. New people came and broke down everything. The more system is complex, the more it is effective, but it is easier to break it or misuse it at the same time.</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37</a:t>
            </a:fld>
            <a:endParaRPr lang="ru-RU"/>
          </a:p>
        </p:txBody>
      </p:sp>
    </p:spTree>
    <p:extLst>
      <p:ext uri="{BB962C8B-B14F-4D97-AF65-F5344CB8AC3E}">
        <p14:creationId xmlns:p14="http://schemas.microsoft.com/office/powerpoint/2010/main" val="2522694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And so CREATE DOCUMENTATION. *Mostly reading*</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38</a:t>
            </a:fld>
            <a:endParaRPr lang="ru-RU"/>
          </a:p>
        </p:txBody>
      </p:sp>
    </p:spTree>
    <p:extLst>
      <p:ext uri="{BB962C8B-B14F-4D97-AF65-F5344CB8AC3E}">
        <p14:creationId xmlns:p14="http://schemas.microsoft.com/office/powerpoint/2010/main" val="2808564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gency FB" panose="020B0503020202020204" pitchFamily="34" charset="0"/>
              </a:rPr>
              <a:t>“TODO </a:t>
            </a:r>
            <a:r>
              <a:rPr lang="en-US" dirty="0"/>
              <a:t>should be done by </a:t>
            </a:r>
            <a:r>
              <a:rPr lang="en-US" dirty="0" err="1"/>
              <a:t>thursday</a:t>
            </a:r>
            <a:r>
              <a:rPr lang="en-US" dirty="0">
                <a:latin typeface="Agency FB" panose="020B0503020202020204" pitchFamily="34" charset="0"/>
              </a:rPr>
              <a:t>” – Two year ago I found this comment in repo. It was a </a:t>
            </a:r>
            <a:r>
              <a:rPr lang="ru-RU" dirty="0"/>
              <a:t>2013</a:t>
            </a:r>
            <a:r>
              <a:rPr lang="en-US" baseline="30000" dirty="0" err="1"/>
              <a:t>th</a:t>
            </a:r>
            <a:r>
              <a:rPr lang="en-US" dirty="0"/>
              <a:t>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evade such problems we have code review practice. Don’t be scared to perform junior-senior and vice versa code review. As practice shows, junior often finds  senior mistakes by simply asking “why did you do this?”. He is also learning at the same time. So… watch for yourself and for the “that guy”.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39</a:t>
            </a:fld>
            <a:endParaRPr lang="ru-RU"/>
          </a:p>
        </p:txBody>
      </p:sp>
    </p:spTree>
    <p:extLst>
      <p:ext uri="{BB962C8B-B14F-4D97-AF65-F5344CB8AC3E}">
        <p14:creationId xmlns:p14="http://schemas.microsoft.com/office/powerpoint/2010/main" val="280856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First of all, the symptoms. Most of the teams I used to lead or have been summoned as a consult actually had a feeling that they have some problems. Yet they were in denial of the impact on the project. It’s like a overweight, you see. You don’t mind it until you loose some kilos.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4</a:t>
            </a:fld>
            <a:endParaRPr lang="ru-RU"/>
          </a:p>
        </p:txBody>
      </p:sp>
    </p:spTree>
    <p:extLst>
      <p:ext uri="{BB962C8B-B14F-4D97-AF65-F5344CB8AC3E}">
        <p14:creationId xmlns:p14="http://schemas.microsoft.com/office/powerpoint/2010/main" val="470080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*mostly reading*</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40</a:t>
            </a:fld>
            <a:endParaRPr lang="ru-RU"/>
          </a:p>
        </p:txBody>
      </p:sp>
    </p:spTree>
    <p:extLst>
      <p:ext uri="{BB962C8B-B14F-4D97-AF65-F5344CB8AC3E}">
        <p14:creationId xmlns:p14="http://schemas.microsoft.com/office/powerpoint/2010/main" val="2808564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Summary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41</a:t>
            </a:fld>
            <a:endParaRPr lang="ru-RU"/>
          </a:p>
        </p:txBody>
      </p:sp>
    </p:spTree>
    <p:extLst>
      <p:ext uri="{BB962C8B-B14F-4D97-AF65-F5344CB8AC3E}">
        <p14:creationId xmlns:p14="http://schemas.microsoft.com/office/powerpoint/2010/main" val="829021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Final summary.</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42</a:t>
            </a:fld>
            <a:endParaRPr lang="ru-RU"/>
          </a:p>
        </p:txBody>
      </p:sp>
    </p:spTree>
    <p:extLst>
      <p:ext uri="{BB962C8B-B14F-4D97-AF65-F5344CB8AC3E}">
        <p14:creationId xmlns:p14="http://schemas.microsoft.com/office/powerpoint/2010/main" val="829021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t>Links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43</a:t>
            </a:fld>
            <a:endParaRPr lang="ru-RU"/>
          </a:p>
        </p:txBody>
      </p:sp>
    </p:spTree>
    <p:extLst>
      <p:ext uri="{BB962C8B-B14F-4D97-AF65-F5344CB8AC3E}">
        <p14:creationId xmlns:p14="http://schemas.microsoft.com/office/powerpoint/2010/main" val="225000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Than now… lets see if this concerns you. Here is this list of symptoms:</a:t>
            </a:r>
          </a:p>
          <a:p>
            <a:r>
              <a:rPr lang="en-US" dirty="0"/>
              <a:t>-If you spend more than 20% of time to maintain the existing tests just too keep them working.</a:t>
            </a:r>
          </a:p>
          <a:p>
            <a:r>
              <a:rPr lang="en-US" dirty="0"/>
              <a:t>-One fifth of you tests is just ignored during testing, since there is no way to get it to work every time, and there, you just ignore it.</a:t>
            </a:r>
          </a:p>
          <a:p>
            <a:r>
              <a:rPr lang="en-US" dirty="0"/>
              <a:t>-&gt;20% tech debt ratio. We will talk about it later.</a:t>
            </a:r>
          </a:p>
          <a:p>
            <a:r>
              <a:rPr lang="en-US" dirty="0"/>
              <a:t>-It takes more than one night to launch full automated regression. Including analyze, by the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solidFill>
                  <a:schemeClr val="tx1"/>
                </a:solidFill>
              </a:rPr>
              <a:t>&gt;</a:t>
            </a:r>
            <a:r>
              <a:rPr lang="ru-RU" sz="1200" dirty="0">
                <a:solidFill>
                  <a:schemeClr val="tx1"/>
                </a:solidFill>
              </a:rPr>
              <a:t> </a:t>
            </a:r>
            <a:r>
              <a:rPr lang="en-US" sz="1200" dirty="0">
                <a:solidFill>
                  <a:schemeClr val="tx1"/>
                </a:solidFill>
              </a:rPr>
              <a:t>more than one day is needed to create a new a-test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 anyone felt unease right now? Than, lets continue on what to do with it.</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5</a:t>
            </a:fld>
            <a:endParaRPr lang="ru-RU"/>
          </a:p>
        </p:txBody>
      </p:sp>
    </p:spTree>
    <p:extLst>
      <p:ext uri="{BB962C8B-B14F-4D97-AF65-F5344CB8AC3E}">
        <p14:creationId xmlns:p14="http://schemas.microsoft.com/office/powerpoint/2010/main" val="57952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a:t>All right, turn on an epic music… from rescue rangers.</a:t>
            </a:r>
          </a:p>
          <a:p>
            <a:r>
              <a:rPr lang="en-US" baseline="0" dirty="0"/>
              <a:t>First, we should gather a rescue team. Oh, </a:t>
            </a:r>
            <a:r>
              <a:rPr lang="en-US" baseline="0" dirty="0" err="1"/>
              <a:t>cmon</a:t>
            </a:r>
            <a:r>
              <a:rPr lang="en-US" baseline="0" dirty="0"/>
              <a:t>, you already pushed yourself to the bottom. Yep, those symptoms are </a:t>
            </a:r>
            <a:r>
              <a:rPr lang="en-US" baseline="0" dirty="0" err="1"/>
              <a:t>baaad</a:t>
            </a:r>
            <a:r>
              <a:rPr lang="en-US" baseline="0" dirty="0"/>
              <a:t>. So you need some help!</a:t>
            </a:r>
          </a:p>
          <a:p>
            <a:r>
              <a:rPr lang="en-US" baseline="0" dirty="0"/>
              <a:t>-Lets start with an external expert. It shouldn’t be the House M.D. in the flesh, it’s just a guy who has some consciousness about automation. Its just a fresh look from outside. Deal with it!</a:t>
            </a:r>
          </a:p>
          <a:p>
            <a:r>
              <a:rPr lang="en-US" baseline="0" dirty="0"/>
              <a:t>-Second there should be a person who is responsible for the result. Usually it’s a </a:t>
            </a:r>
            <a:r>
              <a:rPr lang="en-US" baseline="0" dirty="0" err="1"/>
              <a:t>teamlead</a:t>
            </a:r>
            <a:r>
              <a:rPr lang="en-US" baseline="0" dirty="0"/>
              <a:t>, but if you don’t have one… well, just point at someone.</a:t>
            </a:r>
          </a:p>
          <a:p>
            <a:r>
              <a:rPr lang="en-US" baseline="0" dirty="0"/>
              <a:t>-Third… well, there are some problems which require communications. Basically, it’s a work for the manager. If you don’t have one, the same story, choose someone.</a:t>
            </a:r>
          </a:p>
          <a:p>
            <a:r>
              <a:rPr lang="en-US" baseline="0" dirty="0"/>
              <a:t>-And, of course, the stakeholders. Those who use your tests. Those who develop and run them.</a:t>
            </a:r>
          </a:p>
          <a:p>
            <a:r>
              <a:rPr lang="en-US" baseline="0" dirty="0"/>
              <a:t>And so we begin!</a:t>
            </a:r>
          </a:p>
        </p:txBody>
      </p:sp>
      <p:sp>
        <p:nvSpPr>
          <p:cNvPr id="4" name="Номер слайда 3"/>
          <p:cNvSpPr>
            <a:spLocks noGrp="1"/>
          </p:cNvSpPr>
          <p:nvPr>
            <p:ph type="sldNum" sz="quarter" idx="10"/>
          </p:nvPr>
        </p:nvSpPr>
        <p:spPr/>
        <p:txBody>
          <a:bodyPr/>
          <a:lstStyle/>
          <a:p>
            <a:fld id="{DD01567A-342B-408E-88D4-754D555EFCB0}" type="slidenum">
              <a:rPr lang="ru-RU" smtClean="0"/>
              <a:t>6</a:t>
            </a:fld>
            <a:endParaRPr lang="ru-RU"/>
          </a:p>
        </p:txBody>
      </p:sp>
    </p:spTree>
    <p:extLst>
      <p:ext uri="{BB962C8B-B14F-4D97-AF65-F5344CB8AC3E}">
        <p14:creationId xmlns:p14="http://schemas.microsoft.com/office/powerpoint/2010/main" val="47008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this chapter we will talk on how to collect the data to localize the problem and state the right diagnosis.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7</a:t>
            </a:fld>
            <a:endParaRPr lang="ru-RU"/>
          </a:p>
        </p:txBody>
      </p:sp>
    </p:spTree>
    <p:extLst>
      <p:ext uri="{BB962C8B-B14F-4D97-AF65-F5344CB8AC3E}">
        <p14:creationId xmlns:p14="http://schemas.microsoft.com/office/powerpoint/2010/main" val="47008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of all, lets team up our experts and all the people we mentioned before and write down all the problems. Also divide problems from the start, that would be easier rather then classify them later, because participators will already know from where the roots of the problems are coming from. So, which types of problems do we have?</a:t>
            </a:r>
            <a:endParaRPr lang="ru-RU" dirty="0"/>
          </a:p>
        </p:txBody>
      </p:sp>
      <p:sp>
        <p:nvSpPr>
          <p:cNvPr id="4" name="Slide Number Placeholder 3"/>
          <p:cNvSpPr>
            <a:spLocks noGrp="1"/>
          </p:cNvSpPr>
          <p:nvPr>
            <p:ph type="sldNum" sz="quarter" idx="5"/>
          </p:nvPr>
        </p:nvSpPr>
        <p:spPr/>
        <p:txBody>
          <a:bodyPr/>
          <a:lstStyle/>
          <a:p>
            <a:fld id="{DD01567A-342B-408E-88D4-754D555EFCB0}" type="slidenum">
              <a:rPr lang="ru-RU" smtClean="0"/>
              <a:t>8</a:t>
            </a:fld>
            <a:endParaRPr lang="ru-RU"/>
          </a:p>
        </p:txBody>
      </p:sp>
    </p:spTree>
    <p:extLst>
      <p:ext uri="{BB962C8B-B14F-4D97-AF65-F5344CB8AC3E}">
        <p14:creationId xmlns:p14="http://schemas.microsoft.com/office/powerpoint/2010/main" val="400843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Different people of different role should solve different types of problems. So, once again, lets summarize our “brainstorm event” goals.</a:t>
            </a:r>
            <a:endParaRPr lang="ru-RU" dirty="0"/>
          </a:p>
        </p:txBody>
      </p:sp>
      <p:sp>
        <p:nvSpPr>
          <p:cNvPr id="4" name="Номер слайда 3"/>
          <p:cNvSpPr>
            <a:spLocks noGrp="1"/>
          </p:cNvSpPr>
          <p:nvPr>
            <p:ph type="sldNum" sz="quarter" idx="10"/>
          </p:nvPr>
        </p:nvSpPr>
        <p:spPr/>
        <p:txBody>
          <a:bodyPr/>
          <a:lstStyle/>
          <a:p>
            <a:fld id="{DD01567A-342B-408E-88D4-754D555EFCB0}" type="slidenum">
              <a:rPr lang="ru-RU" smtClean="0"/>
              <a:t>9</a:t>
            </a:fld>
            <a:endParaRPr lang="ru-RU"/>
          </a:p>
        </p:txBody>
      </p:sp>
    </p:spTree>
    <p:extLst>
      <p:ext uri="{BB962C8B-B14F-4D97-AF65-F5344CB8AC3E}">
        <p14:creationId xmlns:p14="http://schemas.microsoft.com/office/powerpoint/2010/main" val="47008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61405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86603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6906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3782" y="4761411"/>
            <a:ext cx="2057400" cy="273844"/>
          </a:xfrm>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ru-RU" dirty="0">
              <a:solidFill>
                <a:prstClr val="black">
                  <a:tint val="75000"/>
                </a:prstClr>
              </a:solidFill>
            </a:endParaRPr>
          </a:p>
        </p:txBody>
      </p:sp>
    </p:spTree>
    <p:extLst>
      <p:ext uri="{BB962C8B-B14F-4D97-AF65-F5344CB8AC3E}">
        <p14:creationId xmlns:p14="http://schemas.microsoft.com/office/powerpoint/2010/main" val="17459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415508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96344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74211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7514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4202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12621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914400"/>
            <a:fld id="{0BD54391-BD7E-4E2C-8799-6B6CACECAF00}" type="datetimeFigureOut">
              <a:rPr lang="ru-RU" smtClean="0">
                <a:solidFill>
                  <a:prstClr val="black">
                    <a:tint val="75000"/>
                  </a:prstClr>
                </a:solidFill>
              </a:rPr>
              <a:pPr defTabSz="914400"/>
              <a:t>22.03.2019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AFBAC0EC-DDE5-4FAE-B17C-7A91312C48E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40633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65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0BD54391-BD7E-4E2C-8799-6B6CACECAF00}" type="datetimeFigureOut">
              <a:rPr lang="ru-RU" smtClean="0"/>
              <a:pPr defTabSz="914400"/>
              <a:t>22.03.2019</a:t>
            </a:fld>
            <a:endParaRPr lang="ru-R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ru-R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AFBAC0EC-DDE5-4FAE-B17C-7A91312C48E0}" type="slidenum">
              <a:rPr lang="ru-RU" smtClean="0"/>
              <a:pPr defTabSz="914400"/>
              <a:t>‹#›</a:t>
            </a:fld>
            <a:endParaRPr lang="ru-RU"/>
          </a:p>
        </p:txBody>
      </p:sp>
      <p:pic>
        <p:nvPicPr>
          <p:cNvPr id="7" name="Picture 6" descr="A picture containing outdoor, sky&#10;&#10;Description automatically generated">
            <a:extLst>
              <a:ext uri="{FF2B5EF4-FFF2-40B4-BE49-F238E27FC236}">
                <a16:creationId xmlns="" xmlns:a16="http://schemas.microsoft.com/office/drawing/2014/main" id="{4E0F8E5E-A440-482A-AB06-33FFCF92CFCA}"/>
              </a:ext>
            </a:extLst>
          </p:cNvPr>
          <p:cNvPicPr>
            <a:picLocks noChangeAspect="1"/>
          </p:cNvPicPr>
          <p:nvPr userDrawn="1"/>
        </p:nvPicPr>
        <p:blipFill>
          <a:blip r:embed="rId13"/>
          <a:stretch>
            <a:fillRect/>
          </a:stretch>
        </p:blipFill>
        <p:spPr>
          <a:xfrm>
            <a:off x="0" y="0"/>
            <a:ext cx="9144000" cy="4577677"/>
          </a:xfrm>
          <a:prstGeom prst="rect">
            <a:avLst/>
          </a:prstGeom>
        </p:spPr>
      </p:pic>
      <p:pic>
        <p:nvPicPr>
          <p:cNvPr id="8" name="Picture 7">
            <a:extLst>
              <a:ext uri="{FF2B5EF4-FFF2-40B4-BE49-F238E27FC236}">
                <a16:creationId xmlns="" xmlns:a16="http://schemas.microsoft.com/office/drawing/2014/main" id="{4BED750B-FCB5-45AE-8C81-8DD52BDE0247}"/>
              </a:ext>
            </a:extLst>
          </p:cNvPr>
          <p:cNvPicPr>
            <a:picLocks noChangeAspect="1"/>
          </p:cNvPicPr>
          <p:nvPr userDrawn="1"/>
        </p:nvPicPr>
        <p:blipFill>
          <a:blip r:embed="rId14"/>
          <a:stretch>
            <a:fillRect/>
          </a:stretch>
        </p:blipFill>
        <p:spPr>
          <a:xfrm>
            <a:off x="0" y="4577677"/>
            <a:ext cx="9144000" cy="565823"/>
          </a:xfrm>
          <a:prstGeom prst="rect">
            <a:avLst/>
          </a:prstGeom>
        </p:spPr>
      </p:pic>
      <p:pic>
        <p:nvPicPr>
          <p:cNvPr id="9" name="Picture 8" descr="A close up of a sign&#10;&#10;Description automatically generated">
            <a:extLst>
              <a:ext uri="{FF2B5EF4-FFF2-40B4-BE49-F238E27FC236}">
                <a16:creationId xmlns="" xmlns:a16="http://schemas.microsoft.com/office/drawing/2014/main" id="{2A1BBBA7-098A-43D4-964E-40BD312B7218}"/>
              </a:ext>
            </a:extLst>
          </p:cNvPr>
          <p:cNvPicPr>
            <a:picLocks noChangeAspect="1"/>
          </p:cNvPicPr>
          <p:nvPr userDrawn="1"/>
        </p:nvPicPr>
        <p:blipFill>
          <a:blip r:embed="rId15"/>
          <a:stretch>
            <a:fillRect/>
          </a:stretch>
        </p:blipFill>
        <p:spPr>
          <a:xfrm>
            <a:off x="8076169" y="4632723"/>
            <a:ext cx="864607" cy="455092"/>
          </a:xfrm>
          <a:prstGeom prst="rect">
            <a:avLst/>
          </a:prstGeom>
        </p:spPr>
      </p:pic>
      <p:pic>
        <p:nvPicPr>
          <p:cNvPr id="10" name="Picture 9" descr="A picture containing clipart&#10;&#10;Description automatically generated">
            <a:extLst>
              <a:ext uri="{FF2B5EF4-FFF2-40B4-BE49-F238E27FC236}">
                <a16:creationId xmlns="" xmlns:a16="http://schemas.microsoft.com/office/drawing/2014/main" id="{739D37F2-D474-4F4D-8A54-5C6AC80A8DC7}"/>
              </a:ext>
            </a:extLst>
          </p:cNvPr>
          <p:cNvPicPr>
            <a:picLocks noChangeAspect="1"/>
          </p:cNvPicPr>
          <p:nvPr userDrawn="1"/>
        </p:nvPicPr>
        <p:blipFill>
          <a:blip r:embed="rId16"/>
          <a:stretch>
            <a:fillRect/>
          </a:stretch>
        </p:blipFill>
        <p:spPr>
          <a:xfrm>
            <a:off x="154639" y="4794660"/>
            <a:ext cx="619953" cy="219050"/>
          </a:xfrm>
          <a:prstGeom prst="rect">
            <a:avLst/>
          </a:prstGeom>
        </p:spPr>
      </p:pic>
      <p:sp>
        <p:nvSpPr>
          <p:cNvPr id="11" name="Slide Number Placeholder 5">
            <a:extLst>
              <a:ext uri="{FF2B5EF4-FFF2-40B4-BE49-F238E27FC236}">
                <a16:creationId xmlns="" xmlns:a16="http://schemas.microsoft.com/office/drawing/2014/main" id="{452C1DBA-66D6-4C0F-8020-D4360F624FDE}"/>
              </a:ext>
            </a:extLst>
          </p:cNvPr>
          <p:cNvSpPr txBox="1">
            <a:spLocks/>
          </p:cNvSpPr>
          <p:nvPr userDrawn="1"/>
        </p:nvSpPr>
        <p:spPr>
          <a:xfrm>
            <a:off x="7133194" y="4756088"/>
            <a:ext cx="771525" cy="273844"/>
          </a:xfrm>
          <a:prstGeom prst="rect">
            <a:avLst/>
          </a:prstGeom>
          <a:effectLst>
            <a:outerShdw blurRad="50800" dist="38100" algn="l" rotWithShape="0">
              <a:prstClr val="black">
                <a:alpha val="40000"/>
              </a:prstClr>
            </a:outerShdw>
          </a:effectLst>
        </p:spPr>
        <p:txBody>
          <a:bodyPr/>
          <a:lstStyle>
            <a:defPPr>
              <a:defRPr lang="en-US"/>
            </a:defPPr>
            <a:lvl1pPr marL="0" algn="l" defTabSz="457200" rtl="0" eaLnBrk="1" latinLnBrk="0" hangingPunct="1">
              <a:defRPr sz="2000" kern="1200">
                <a:solidFill>
                  <a:srgbClr val="FFC000"/>
                </a:solidFill>
                <a:effectLst>
                  <a:outerShdw blurRad="38100" dist="38100" dir="2700000" algn="tl">
                    <a:srgbClr val="000000">
                      <a:alpha val="43137"/>
                    </a:srgbClr>
                  </a:outerShdw>
                </a:effectLst>
                <a:latin typeface="Agency FB" panose="020B05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6C925F1F-7037-496F-87F5-A3DD7015CC87}" type="slidenum">
              <a:rPr lang="ru-RU" sz="1600" smtClean="0">
                <a:solidFill>
                  <a:schemeClr val="accent1">
                    <a:lumMod val="60000"/>
                    <a:lumOff val="40000"/>
                  </a:schemeClr>
                </a:solidFill>
              </a:rPr>
              <a:pPr defTabSz="914400"/>
              <a:t>‹#›</a:t>
            </a:fld>
            <a:endParaRPr lang="ru-RU" sz="3300" dirty="0">
              <a:solidFill>
                <a:schemeClr val="accent1">
                  <a:lumMod val="60000"/>
                  <a:lumOff val="40000"/>
                </a:schemeClr>
              </a:solidFill>
            </a:endParaRPr>
          </a:p>
        </p:txBody>
      </p:sp>
    </p:spTree>
    <p:extLst>
      <p:ext uri="{BB962C8B-B14F-4D97-AF65-F5344CB8AC3E}">
        <p14:creationId xmlns:p14="http://schemas.microsoft.com/office/powerpoint/2010/main" val="311896854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3792488" y="3401938"/>
            <a:ext cx="5216624" cy="147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p:txBody>
      </p:sp>
      <p:grpSp>
        <p:nvGrpSpPr>
          <p:cNvPr id="15" name="Group 14">
            <a:extLst>
              <a:ext uri="{FF2B5EF4-FFF2-40B4-BE49-F238E27FC236}">
                <a16:creationId xmlns="" xmlns:a16="http://schemas.microsoft.com/office/drawing/2014/main" id="{15FB92F3-E060-44F1-9584-B04D6BC3A1BD}"/>
              </a:ext>
            </a:extLst>
          </p:cNvPr>
          <p:cNvGrpSpPr/>
          <p:nvPr/>
        </p:nvGrpSpPr>
        <p:grpSpPr>
          <a:xfrm>
            <a:off x="0" y="0"/>
            <a:ext cx="9144000" cy="5143500"/>
            <a:chOff x="0" y="0"/>
            <a:chExt cx="9144000" cy="4875138"/>
          </a:xfrm>
        </p:grpSpPr>
        <p:pic>
          <p:nvPicPr>
            <p:cNvPr id="14" name="Picture 13" descr="A picture containing web&#10;&#10;Description automatically generated">
              <a:extLst>
                <a:ext uri="{FF2B5EF4-FFF2-40B4-BE49-F238E27FC236}">
                  <a16:creationId xmlns="" xmlns:a16="http://schemas.microsoft.com/office/drawing/2014/main" id="{34DD4CE7-9EC8-4993-93AC-B76D55CC73C7}"/>
                </a:ext>
              </a:extLst>
            </p:cNvPr>
            <p:cNvPicPr>
              <a:picLocks noChangeAspect="1"/>
            </p:cNvPicPr>
            <p:nvPr/>
          </p:nvPicPr>
          <p:blipFill rotWithShape="1">
            <a:blip r:embed="rId3"/>
            <a:srcRect b="5217"/>
            <a:stretch/>
          </p:blipFill>
          <p:spPr>
            <a:xfrm>
              <a:off x="0" y="0"/>
              <a:ext cx="9144000" cy="4875138"/>
            </a:xfrm>
            <a:prstGeom prst="rect">
              <a:avLst/>
            </a:prstGeom>
          </p:spPr>
        </p:pic>
        <p:pic>
          <p:nvPicPr>
            <p:cNvPr id="10" name="Picture 9" descr="A picture containing object&#10;&#10;Description automatically generated">
              <a:extLst>
                <a:ext uri="{FF2B5EF4-FFF2-40B4-BE49-F238E27FC236}">
                  <a16:creationId xmlns="" xmlns:a16="http://schemas.microsoft.com/office/drawing/2014/main" id="{686BD7BC-387A-4E78-AB7D-DE9C844888F8}"/>
                </a:ext>
              </a:extLst>
            </p:cNvPr>
            <p:cNvPicPr>
              <a:picLocks noChangeAspect="1"/>
            </p:cNvPicPr>
            <p:nvPr/>
          </p:nvPicPr>
          <p:blipFill>
            <a:blip r:embed="rId4"/>
            <a:stretch>
              <a:fillRect/>
            </a:stretch>
          </p:blipFill>
          <p:spPr>
            <a:xfrm>
              <a:off x="2738989" y="536724"/>
              <a:ext cx="3901448" cy="3901448"/>
            </a:xfrm>
            <a:prstGeom prst="rect">
              <a:avLst/>
            </a:prstGeom>
          </p:spPr>
        </p:pic>
      </p:grpSp>
      <p:sp>
        <p:nvSpPr>
          <p:cNvPr id="16" name="Rectangle 15">
            <a:extLst>
              <a:ext uri="{FF2B5EF4-FFF2-40B4-BE49-F238E27FC236}">
                <a16:creationId xmlns="" xmlns:a16="http://schemas.microsoft.com/office/drawing/2014/main" id="{3868DC1F-41F6-4B05-AE6B-9E797C0A1342}"/>
              </a:ext>
            </a:extLst>
          </p:cNvPr>
          <p:cNvSpPr/>
          <p:nvPr/>
        </p:nvSpPr>
        <p:spPr>
          <a:xfrm>
            <a:off x="317149" y="4219328"/>
            <a:ext cx="8702447" cy="707886"/>
          </a:xfrm>
          <a:prstGeom prst="rect">
            <a:avLst/>
          </a:prstGeom>
          <a:noFill/>
        </p:spPr>
        <p:txBody>
          <a:bodyPr wrap="non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gency FB" panose="020B0503020202020204" pitchFamily="34" charset="0"/>
              </a:rPr>
              <a:t>Survey of Automated Test Model</a:t>
            </a:r>
          </a:p>
        </p:txBody>
      </p:sp>
    </p:spTree>
    <p:extLst>
      <p:ext uri="{BB962C8B-B14F-4D97-AF65-F5344CB8AC3E}">
        <p14:creationId xmlns:p14="http://schemas.microsoft.com/office/powerpoint/2010/main" val="391729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B4F282BB-F746-4D04-81C8-B996309F50EE}"/>
              </a:ext>
            </a:extLst>
          </p:cNvPr>
          <p:cNvPicPr>
            <a:picLocks noChangeAspect="1"/>
          </p:cNvPicPr>
          <p:nvPr/>
        </p:nvPicPr>
        <p:blipFill>
          <a:blip r:embed="rId3"/>
          <a:stretch>
            <a:fillRect/>
          </a:stretch>
        </p:blipFill>
        <p:spPr>
          <a:xfrm>
            <a:off x="0" y="2663"/>
            <a:ext cx="9144000" cy="5138173"/>
          </a:xfrm>
          <a:prstGeom prst="rect">
            <a:avLst/>
          </a:prstGeom>
        </p:spPr>
      </p:pic>
    </p:spTree>
    <p:extLst>
      <p:ext uri="{BB962C8B-B14F-4D97-AF65-F5344CB8AC3E}">
        <p14:creationId xmlns:p14="http://schemas.microsoft.com/office/powerpoint/2010/main" val="195482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026" y="105406"/>
            <a:ext cx="3985902" cy="994173"/>
          </a:xfrm>
        </p:spPr>
        <p:txBody>
          <a:bodyPr>
            <a:normAutofit/>
          </a:bodyPr>
          <a:lstStyle/>
          <a:p>
            <a:r>
              <a:rPr lang="en-US" dirty="0">
                <a:solidFill>
                  <a:schemeClr val="tx1"/>
                </a:solidFill>
                <a:latin typeface="Agency FB" panose="020B0503020202020204" pitchFamily="34" charset="0"/>
              </a:rPr>
              <a:t>Analysis Tools</a:t>
            </a:r>
            <a:endParaRPr lang="ru-RU" dirty="0">
              <a:solidFill>
                <a:schemeClr val="tx1"/>
              </a:solidFill>
            </a:endParaRPr>
          </a:p>
        </p:txBody>
      </p:sp>
      <p:sp>
        <p:nvSpPr>
          <p:cNvPr id="3" name="Объект 2"/>
          <p:cNvSpPr>
            <a:spLocks noGrp="1"/>
          </p:cNvSpPr>
          <p:nvPr>
            <p:ph idx="1"/>
          </p:nvPr>
        </p:nvSpPr>
        <p:spPr>
          <a:xfrm>
            <a:off x="339026" y="1507785"/>
            <a:ext cx="4365585" cy="2531940"/>
          </a:xfrm>
        </p:spPr>
        <p:txBody>
          <a:bodyPr anchor="t">
            <a:normAutofit/>
          </a:bodyPr>
          <a:lstStyle/>
          <a:p>
            <a:pPr>
              <a:lnSpc>
                <a:spcPct val="130000"/>
              </a:lnSpc>
              <a:spcBef>
                <a:spcPts val="0"/>
              </a:spcBef>
            </a:pPr>
            <a:r>
              <a:rPr lang="en-US" sz="2000" dirty="0">
                <a:solidFill>
                  <a:schemeClr val="tx1"/>
                </a:solidFill>
                <a:latin typeface="Agency FB" panose="020B0503020202020204" pitchFamily="34" charset="0"/>
              </a:rPr>
              <a:t>Task-tracking tools </a:t>
            </a:r>
            <a:r>
              <a:rPr lang="ru-RU" sz="2000" dirty="0">
                <a:solidFill>
                  <a:schemeClr val="tx1"/>
                </a:solidFill>
              </a:rPr>
              <a:t>(</a:t>
            </a:r>
            <a:r>
              <a:rPr lang="en-US" sz="2000" dirty="0">
                <a:solidFill>
                  <a:schemeClr val="tx1"/>
                </a:solidFill>
                <a:latin typeface="Agency FB" panose="020B0503020202020204" pitchFamily="34" charset="0"/>
              </a:rPr>
              <a:t>Jira, </a:t>
            </a:r>
            <a:r>
              <a:rPr lang="en-US" sz="2000" dirty="0" err="1">
                <a:solidFill>
                  <a:schemeClr val="tx1"/>
                </a:solidFill>
                <a:latin typeface="Agency FB" panose="020B0503020202020204" pitchFamily="34" charset="0"/>
              </a:rPr>
              <a:t>RedMine</a:t>
            </a:r>
            <a:r>
              <a:rPr lang="en-US" sz="2000" dirty="0">
                <a:solidFill>
                  <a:schemeClr val="tx1"/>
                </a:solidFill>
                <a:latin typeface="Agency FB" panose="020B0503020202020204" pitchFamily="34" charset="0"/>
              </a:rPr>
              <a:t>, Trello, etc.)</a:t>
            </a:r>
          </a:p>
          <a:p>
            <a:pPr>
              <a:lnSpc>
                <a:spcPct val="130000"/>
              </a:lnSpc>
              <a:spcBef>
                <a:spcPts val="0"/>
              </a:spcBef>
            </a:pPr>
            <a:r>
              <a:rPr lang="en-US" sz="2000" dirty="0">
                <a:solidFill>
                  <a:schemeClr val="tx1"/>
                </a:solidFill>
                <a:latin typeface="Agency FB" panose="020B0503020202020204" pitchFamily="34" charset="0"/>
              </a:rPr>
              <a:t>Static code analysis tools</a:t>
            </a:r>
            <a:r>
              <a:rPr lang="ru-RU" sz="2000" dirty="0">
                <a:solidFill>
                  <a:schemeClr val="tx1"/>
                </a:solidFill>
              </a:rPr>
              <a:t> (</a:t>
            </a:r>
            <a:r>
              <a:rPr lang="en-US" sz="2000" dirty="0">
                <a:solidFill>
                  <a:schemeClr val="tx1"/>
                </a:solidFill>
                <a:latin typeface="Agency FB" panose="020B0503020202020204" pitchFamily="34" charset="0"/>
              </a:rPr>
              <a:t>Sonar, IntelliJ, etc.)</a:t>
            </a:r>
          </a:p>
          <a:p>
            <a:pPr>
              <a:lnSpc>
                <a:spcPct val="130000"/>
              </a:lnSpc>
              <a:spcBef>
                <a:spcPts val="0"/>
              </a:spcBef>
            </a:pPr>
            <a:r>
              <a:rPr lang="en-US" sz="2000" dirty="0">
                <a:solidFill>
                  <a:schemeClr val="tx1"/>
                </a:solidFill>
                <a:latin typeface="Agency FB" panose="020B0503020202020204" pitchFamily="34" charset="0"/>
              </a:rPr>
              <a:t>Metric aggregators </a:t>
            </a:r>
            <a:r>
              <a:rPr lang="ru-RU" sz="2000" dirty="0">
                <a:solidFill>
                  <a:schemeClr val="tx1"/>
                </a:solidFill>
              </a:rPr>
              <a:t>(</a:t>
            </a:r>
            <a:r>
              <a:rPr lang="en-US" sz="2000" dirty="0">
                <a:latin typeface="Agency FB" panose="020B0503020202020204" pitchFamily="34" charset="0"/>
              </a:rPr>
              <a:t>various dashboards)</a:t>
            </a:r>
            <a:endParaRPr lang="en-US" sz="2000" dirty="0">
              <a:solidFill>
                <a:schemeClr val="tx1"/>
              </a:solidFill>
              <a:latin typeface="Agency FB" panose="020B0503020202020204" pitchFamily="34" charset="0"/>
            </a:endParaRPr>
          </a:p>
        </p:txBody>
      </p:sp>
      <p:pic>
        <p:nvPicPr>
          <p:cNvPr id="5" name="Picture 3" descr="C:\Users\SBT-LEontev-DA\Documents\Презентация обследование АФТ\Презентация обследование\14651382094718.jpg">
            <a:extLst>
              <a:ext uri="{FF2B5EF4-FFF2-40B4-BE49-F238E27FC236}">
                <a16:creationId xmlns="" xmlns:a16="http://schemas.microsoft.com/office/drawing/2014/main" id="{B5900CCB-9489-490D-A16F-49C7D0D50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04"/>
          <a:stretch/>
        </p:blipFill>
        <p:spPr bwMode="auto">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4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1639"/>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92906" y="319462"/>
            <a:ext cx="8408194" cy="558627"/>
          </a:xfrm>
        </p:spPr>
        <p:txBody>
          <a:bodyPr vert="horz" lIns="91440" tIns="45720" rIns="91440" bIns="45720" rtlCol="0" anchor="ctr">
            <a:normAutofit/>
          </a:bodyPr>
          <a:lstStyle/>
          <a:p>
            <a:pPr defTabSz="914400"/>
            <a:r>
              <a:rPr lang="en-US" dirty="0">
                <a:solidFill>
                  <a:schemeClr val="tx1">
                    <a:lumMod val="85000"/>
                    <a:lumOff val="15000"/>
                  </a:schemeClr>
                </a:solidFill>
                <a:latin typeface="Agency FB" panose="020B0503020202020204" pitchFamily="34" charset="0"/>
              </a:rPr>
              <a:t>Task Logging</a:t>
            </a:r>
          </a:p>
        </p:txBody>
      </p:sp>
      <p:cxnSp>
        <p:nvCxnSpPr>
          <p:cNvPr id="10" name="Straight Connector 9">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2630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932671"/>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6A691CED-35FE-4351-A765-0D1CE197ABD3}"/>
              </a:ext>
            </a:extLst>
          </p:cNvPr>
          <p:cNvPicPr>
            <a:picLocks noChangeAspect="1"/>
          </p:cNvPicPr>
          <p:nvPr/>
        </p:nvPicPr>
        <p:blipFill>
          <a:blip r:embed="rId3"/>
          <a:stretch>
            <a:fillRect/>
          </a:stretch>
        </p:blipFill>
        <p:spPr>
          <a:xfrm>
            <a:off x="1110853" y="1372138"/>
            <a:ext cx="6972300" cy="2819400"/>
          </a:xfrm>
          <a:prstGeom prst="rect">
            <a:avLst/>
          </a:prstGeom>
          <a:effectLst>
            <a:innerShdw blurRad="63500" dist="50800">
              <a:prstClr val="black">
                <a:alpha val="50000"/>
              </a:prstClr>
            </a:innerShdw>
          </a:effectLst>
        </p:spPr>
      </p:pic>
    </p:spTree>
    <p:extLst>
      <p:ext uri="{BB962C8B-B14F-4D97-AF65-F5344CB8AC3E}">
        <p14:creationId xmlns:p14="http://schemas.microsoft.com/office/powerpoint/2010/main" val="255965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1639"/>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92906" y="319462"/>
            <a:ext cx="8408194" cy="558627"/>
          </a:xfrm>
        </p:spPr>
        <p:txBody>
          <a:bodyPr vert="horz" lIns="91440" tIns="45720" rIns="91440" bIns="45720" rtlCol="0" anchor="ctr">
            <a:normAutofit/>
          </a:bodyPr>
          <a:lstStyle/>
          <a:p>
            <a:pPr defTabSz="914400"/>
            <a:r>
              <a:rPr lang="en-US" dirty="0">
                <a:solidFill>
                  <a:schemeClr val="tx1">
                    <a:lumMod val="85000"/>
                    <a:lumOff val="15000"/>
                  </a:schemeClr>
                </a:solidFill>
                <a:latin typeface="Agency FB" panose="020B0503020202020204" pitchFamily="34" charset="0"/>
              </a:rPr>
              <a:t>Jira Dashboard</a:t>
            </a:r>
          </a:p>
        </p:txBody>
      </p:sp>
      <p:cxnSp>
        <p:nvCxnSpPr>
          <p:cNvPr id="23" name="Straight Connector 2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2630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932671"/>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56C476BB-BA6D-44E5-BC5B-1FE460EBB45A}"/>
              </a:ext>
            </a:extLst>
          </p:cNvPr>
          <p:cNvPicPr>
            <a:picLocks noChangeAspect="1"/>
          </p:cNvPicPr>
          <p:nvPr/>
        </p:nvPicPr>
        <p:blipFill rotWithShape="1">
          <a:blip r:embed="rId3"/>
          <a:srcRect b="4578"/>
          <a:stretch/>
        </p:blipFill>
        <p:spPr>
          <a:xfrm>
            <a:off x="1619573" y="1502729"/>
            <a:ext cx="6150330" cy="3052903"/>
          </a:xfrm>
          <a:prstGeom prst="rect">
            <a:avLst/>
          </a:prstGeom>
        </p:spPr>
      </p:pic>
    </p:spTree>
    <p:extLst>
      <p:ext uri="{BB962C8B-B14F-4D97-AF65-F5344CB8AC3E}">
        <p14:creationId xmlns:p14="http://schemas.microsoft.com/office/powerpoint/2010/main" val="255108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9" r="18621"/>
          <a:stretch/>
        </p:blipFill>
        <p:spPr bwMode="auto">
          <a:xfrm>
            <a:off x="20" y="10"/>
            <a:ext cx="9143980" cy="51434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1639"/>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92906" y="319462"/>
            <a:ext cx="8408194" cy="558627"/>
          </a:xfrm>
        </p:spPr>
        <p:txBody>
          <a:bodyPr vert="horz" lIns="91440" tIns="45720" rIns="91440" bIns="45720" rtlCol="0" anchor="ctr">
            <a:normAutofit/>
          </a:bodyPr>
          <a:lstStyle/>
          <a:p>
            <a:pPr defTabSz="914400"/>
            <a:r>
              <a:rPr lang="en-US" dirty="0">
                <a:solidFill>
                  <a:schemeClr val="tx1">
                    <a:lumMod val="85000"/>
                    <a:lumOff val="15000"/>
                  </a:schemeClr>
                </a:solidFill>
                <a:latin typeface="Agency FB" panose="020B0503020202020204" pitchFamily="34" charset="0"/>
              </a:rPr>
              <a:t>And what if I don’t have any tool at all?</a:t>
            </a:r>
          </a:p>
        </p:txBody>
      </p:sp>
      <p:cxnSp>
        <p:nvCxnSpPr>
          <p:cNvPr id="73" name="Straight Connector 7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2630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932671"/>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6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1639"/>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92906" y="319462"/>
            <a:ext cx="8408194" cy="558627"/>
          </a:xfrm>
        </p:spPr>
        <p:txBody>
          <a:bodyPr vert="horz" lIns="91440" tIns="45720" rIns="91440" bIns="45720" rtlCol="0" anchor="ctr">
            <a:normAutofit/>
          </a:bodyPr>
          <a:lstStyle/>
          <a:p>
            <a:pPr defTabSz="914400"/>
            <a:r>
              <a:rPr lang="en-US" dirty="0">
                <a:solidFill>
                  <a:schemeClr val="tx1">
                    <a:lumMod val="85000"/>
                    <a:lumOff val="15000"/>
                  </a:schemeClr>
                </a:solidFill>
                <a:latin typeface="Agency FB" panose="020B0503020202020204" pitchFamily="34" charset="0"/>
              </a:rPr>
              <a:t>Metric Aggregator</a:t>
            </a:r>
          </a:p>
        </p:txBody>
      </p:sp>
      <p:cxnSp>
        <p:nvCxnSpPr>
          <p:cNvPr id="10" name="Straight Connector 9">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2630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932671"/>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4E00692C-0694-4D36-BC10-53C41A8BDDF6}"/>
              </a:ext>
            </a:extLst>
          </p:cNvPr>
          <p:cNvPicPr>
            <a:picLocks noChangeAspect="1"/>
          </p:cNvPicPr>
          <p:nvPr/>
        </p:nvPicPr>
        <p:blipFill>
          <a:blip r:embed="rId3"/>
          <a:stretch>
            <a:fillRect/>
          </a:stretch>
        </p:blipFill>
        <p:spPr>
          <a:xfrm>
            <a:off x="1193368" y="1215477"/>
            <a:ext cx="6969105" cy="3330255"/>
          </a:xfrm>
          <a:prstGeom prst="rect">
            <a:avLst/>
          </a:prstGeom>
        </p:spPr>
      </p:pic>
    </p:spTree>
    <p:extLst>
      <p:ext uri="{BB962C8B-B14F-4D97-AF65-F5344CB8AC3E}">
        <p14:creationId xmlns:p14="http://schemas.microsoft.com/office/powerpoint/2010/main" val="65333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1639"/>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392906" y="319462"/>
            <a:ext cx="8408194" cy="558627"/>
          </a:xfrm>
        </p:spPr>
        <p:txBody>
          <a:bodyPr vert="horz" lIns="91440" tIns="45720" rIns="91440" bIns="45720" rtlCol="0" anchor="ctr">
            <a:normAutofit/>
          </a:bodyPr>
          <a:lstStyle/>
          <a:p>
            <a:pPr defTabSz="914400"/>
            <a:r>
              <a:rPr lang="en-US" dirty="0" err="1">
                <a:latin typeface="Agency FB" panose="020B0503020202020204" pitchFamily="34" charset="0"/>
              </a:rPr>
              <a:t>SonarQube</a:t>
            </a:r>
            <a:r>
              <a:rPr lang="ru-RU" dirty="0"/>
              <a:t> – </a:t>
            </a:r>
            <a:r>
              <a:rPr lang="en-US" dirty="0">
                <a:latin typeface="Agency FB" panose="020B0503020202020204" pitchFamily="34" charset="0"/>
              </a:rPr>
              <a:t>Static Code Analyzer</a:t>
            </a:r>
            <a:endParaRPr lang="en-US" dirty="0">
              <a:solidFill>
                <a:schemeClr val="tx1">
                  <a:lumMod val="85000"/>
                  <a:lumOff val="15000"/>
                </a:schemeClr>
              </a:solidFill>
              <a:latin typeface="Agency FB" panose="020B0503020202020204" pitchFamily="34" charset="0"/>
            </a:endParaRPr>
          </a:p>
        </p:txBody>
      </p:sp>
      <p:cxnSp>
        <p:nvCxnSpPr>
          <p:cNvPr id="77" name="Straight Connector 76">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2630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932671"/>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6EF65EF4-A16E-4CB0-AFC9-F95EF8B0D32B}"/>
              </a:ext>
            </a:extLst>
          </p:cNvPr>
          <p:cNvPicPr>
            <a:picLocks noChangeAspect="1"/>
          </p:cNvPicPr>
          <p:nvPr/>
        </p:nvPicPr>
        <p:blipFill>
          <a:blip r:embed="rId3"/>
          <a:stretch>
            <a:fillRect/>
          </a:stretch>
        </p:blipFill>
        <p:spPr>
          <a:xfrm rot="20601498">
            <a:off x="1748422" y="1535861"/>
            <a:ext cx="2190951" cy="2190951"/>
          </a:xfrm>
          <a:prstGeom prst="rect">
            <a:avLst/>
          </a:prstGeom>
        </p:spPr>
      </p:pic>
      <p:sp>
        <p:nvSpPr>
          <p:cNvPr id="9" name="TextBox 8">
            <a:extLst>
              <a:ext uri="{FF2B5EF4-FFF2-40B4-BE49-F238E27FC236}">
                <a16:creationId xmlns="" xmlns:a16="http://schemas.microsoft.com/office/drawing/2014/main" id="{22287985-869D-4375-8DA1-8CE147560D91}"/>
              </a:ext>
            </a:extLst>
          </p:cNvPr>
          <p:cNvSpPr txBox="1"/>
          <p:nvPr/>
        </p:nvSpPr>
        <p:spPr>
          <a:xfrm>
            <a:off x="4974956" y="1695848"/>
            <a:ext cx="2986715" cy="784830"/>
          </a:xfrm>
          <a:prstGeom prst="rect">
            <a:avLst/>
          </a:prstGeom>
          <a:noFill/>
        </p:spPr>
        <p:txBody>
          <a:bodyPr wrap="none" rtlCol="0">
            <a:spAutoFit/>
          </a:bodyPr>
          <a:lstStyle/>
          <a:p>
            <a:pPr>
              <a:spcAft>
                <a:spcPts val="600"/>
              </a:spcAft>
            </a:pPr>
            <a:r>
              <a:rPr lang="en-US" sz="2000" dirty="0">
                <a:latin typeface="Agency FB" panose="020B0503020202020204" pitchFamily="34" charset="0"/>
              </a:rPr>
              <a:t>The review is a lie,</a:t>
            </a:r>
          </a:p>
          <a:p>
            <a:pPr>
              <a:spcAft>
                <a:spcPts val="600"/>
              </a:spcAft>
            </a:pPr>
            <a:r>
              <a:rPr lang="en-US" sz="2000" dirty="0">
                <a:latin typeface="Agency FB" panose="020B0503020202020204" pitchFamily="34" charset="0"/>
              </a:rPr>
              <a:t>but the QUBE is forever!</a:t>
            </a:r>
          </a:p>
        </p:txBody>
      </p:sp>
      <p:pic>
        <p:nvPicPr>
          <p:cNvPr id="10" name="Picture 3" descr="\\sbt-spb-fsrv-01\post\in\SBT-Leontev-DA\DV-SonarQube.png">
            <a:extLst>
              <a:ext uri="{FF2B5EF4-FFF2-40B4-BE49-F238E27FC236}">
                <a16:creationId xmlns="" xmlns:a16="http://schemas.microsoft.com/office/drawing/2014/main" id="{DB939D2E-B6D6-4FBC-84E1-096CD34C8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89666"/>
            <a:ext cx="3318891" cy="109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82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Объект 5">
            <a:extLst>
              <a:ext uri="{FF2B5EF4-FFF2-40B4-BE49-F238E27FC236}">
                <a16:creationId xmlns="" xmlns:a16="http://schemas.microsoft.com/office/drawing/2014/main" id="{B7EE9694-F4A2-4681-96A8-9D3129E4A7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43"/>
          <a:stretch/>
        </p:blipFill>
        <p:spPr>
          <a:xfrm>
            <a:off x="20" y="10"/>
            <a:ext cx="9143980" cy="5143490"/>
          </a:xfrm>
          <a:prstGeom prst="rect">
            <a:avLst/>
          </a:prstGeom>
        </p:spPr>
      </p:pic>
      <p:sp>
        <p:nvSpPr>
          <p:cNvPr id="20" name="Rectangle 1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Заголовок 1">
            <a:extLst>
              <a:ext uri="{FF2B5EF4-FFF2-40B4-BE49-F238E27FC236}">
                <a16:creationId xmlns="" xmlns:a16="http://schemas.microsoft.com/office/drawing/2014/main" id="{E25403FB-D8F2-4880-B378-9DE7036AF1F3}"/>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r>
              <a:rPr lang="en-US" dirty="0">
                <a:solidFill>
                  <a:schemeClr val="tx1">
                    <a:lumMod val="85000"/>
                    <a:lumOff val="15000"/>
                  </a:schemeClr>
                </a:solidFill>
                <a:latin typeface="Agency FB" panose="020B0503020202020204" pitchFamily="34" charset="0"/>
              </a:rPr>
              <a:t>Example of the rules application</a:t>
            </a:r>
          </a:p>
        </p:txBody>
      </p:sp>
      <p:cxnSp>
        <p:nvCxnSpPr>
          <p:cNvPr id="22" name="Straight Connector 2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 xmlns:a16="http://schemas.microsoft.com/office/drawing/2014/main" id="{EED1E33D-2282-484A-BFF0-B743A2EAFC53}"/>
              </a:ext>
            </a:extLst>
          </p:cNvPr>
          <p:cNvSpPr/>
          <p:nvPr/>
        </p:nvSpPr>
        <p:spPr>
          <a:xfrm>
            <a:off x="775205" y="2709546"/>
            <a:ext cx="1549189" cy="154558"/>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Arrow Connector 17">
            <a:extLst>
              <a:ext uri="{FF2B5EF4-FFF2-40B4-BE49-F238E27FC236}">
                <a16:creationId xmlns="" xmlns:a16="http://schemas.microsoft.com/office/drawing/2014/main" id="{902C7082-A29F-461D-B9E3-BAC54D39B4B2}"/>
              </a:ext>
            </a:extLst>
          </p:cNvPr>
          <p:cNvCxnSpPr>
            <a:cxnSpLocks/>
          </p:cNvCxnSpPr>
          <p:nvPr/>
        </p:nvCxnSpPr>
        <p:spPr>
          <a:xfrm>
            <a:off x="1530908" y="2864104"/>
            <a:ext cx="0" cy="2342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3094E877-9613-4EA9-9F79-3746687D8755}"/>
              </a:ext>
            </a:extLst>
          </p:cNvPr>
          <p:cNvSpPr/>
          <p:nvPr/>
        </p:nvSpPr>
        <p:spPr>
          <a:xfrm>
            <a:off x="775206" y="37792"/>
            <a:ext cx="2064326" cy="181360"/>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622F7031-A595-4A4B-947A-44CFC69BD2E4}"/>
              </a:ext>
            </a:extLst>
          </p:cNvPr>
          <p:cNvCxnSpPr>
            <a:cxnSpLocks/>
            <a:stCxn id="19" idx="2"/>
          </p:cNvCxnSpPr>
          <p:nvPr/>
        </p:nvCxnSpPr>
        <p:spPr>
          <a:xfrm>
            <a:off x="1807369" y="219152"/>
            <a:ext cx="0" cy="211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1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09" y="51871"/>
            <a:ext cx="7420599" cy="773412"/>
          </a:xfrm>
        </p:spPr>
        <p:txBody>
          <a:bodyPr anchor="b">
            <a:normAutofit/>
          </a:bodyPr>
          <a:lstStyle/>
          <a:p>
            <a:r>
              <a:rPr lang="en-US" dirty="0">
                <a:latin typeface="Agency FB" panose="020B0503020202020204" pitchFamily="34" charset="0"/>
              </a:rPr>
              <a:t>Core Metrics</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39" y="2069023"/>
            <a:ext cx="2877178" cy="1823162"/>
          </a:xfrm>
          <a:prstGeom prst="rect">
            <a:avLst/>
          </a:prstGeom>
        </p:spPr>
      </p:pic>
      <p:sp>
        <p:nvSpPr>
          <p:cNvPr id="9" name="Freeform: Shape 8">
            <a:extLst>
              <a:ext uri="{FF2B5EF4-FFF2-40B4-BE49-F238E27FC236}">
                <a16:creationId xmlns=""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85115" y="1413033"/>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1866" y="2416896"/>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Объект 2"/>
          <p:cNvSpPr>
            <a:spLocks noGrp="1"/>
          </p:cNvSpPr>
          <p:nvPr>
            <p:ph idx="1"/>
          </p:nvPr>
        </p:nvSpPr>
        <p:spPr>
          <a:xfrm>
            <a:off x="5919044" y="1417582"/>
            <a:ext cx="2720298" cy="2540359"/>
          </a:xfrm>
        </p:spPr>
        <p:txBody>
          <a:bodyPr anchor="ctr">
            <a:normAutofit fontScale="92500"/>
          </a:bodyPr>
          <a:lstStyle/>
          <a:p>
            <a:pPr marL="0" indent="0">
              <a:lnSpc>
                <a:spcPct val="130000"/>
              </a:lnSpc>
              <a:spcBef>
                <a:spcPts val="0"/>
              </a:spcBef>
              <a:buNone/>
            </a:pPr>
            <a:r>
              <a:rPr lang="en-US" sz="2000" dirty="0">
                <a:latin typeface="Agency FB" panose="020B0503020202020204"/>
              </a:rPr>
              <a:t>Core metrics provided by instrument:</a:t>
            </a:r>
            <a:endParaRPr lang="ru-RU" sz="2000" dirty="0"/>
          </a:p>
          <a:p>
            <a:pPr>
              <a:lnSpc>
                <a:spcPct val="130000"/>
              </a:lnSpc>
              <a:spcBef>
                <a:spcPts val="0"/>
              </a:spcBef>
            </a:pPr>
            <a:r>
              <a:rPr lang="en-US" sz="2000" dirty="0">
                <a:latin typeface="Agency FB" panose="020B0503020202020204"/>
              </a:rPr>
              <a:t>Duplications</a:t>
            </a:r>
            <a:endParaRPr lang="ru-RU" sz="2000" dirty="0"/>
          </a:p>
          <a:p>
            <a:pPr>
              <a:lnSpc>
                <a:spcPct val="130000"/>
              </a:lnSpc>
              <a:spcBef>
                <a:spcPts val="0"/>
              </a:spcBef>
            </a:pPr>
            <a:r>
              <a:rPr lang="en-US" sz="2000" dirty="0">
                <a:latin typeface="Agency FB" panose="020B0503020202020204"/>
              </a:rPr>
              <a:t>Technical Debt</a:t>
            </a:r>
            <a:endParaRPr lang="ru-RU" sz="2000" dirty="0"/>
          </a:p>
          <a:p>
            <a:pPr>
              <a:lnSpc>
                <a:spcPct val="130000"/>
              </a:lnSpc>
              <a:spcBef>
                <a:spcPts val="0"/>
              </a:spcBef>
            </a:pPr>
            <a:r>
              <a:rPr lang="en-US" sz="2000" dirty="0">
                <a:latin typeface="Agency FB" panose="020B0503020202020204"/>
              </a:rPr>
              <a:t>Technical Debt Ratio</a:t>
            </a:r>
            <a:endParaRPr lang="ru-RU" sz="2000" dirty="0"/>
          </a:p>
        </p:txBody>
      </p:sp>
    </p:spTree>
    <p:extLst>
      <p:ext uri="{BB962C8B-B14F-4D97-AF65-F5344CB8AC3E}">
        <p14:creationId xmlns:p14="http://schemas.microsoft.com/office/powerpoint/2010/main" val="205049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433" y="109354"/>
            <a:ext cx="7886700" cy="536667"/>
          </a:xfrm>
        </p:spPr>
        <p:txBody>
          <a:bodyPr>
            <a:noAutofit/>
          </a:bodyPr>
          <a:lstStyle/>
          <a:p>
            <a:r>
              <a:rPr lang="en-US" dirty="0">
                <a:latin typeface="Agency FB" panose="020B0503020202020204" pitchFamily="34" charset="0"/>
              </a:rPr>
              <a:t>Technical Debt</a:t>
            </a:r>
            <a:endParaRPr lang="ru-RU" dirty="0"/>
          </a:p>
        </p:txBody>
      </p:sp>
      <p:sp>
        <p:nvSpPr>
          <p:cNvPr id="3" name="Объект 2"/>
          <p:cNvSpPr>
            <a:spLocks noGrp="1"/>
          </p:cNvSpPr>
          <p:nvPr>
            <p:ph idx="1"/>
          </p:nvPr>
        </p:nvSpPr>
        <p:spPr>
          <a:xfrm>
            <a:off x="387458" y="946815"/>
            <a:ext cx="8105614" cy="1313354"/>
          </a:xfrm>
        </p:spPr>
        <p:txBody>
          <a:bodyPr>
            <a:noAutofit/>
          </a:bodyPr>
          <a:lstStyle/>
          <a:p>
            <a:pPr marL="0" indent="0">
              <a:lnSpc>
                <a:spcPct val="100000"/>
              </a:lnSpc>
              <a:spcBef>
                <a:spcPts val="0"/>
              </a:spcBef>
              <a:buNone/>
            </a:pPr>
            <a:r>
              <a:rPr lang="en-US" sz="1800" dirty="0">
                <a:latin typeface="Agency FB" panose="020B0503020202020204"/>
              </a:rPr>
              <a:t>Technical Debt counts in Sonar are</a:t>
            </a:r>
            <a:r>
              <a:rPr lang="ru-RU" sz="1800" dirty="0"/>
              <a:t> </a:t>
            </a:r>
            <a:r>
              <a:rPr lang="en-US" sz="1800" dirty="0">
                <a:latin typeface="Agency FB" panose="020B0503020202020204"/>
              </a:rPr>
              <a:t>based on SQALE (Software Assessment based on Lifecycle Expectations) methodology</a:t>
            </a:r>
            <a:r>
              <a:rPr lang="ru-RU" sz="1800" dirty="0"/>
              <a:t>. </a:t>
            </a:r>
            <a:r>
              <a:rPr lang="en-US" sz="1800" dirty="0">
                <a:latin typeface="Agency FB" panose="020B0503020202020204"/>
              </a:rPr>
              <a:t>Technical debt measurement is determined</a:t>
            </a:r>
            <a:r>
              <a:rPr lang="ru-RU" sz="1800" dirty="0"/>
              <a:t> </a:t>
            </a:r>
            <a:r>
              <a:rPr lang="en-US" sz="1800" dirty="0">
                <a:latin typeface="Agency FB" panose="020B0503020202020204"/>
              </a:rPr>
              <a:t>by summarizing </a:t>
            </a:r>
            <a:r>
              <a:rPr lang="ru-RU" sz="1800" dirty="0"/>
              <a:t> </a:t>
            </a:r>
            <a:r>
              <a:rPr lang="en-US" sz="1800" dirty="0">
                <a:latin typeface="Agency FB" panose="020B0503020202020204"/>
              </a:rPr>
              <a:t>technical debt points of every issue.</a:t>
            </a:r>
          </a:p>
          <a:p>
            <a:pPr marL="0" indent="0">
              <a:lnSpc>
                <a:spcPct val="100000"/>
              </a:lnSpc>
              <a:spcBef>
                <a:spcPts val="0"/>
              </a:spcBef>
              <a:buNone/>
            </a:pPr>
            <a:endParaRPr lang="en-US" sz="1800" dirty="0">
              <a:latin typeface="Agency FB" panose="020B0503020202020204"/>
            </a:endParaRPr>
          </a:p>
          <a:p>
            <a:pPr marL="0" indent="0">
              <a:lnSpc>
                <a:spcPct val="100000"/>
              </a:lnSpc>
              <a:spcBef>
                <a:spcPts val="0"/>
              </a:spcBef>
              <a:buNone/>
            </a:pPr>
            <a:r>
              <a:rPr lang="en-US" sz="1800" dirty="0">
                <a:latin typeface="Agency FB" panose="020B0503020202020204"/>
              </a:rPr>
              <a:t>Amount of technical debt points for every issue is equivalent to its criticalness level.</a:t>
            </a:r>
          </a:p>
          <a:p>
            <a:pPr marL="0" indent="0" algn="ctr">
              <a:buNone/>
            </a:pPr>
            <a:r>
              <a:rPr lang="ru-RU" sz="2000" dirty="0"/>
              <a:t>	</a:t>
            </a:r>
          </a:p>
          <a:p>
            <a:pPr marL="0" indent="0" algn="ctr">
              <a:buNone/>
            </a:pPr>
            <a:endParaRPr lang="ru-RU" sz="2000" dirty="0"/>
          </a:p>
        </p:txBody>
      </p:sp>
      <p:pic>
        <p:nvPicPr>
          <p:cNvPr id="6" name="Рисунок 5"/>
          <p:cNvPicPr>
            <a:picLocks noChangeAspect="1"/>
          </p:cNvPicPr>
          <p:nvPr/>
        </p:nvPicPr>
        <p:blipFill>
          <a:blip r:embed="rId3"/>
          <a:stretch>
            <a:fillRect/>
          </a:stretch>
        </p:blipFill>
        <p:spPr>
          <a:xfrm>
            <a:off x="1100864" y="2950690"/>
            <a:ext cx="6678801" cy="1469335"/>
          </a:xfrm>
          <a:prstGeom prst="rect">
            <a:avLst/>
          </a:prstGeom>
        </p:spPr>
      </p:pic>
    </p:spTree>
    <p:extLst>
      <p:ext uri="{BB962C8B-B14F-4D97-AF65-F5344CB8AC3E}">
        <p14:creationId xmlns:p14="http://schemas.microsoft.com/office/powerpoint/2010/main" val="157940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EEE18B9E-A1D6-489C-B427-456A1AE41F8C}"/>
              </a:ext>
            </a:extLst>
          </p:cNvPr>
          <p:cNvPicPr>
            <a:picLocks noChangeAspect="1"/>
          </p:cNvPicPr>
          <p:nvPr/>
        </p:nvPicPr>
        <p:blipFill rotWithShape="1">
          <a:blip r:embed="rId3">
            <a:duotone>
              <a:prstClr val="black"/>
              <a:schemeClr val="tx2">
                <a:tint val="45000"/>
                <a:satMod val="400000"/>
              </a:schemeClr>
            </a:duotone>
            <a:alphaModFix amt="35000"/>
            <a:extLst/>
          </a:blip>
          <a:srcRect t="15993" b="24344"/>
          <a:stretch/>
        </p:blipFill>
        <p:spPr>
          <a:xfrm>
            <a:off x="-12" y="10"/>
            <a:ext cx="9143999" cy="5141958"/>
          </a:xfrm>
          <a:prstGeom prst="rect">
            <a:avLst/>
          </a:prstGeom>
        </p:spPr>
      </p:pic>
      <p:pic>
        <p:nvPicPr>
          <p:cNvPr id="27" name="Picture 26">
            <a:extLst>
              <a:ext uri="{FF2B5EF4-FFF2-40B4-BE49-F238E27FC236}">
                <a16:creationId xmlns="" xmlns:a16="http://schemas.microsoft.com/office/drawing/2014/main" id="{31C452B9-9F83-4DD1-9A7E-D8F8DF840F1A}"/>
              </a:ext>
            </a:extLst>
          </p:cNvPr>
          <p:cNvPicPr>
            <a:picLocks noChangeAspect="1"/>
          </p:cNvPicPr>
          <p:nvPr/>
        </p:nvPicPr>
        <p:blipFill rotWithShape="1">
          <a:blip r:embed="rId3"/>
          <a:srcRect l="9521" r="8574" b="-2"/>
          <a:stretch/>
        </p:blipFill>
        <p:spPr>
          <a:xfrm>
            <a:off x="5170006" y="570421"/>
            <a:ext cx="3974012" cy="4573079"/>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35" name="Rectangle 34">
            <a:extLst>
              <a:ext uri="{FF2B5EF4-FFF2-40B4-BE49-F238E27FC236}">
                <a16:creationId xmlns="" xmlns:a16="http://schemas.microsoft.com/office/drawing/2014/main" id="{125B6C3A-BFB3-478F-9ECC-732C5B3F2200}"/>
              </a:ext>
            </a:extLst>
          </p:cNvPr>
          <p:cNvSpPr/>
          <p:nvPr/>
        </p:nvSpPr>
        <p:spPr>
          <a:xfrm>
            <a:off x="77430" y="2518406"/>
            <a:ext cx="5302798" cy="677108"/>
          </a:xfrm>
          <a:prstGeom prst="rect">
            <a:avLst/>
          </a:prstGeom>
          <a:noFill/>
        </p:spPr>
        <p:txBody>
          <a:bodyPr wrap="square" lIns="91440" tIns="45720" rIns="91440" bIns="45720">
            <a:spAutoFit/>
          </a:bodyPr>
          <a:lstStyle/>
          <a:p>
            <a:pPr algn="ctr"/>
            <a:r>
              <a:rPr lang="en-US" sz="3800" b="1" spc="50" dirty="0">
                <a:ln w="9525" cmpd="sng">
                  <a:solidFill>
                    <a:schemeClr val="accent1"/>
                  </a:solidFill>
                  <a:prstDash val="solid"/>
                </a:ln>
                <a:solidFill>
                  <a:srgbClr val="70AD47">
                    <a:tint val="1000"/>
                  </a:srgbClr>
                </a:solidFill>
                <a:effectLst>
                  <a:glow rad="38100">
                    <a:schemeClr val="accent1">
                      <a:alpha val="40000"/>
                    </a:schemeClr>
                  </a:glow>
                </a:effectLst>
                <a:latin typeface="Agency FB" panose="020B0503020202020204" pitchFamily="34" charset="0"/>
              </a:rPr>
              <a:t>Chief of IT-medicine</a:t>
            </a:r>
          </a:p>
        </p:txBody>
      </p:sp>
      <p:sp>
        <p:nvSpPr>
          <p:cNvPr id="47" name="Rectangle 46">
            <a:extLst>
              <a:ext uri="{FF2B5EF4-FFF2-40B4-BE49-F238E27FC236}">
                <a16:creationId xmlns="" xmlns:a16="http://schemas.microsoft.com/office/drawing/2014/main" id="{A87E8F11-D53F-4EE9-97AA-BFA3CB283B6D}"/>
              </a:ext>
            </a:extLst>
          </p:cNvPr>
          <p:cNvSpPr/>
          <p:nvPr/>
        </p:nvSpPr>
        <p:spPr>
          <a:xfrm>
            <a:off x="348682" y="3086210"/>
            <a:ext cx="5302798" cy="600164"/>
          </a:xfrm>
          <a:prstGeom prst="rect">
            <a:avLst/>
          </a:prstGeom>
          <a:noFill/>
        </p:spPr>
        <p:txBody>
          <a:bodyPr wrap="square" lIns="91440" tIns="45720" rIns="91440" bIns="45720">
            <a:spAutoFit/>
          </a:bodyPr>
          <a:lstStyle/>
          <a:p>
            <a:r>
              <a:rPr lang="en-US" sz="3300" b="1" spc="50" dirty="0">
                <a:ln w="9525" cmpd="sng">
                  <a:solidFill>
                    <a:schemeClr val="accent1"/>
                  </a:solidFill>
                  <a:prstDash val="solid"/>
                </a:ln>
                <a:solidFill>
                  <a:srgbClr val="70AD47">
                    <a:tint val="1000"/>
                  </a:srgbClr>
                </a:solidFill>
                <a:effectLst>
                  <a:glow rad="38100">
                    <a:schemeClr val="accent1">
                      <a:alpha val="40000"/>
                    </a:schemeClr>
                  </a:glow>
                </a:effectLst>
                <a:latin typeface="Agency FB" panose="020B0503020202020204" pitchFamily="34" charset="0"/>
              </a:rPr>
              <a:t>Dmitrii Leontev</a:t>
            </a:r>
          </a:p>
        </p:txBody>
      </p:sp>
    </p:spTree>
    <p:extLst>
      <p:ext uri="{BB962C8B-B14F-4D97-AF65-F5344CB8AC3E}">
        <p14:creationId xmlns:p14="http://schemas.microsoft.com/office/powerpoint/2010/main" val="2617876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630" y="-23399"/>
            <a:ext cx="7886700" cy="994172"/>
          </a:xfrm>
        </p:spPr>
        <p:txBody>
          <a:bodyPr>
            <a:normAutofit/>
          </a:bodyPr>
          <a:lstStyle/>
          <a:p>
            <a:r>
              <a:rPr lang="en-US" dirty="0">
                <a:latin typeface="Agency FB" panose="020B0503020202020204" pitchFamily="34" charset="0"/>
              </a:rPr>
              <a:t>Technical Debt Ratio</a:t>
            </a:r>
            <a:endParaRPr lang="ru-RU" dirty="0"/>
          </a:p>
        </p:txBody>
      </p:sp>
      <p:sp>
        <p:nvSpPr>
          <p:cNvPr id="3" name="Объект 2"/>
          <p:cNvSpPr>
            <a:spLocks noGrp="1"/>
          </p:cNvSpPr>
          <p:nvPr>
            <p:ph idx="1"/>
          </p:nvPr>
        </p:nvSpPr>
        <p:spPr>
          <a:xfrm>
            <a:off x="520111" y="1063314"/>
            <a:ext cx="8235100" cy="3514104"/>
          </a:xfrm>
        </p:spPr>
        <p:txBody>
          <a:bodyPr>
            <a:noAutofit/>
          </a:bodyPr>
          <a:lstStyle/>
          <a:p>
            <a:pPr marL="0" indent="0" algn="just">
              <a:lnSpc>
                <a:spcPct val="100000"/>
              </a:lnSpc>
              <a:spcBef>
                <a:spcPts val="0"/>
              </a:spcBef>
              <a:buNone/>
            </a:pPr>
            <a:r>
              <a:rPr lang="en-US" sz="1800" dirty="0">
                <a:latin typeface="Agency FB" panose="020B0503020202020204"/>
              </a:rPr>
              <a:t>Technical Debt Ratio:</a:t>
            </a:r>
            <a:r>
              <a:rPr lang="ru-RU" sz="1800" dirty="0"/>
              <a:t> </a:t>
            </a:r>
            <a:r>
              <a:rPr lang="en-US" sz="1800" dirty="0">
                <a:latin typeface="Agency FB" panose="020B0503020202020204"/>
              </a:rPr>
              <a:t>to put it simply, it is a ratio of efforts needed to get rid of technical debt VS efforts needed to rewrite the project from scratch.</a:t>
            </a:r>
            <a:r>
              <a:rPr lang="ru-RU" sz="1800" dirty="0"/>
              <a:t> </a:t>
            </a:r>
            <a:r>
              <a:rPr lang="en-US" sz="1800" dirty="0">
                <a:latin typeface="Agency FB" panose="020B0503020202020204"/>
              </a:rPr>
              <a:t>The last number is calculated based on amount of code lines and overall complexity. Project also gets SQALE rating based on this ratio</a:t>
            </a:r>
            <a:r>
              <a:rPr lang="ru-RU" sz="1800" dirty="0"/>
              <a:t>:</a:t>
            </a:r>
            <a:endParaRPr lang="en-US" sz="1800" dirty="0"/>
          </a:p>
          <a:p>
            <a:pPr marL="0" indent="0" algn="just">
              <a:lnSpc>
                <a:spcPct val="100000"/>
              </a:lnSpc>
              <a:spcBef>
                <a:spcPts val="0"/>
              </a:spcBef>
              <a:buNone/>
            </a:pPr>
            <a:endParaRPr lang="ru-RU" sz="1800" dirty="0"/>
          </a:p>
          <a:p>
            <a:pPr algn="just">
              <a:lnSpc>
                <a:spcPct val="100000"/>
              </a:lnSpc>
              <a:spcBef>
                <a:spcPts val="0"/>
              </a:spcBef>
            </a:pPr>
            <a:r>
              <a:rPr lang="ru-RU" sz="1800" dirty="0"/>
              <a:t>А (0 – </a:t>
            </a:r>
            <a:r>
              <a:rPr lang="en-US" sz="1800" dirty="0">
                <a:latin typeface="Agency FB" panose="020B0503020202020204"/>
              </a:rPr>
              <a:t>5</a:t>
            </a:r>
            <a:r>
              <a:rPr lang="ru-RU" sz="1800" dirty="0"/>
              <a:t>%)</a:t>
            </a:r>
          </a:p>
          <a:p>
            <a:pPr algn="just">
              <a:lnSpc>
                <a:spcPct val="100000"/>
              </a:lnSpc>
              <a:spcBef>
                <a:spcPts val="0"/>
              </a:spcBef>
            </a:pPr>
            <a:r>
              <a:rPr lang="en-US" sz="1800" dirty="0">
                <a:latin typeface="Agency FB" panose="020B0503020202020204"/>
              </a:rPr>
              <a:t>B</a:t>
            </a:r>
            <a:r>
              <a:rPr lang="ru-RU" sz="1800" dirty="0"/>
              <a:t> (6 – </a:t>
            </a:r>
            <a:r>
              <a:rPr lang="en-US" sz="1800" dirty="0">
                <a:latin typeface="Agency FB" panose="020B0503020202020204"/>
              </a:rPr>
              <a:t>1</a:t>
            </a:r>
            <a:r>
              <a:rPr lang="ru-RU" sz="1800" dirty="0"/>
              <a:t>0%)</a:t>
            </a:r>
          </a:p>
          <a:p>
            <a:pPr algn="just">
              <a:lnSpc>
                <a:spcPct val="100000"/>
              </a:lnSpc>
              <a:spcBef>
                <a:spcPts val="0"/>
              </a:spcBef>
            </a:pPr>
            <a:r>
              <a:rPr lang="en-US" sz="1800" dirty="0">
                <a:latin typeface="Agency FB" panose="020B0503020202020204"/>
              </a:rPr>
              <a:t>C (</a:t>
            </a:r>
            <a:r>
              <a:rPr lang="ru-RU" sz="1800" dirty="0"/>
              <a:t>11</a:t>
            </a:r>
            <a:r>
              <a:rPr lang="en-US" sz="1800" dirty="0">
                <a:latin typeface="Agency FB" panose="020B0503020202020204"/>
              </a:rPr>
              <a:t> – </a:t>
            </a:r>
            <a:r>
              <a:rPr lang="ru-RU" sz="1800" dirty="0"/>
              <a:t>20</a:t>
            </a:r>
            <a:r>
              <a:rPr lang="en-US" sz="1800" dirty="0">
                <a:latin typeface="Agency FB" panose="020B0503020202020204"/>
              </a:rPr>
              <a:t>%)</a:t>
            </a:r>
          </a:p>
          <a:p>
            <a:pPr algn="just">
              <a:lnSpc>
                <a:spcPct val="100000"/>
              </a:lnSpc>
              <a:spcBef>
                <a:spcPts val="0"/>
              </a:spcBef>
            </a:pPr>
            <a:r>
              <a:rPr lang="en-US" sz="1800" dirty="0">
                <a:latin typeface="Agency FB" panose="020B0503020202020204"/>
              </a:rPr>
              <a:t>D (</a:t>
            </a:r>
            <a:r>
              <a:rPr lang="ru-RU" sz="1800" dirty="0"/>
              <a:t>21</a:t>
            </a:r>
            <a:r>
              <a:rPr lang="en-US" sz="1800" dirty="0">
                <a:latin typeface="Agency FB" panose="020B0503020202020204"/>
              </a:rPr>
              <a:t> – </a:t>
            </a:r>
            <a:r>
              <a:rPr lang="ru-RU" sz="1800" dirty="0"/>
              <a:t>5</a:t>
            </a:r>
            <a:r>
              <a:rPr lang="en-US" sz="1800" dirty="0">
                <a:latin typeface="Agency FB" panose="020B0503020202020204"/>
              </a:rPr>
              <a:t>0%)</a:t>
            </a:r>
          </a:p>
          <a:p>
            <a:pPr algn="just">
              <a:lnSpc>
                <a:spcPct val="100000"/>
              </a:lnSpc>
              <a:spcBef>
                <a:spcPts val="0"/>
              </a:spcBef>
            </a:pPr>
            <a:r>
              <a:rPr lang="en-US" sz="1800" dirty="0">
                <a:latin typeface="Agency FB" panose="020B0503020202020204"/>
              </a:rPr>
              <a:t>E (lower than</a:t>
            </a:r>
            <a:r>
              <a:rPr lang="ru-RU" sz="1800" dirty="0"/>
              <a:t> 50</a:t>
            </a:r>
            <a:r>
              <a:rPr lang="en-US" sz="1800" dirty="0">
                <a:latin typeface="Agency FB" panose="020B0503020202020204"/>
              </a:rPr>
              <a:t>%)</a:t>
            </a:r>
            <a:endParaRPr lang="ru-RU" sz="1800" dirty="0"/>
          </a:p>
          <a:p>
            <a:pPr algn="just"/>
            <a:endParaRPr lang="ru-RU" sz="2000" dirty="0"/>
          </a:p>
        </p:txBody>
      </p:sp>
      <p:pic>
        <p:nvPicPr>
          <p:cNvPr id="6" name="Рисунок 4">
            <a:extLst>
              <a:ext uri="{FF2B5EF4-FFF2-40B4-BE49-F238E27FC236}">
                <a16:creationId xmlns="" xmlns:a16="http://schemas.microsoft.com/office/drawing/2014/main" id="{3CD36C62-8A6D-4D04-AF2F-62A47D34A152}"/>
              </a:ext>
            </a:extLst>
          </p:cNvPr>
          <p:cNvPicPr>
            <a:picLocks noChangeAspect="1"/>
          </p:cNvPicPr>
          <p:nvPr/>
        </p:nvPicPr>
        <p:blipFill rotWithShape="1">
          <a:blip r:embed="rId3"/>
          <a:srcRect r="8582"/>
          <a:stretch/>
        </p:blipFill>
        <p:spPr>
          <a:xfrm>
            <a:off x="2637908" y="2753975"/>
            <a:ext cx="6117303" cy="592931"/>
          </a:xfrm>
          <a:prstGeom prst="rect">
            <a:avLst/>
          </a:prstGeom>
        </p:spPr>
      </p:pic>
    </p:spTree>
    <p:extLst>
      <p:ext uri="{BB962C8B-B14F-4D97-AF65-F5344CB8AC3E}">
        <p14:creationId xmlns:p14="http://schemas.microsoft.com/office/powerpoint/2010/main" val="93399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576" y="269235"/>
            <a:ext cx="3355605" cy="675163"/>
          </a:xfrm>
        </p:spPr>
        <p:txBody>
          <a:bodyPr vert="horz" lIns="91440" tIns="45720" rIns="91440" bIns="45720" rtlCol="0" anchor="b">
            <a:normAutofit fontScale="90000"/>
          </a:bodyPr>
          <a:lstStyle/>
          <a:p>
            <a:r>
              <a:rPr lang="en-US" dirty="0">
                <a:latin typeface="Agency FB" panose="020B0503020202020204" pitchFamily="34" charset="0"/>
              </a:rPr>
              <a:t>Project Example</a:t>
            </a:r>
          </a:p>
        </p:txBody>
      </p:sp>
      <p:sp>
        <p:nvSpPr>
          <p:cNvPr id="3" name="Объект 2"/>
          <p:cNvSpPr>
            <a:spLocks noGrp="1"/>
          </p:cNvSpPr>
          <p:nvPr>
            <p:ph idx="1"/>
          </p:nvPr>
        </p:nvSpPr>
        <p:spPr>
          <a:xfrm>
            <a:off x="726282" y="3226080"/>
            <a:ext cx="3355605" cy="940035"/>
          </a:xfrm>
        </p:spPr>
        <p:txBody>
          <a:bodyPr vert="horz" lIns="91440" tIns="45720" rIns="91440" bIns="45720" rtlCol="0">
            <a:normAutofit/>
          </a:bodyPr>
          <a:lstStyle/>
          <a:p>
            <a:pPr marL="0" indent="0" defTabSz="914400">
              <a:spcBef>
                <a:spcPts val="1000"/>
              </a:spcBef>
              <a:buNone/>
            </a:pPr>
            <a:r>
              <a:rPr lang="en-US" sz="2400" dirty="0"/>
              <a:t>	</a:t>
            </a:r>
          </a:p>
        </p:txBody>
      </p:sp>
      <p:sp>
        <p:nvSpPr>
          <p:cNvPr id="21" name="Rectangle 17">
            <a:extLst>
              <a:ext uri="{FF2B5EF4-FFF2-40B4-BE49-F238E27FC236}">
                <a16:creationId xmlns="" xmlns:a16="http://schemas.microsoft.com/office/drawing/2014/main" id="{C18DD249-7BAF-43E4-96D2-897DF8277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9688" y="0"/>
            <a:ext cx="4644311" cy="51435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93709A93-4FBF-496D-9228-3D3DBCF50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1999" y="0"/>
            <a:ext cx="4571929"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 xmlns:a16="http://schemas.microsoft.com/office/drawing/2014/main" id="{A0686155-F1C7-48FF-94DC-47282C6F0D44}"/>
              </a:ext>
            </a:extLst>
          </p:cNvPr>
          <p:cNvPicPr>
            <a:picLocks noChangeAspect="1"/>
          </p:cNvPicPr>
          <p:nvPr/>
        </p:nvPicPr>
        <p:blipFill>
          <a:blip r:embed="rId3"/>
          <a:stretch>
            <a:fillRect/>
          </a:stretch>
        </p:blipFill>
        <p:spPr>
          <a:xfrm>
            <a:off x="4742751" y="1806560"/>
            <a:ext cx="4158042" cy="623706"/>
          </a:xfrm>
          <a:prstGeom prst="rect">
            <a:avLst/>
          </a:prstGeom>
          <a:effectLst>
            <a:outerShdw blurRad="63500" sx="102000" sy="102000" algn="ctr" rotWithShape="0">
              <a:prstClr val="black">
                <a:alpha val="40000"/>
              </a:prstClr>
            </a:outerShdw>
          </a:effectLst>
        </p:spPr>
      </p:pic>
      <p:sp>
        <p:nvSpPr>
          <p:cNvPr id="22" name="Rectangle 21">
            <a:extLst>
              <a:ext uri="{FF2B5EF4-FFF2-40B4-BE49-F238E27FC236}">
                <a16:creationId xmlns="" xmlns:a16="http://schemas.microsoft.com/office/drawing/2014/main" id="{AC6F8F5A-EAFE-459F-8F54-9D86D539F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68243" y="260604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 xmlns:a16="http://schemas.microsoft.com/office/drawing/2014/main" id="{551EBAE6-FFF0-4F71-9F05-ABA7BDBC0F0E}"/>
              </a:ext>
            </a:extLst>
          </p:cNvPr>
          <p:cNvPicPr>
            <a:picLocks noChangeAspect="1"/>
          </p:cNvPicPr>
          <p:nvPr/>
        </p:nvPicPr>
        <p:blipFill>
          <a:blip r:embed="rId4"/>
          <a:stretch>
            <a:fillRect/>
          </a:stretch>
        </p:blipFill>
        <p:spPr>
          <a:xfrm>
            <a:off x="4712271" y="3058962"/>
            <a:ext cx="2008029" cy="1563035"/>
          </a:xfrm>
          <a:prstGeom prst="rect">
            <a:avLst/>
          </a:prstGeom>
          <a:effectLst>
            <a:outerShdw blurRad="50800" dist="38100" algn="l" rotWithShape="0">
              <a:prstClr val="black">
                <a:alpha val="40000"/>
              </a:prstClr>
            </a:outerShdw>
          </a:effectLst>
        </p:spPr>
      </p:pic>
      <p:sp>
        <p:nvSpPr>
          <p:cNvPr id="24" name="Rectangle 23">
            <a:extLst>
              <a:ext uri="{FF2B5EF4-FFF2-40B4-BE49-F238E27FC236}">
                <a16:creationId xmlns="" xmlns:a16="http://schemas.microsoft.com/office/drawing/2014/main" id="{C3FD65E3-4E8F-40F8-B00F-C3CA65D8A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533" y="260604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 xmlns:a16="http://schemas.microsoft.com/office/drawing/2014/main" id="{5DFA2231-FFDF-4250-983C-D460855A3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462" y="2606040"/>
            <a:ext cx="2255466"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 xmlns:a16="http://schemas.microsoft.com/office/drawing/2014/main" id="{22C3BE59-2642-4F7F-AEB2-FE409B7D3604}"/>
              </a:ext>
            </a:extLst>
          </p:cNvPr>
          <p:cNvPicPr>
            <a:picLocks noChangeAspect="1"/>
          </p:cNvPicPr>
          <p:nvPr/>
        </p:nvPicPr>
        <p:blipFill rotWithShape="1">
          <a:blip r:embed="rId5"/>
          <a:srcRect b="28724"/>
          <a:stretch/>
        </p:blipFill>
        <p:spPr>
          <a:xfrm>
            <a:off x="4742822" y="129329"/>
            <a:ext cx="4158042" cy="1667071"/>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 xmlns:a16="http://schemas.microsoft.com/office/drawing/2014/main" id="{EFB24BA7-0CA4-4BB8-812F-2B85D402BB6F}"/>
              </a:ext>
            </a:extLst>
          </p:cNvPr>
          <p:cNvPicPr>
            <a:picLocks noChangeAspect="1"/>
          </p:cNvPicPr>
          <p:nvPr/>
        </p:nvPicPr>
        <p:blipFill>
          <a:blip r:embed="rId6"/>
          <a:stretch>
            <a:fillRect/>
          </a:stretch>
        </p:blipFill>
        <p:spPr>
          <a:xfrm>
            <a:off x="7054682" y="2829015"/>
            <a:ext cx="1923026" cy="209150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780779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Заголовок 1">
            <a:extLst>
              <a:ext uri="{FF2B5EF4-FFF2-40B4-BE49-F238E27FC236}">
                <a16:creationId xmlns="" xmlns:a16="http://schemas.microsoft.com/office/drawing/2014/main" id="{E25403FB-D8F2-4880-B378-9DE7036AF1F3}"/>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r>
              <a:rPr lang="en-US" dirty="0">
                <a:solidFill>
                  <a:schemeClr val="tx1">
                    <a:lumMod val="85000"/>
                    <a:lumOff val="15000"/>
                  </a:schemeClr>
                </a:solidFill>
                <a:latin typeface="Agency FB" panose="020B0503020202020204" pitchFamily="34" charset="0"/>
              </a:rPr>
              <a:t>You shall not pass!</a:t>
            </a:r>
          </a:p>
        </p:txBody>
      </p:sp>
      <p:cxnSp>
        <p:nvCxnSpPr>
          <p:cNvPr id="22" name="Straight Connector 2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78D50556-DD24-4080-AFE1-C44490452992}"/>
              </a:ext>
            </a:extLst>
          </p:cNvPr>
          <p:cNvPicPr>
            <a:picLocks noChangeAspect="1"/>
          </p:cNvPicPr>
          <p:nvPr/>
        </p:nvPicPr>
        <p:blipFill>
          <a:blip r:embed="rId3"/>
          <a:stretch>
            <a:fillRect/>
          </a:stretch>
        </p:blipFill>
        <p:spPr>
          <a:xfrm>
            <a:off x="356454" y="229483"/>
            <a:ext cx="2244988" cy="2162643"/>
          </a:xfrm>
          <a:prstGeom prst="rect">
            <a:avLst/>
          </a:prstGeom>
          <a:effectLst>
            <a:outerShdw blurRad="63500" sx="102000" sy="102000" algn="ctr" rotWithShape="0">
              <a:prstClr val="black">
                <a:alpha val="40000"/>
              </a:prstClr>
            </a:outerShdw>
          </a:effectLst>
        </p:spPr>
      </p:pic>
      <p:cxnSp>
        <p:nvCxnSpPr>
          <p:cNvPr id="21" name="Straight Arrow Connector 20">
            <a:extLst>
              <a:ext uri="{FF2B5EF4-FFF2-40B4-BE49-F238E27FC236}">
                <a16:creationId xmlns="" xmlns:a16="http://schemas.microsoft.com/office/drawing/2014/main" id="{622F7031-A595-4A4B-947A-44CFC69BD2E4}"/>
              </a:ext>
            </a:extLst>
          </p:cNvPr>
          <p:cNvCxnSpPr>
            <a:cxnSpLocks/>
          </p:cNvCxnSpPr>
          <p:nvPr/>
        </p:nvCxnSpPr>
        <p:spPr>
          <a:xfrm>
            <a:off x="1187694" y="2259550"/>
            <a:ext cx="0" cy="312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7EC1FAAB-7D30-4764-BA82-64942AB2B0CB}"/>
              </a:ext>
            </a:extLst>
          </p:cNvPr>
          <p:cNvPicPr>
            <a:picLocks noChangeAspect="1"/>
          </p:cNvPicPr>
          <p:nvPr/>
        </p:nvPicPr>
        <p:blipFill>
          <a:blip r:embed="rId4"/>
          <a:stretch>
            <a:fillRect/>
          </a:stretch>
        </p:blipFill>
        <p:spPr>
          <a:xfrm>
            <a:off x="540524" y="2571750"/>
            <a:ext cx="1824825" cy="98364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 xmlns:a16="http://schemas.microsoft.com/office/drawing/2014/main" id="{E92AD255-9303-4E65-846A-735120379808}"/>
              </a:ext>
            </a:extLst>
          </p:cNvPr>
          <p:cNvPicPr>
            <a:picLocks noChangeAspect="1"/>
          </p:cNvPicPr>
          <p:nvPr/>
        </p:nvPicPr>
        <p:blipFill>
          <a:blip r:embed="rId5"/>
          <a:stretch>
            <a:fillRect/>
          </a:stretch>
        </p:blipFill>
        <p:spPr>
          <a:xfrm>
            <a:off x="3196589" y="84263"/>
            <a:ext cx="5196540" cy="3381875"/>
          </a:xfrm>
          <a:prstGeom prst="rect">
            <a:avLst/>
          </a:prstGeom>
          <a:effectLst>
            <a:outerShdw blurRad="63500" sx="102000" sy="102000" algn="ctr" rotWithShape="0">
              <a:prstClr val="black">
                <a:alpha val="40000"/>
              </a:prstClr>
            </a:outerShdw>
          </a:effectLst>
        </p:spPr>
      </p:pic>
      <p:cxnSp>
        <p:nvCxnSpPr>
          <p:cNvPr id="25" name="Straight Arrow Connector 24">
            <a:extLst>
              <a:ext uri="{FF2B5EF4-FFF2-40B4-BE49-F238E27FC236}">
                <a16:creationId xmlns="" xmlns:a16="http://schemas.microsoft.com/office/drawing/2014/main" id="{4E2BDAB9-B435-4AC2-ADB7-0794DE2C0739}"/>
              </a:ext>
            </a:extLst>
          </p:cNvPr>
          <p:cNvCxnSpPr>
            <a:cxnSpLocks/>
          </p:cNvCxnSpPr>
          <p:nvPr/>
        </p:nvCxnSpPr>
        <p:spPr>
          <a:xfrm flipV="1">
            <a:off x="1027755" y="657461"/>
            <a:ext cx="2335121" cy="653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 xmlns:a16="http://schemas.microsoft.com/office/drawing/2014/main" id="{889DAAA5-0B05-4170-9EBE-34D064C5F16F}"/>
              </a:ext>
            </a:extLst>
          </p:cNvPr>
          <p:cNvPicPr>
            <a:picLocks noChangeAspect="1"/>
          </p:cNvPicPr>
          <p:nvPr/>
        </p:nvPicPr>
        <p:blipFill>
          <a:blip r:embed="rId6"/>
          <a:stretch>
            <a:fillRect/>
          </a:stretch>
        </p:blipFill>
        <p:spPr>
          <a:xfrm>
            <a:off x="4791075" y="2346055"/>
            <a:ext cx="4352925" cy="542925"/>
          </a:xfrm>
          <a:prstGeom prst="rect">
            <a:avLst/>
          </a:prstGeom>
          <a:effectLst>
            <a:outerShdw blurRad="63500" sx="102000" sy="102000" algn="ctr" rotWithShape="0">
              <a:prstClr val="black">
                <a:alpha val="40000"/>
              </a:prstClr>
            </a:outerShdw>
          </a:effectLst>
        </p:spPr>
      </p:pic>
      <p:cxnSp>
        <p:nvCxnSpPr>
          <p:cNvPr id="27" name="Straight Arrow Connector 26">
            <a:extLst>
              <a:ext uri="{FF2B5EF4-FFF2-40B4-BE49-F238E27FC236}">
                <a16:creationId xmlns="" xmlns:a16="http://schemas.microsoft.com/office/drawing/2014/main" id="{D3907A4D-32A8-42B1-8A2B-B59F6FAB2053}"/>
              </a:ext>
            </a:extLst>
          </p:cNvPr>
          <p:cNvCxnSpPr>
            <a:cxnSpLocks/>
          </p:cNvCxnSpPr>
          <p:nvPr/>
        </p:nvCxnSpPr>
        <p:spPr>
          <a:xfrm>
            <a:off x="5131220" y="1954643"/>
            <a:ext cx="430750" cy="5584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5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005" y="92990"/>
            <a:ext cx="3840085" cy="908008"/>
          </a:xfrm>
        </p:spPr>
        <p:txBody>
          <a:bodyPr>
            <a:normAutofit fontScale="90000"/>
          </a:bodyPr>
          <a:lstStyle/>
          <a:p>
            <a:r>
              <a:rPr lang="en-US" dirty="0">
                <a:latin typeface="Agency FB" panose="020B0503020202020204" pitchFamily="34" charset="0"/>
              </a:rPr>
              <a:t>Analyses Activities</a:t>
            </a:r>
            <a:endParaRPr lang="ru-RU" dirty="0"/>
          </a:p>
        </p:txBody>
      </p:sp>
      <p:sp>
        <p:nvSpPr>
          <p:cNvPr id="3" name="Объект 2"/>
          <p:cNvSpPr>
            <a:spLocks noGrp="1"/>
          </p:cNvSpPr>
          <p:nvPr>
            <p:ph idx="1"/>
          </p:nvPr>
        </p:nvSpPr>
        <p:spPr>
          <a:xfrm>
            <a:off x="491490" y="1931275"/>
            <a:ext cx="3840085" cy="2596671"/>
          </a:xfrm>
        </p:spPr>
        <p:txBody>
          <a:bodyPr>
            <a:normAutofit/>
          </a:bodyPr>
          <a:lstStyle/>
          <a:p>
            <a:pPr marL="457200" indent="-457200">
              <a:lnSpc>
                <a:spcPct val="130000"/>
              </a:lnSpc>
              <a:spcBef>
                <a:spcPts val="0"/>
              </a:spcBef>
              <a:buFont typeface="+mj-lt"/>
              <a:buAutoNum type="arabicPeriod"/>
            </a:pPr>
            <a:r>
              <a:rPr lang="en-US" sz="2000" dirty="0">
                <a:latin typeface="Agency FB" panose="020B0503020202020204"/>
              </a:rPr>
              <a:t>Provide expert evaluation</a:t>
            </a:r>
            <a:r>
              <a:rPr lang="ru-RU" sz="2000" dirty="0"/>
              <a:t>, </a:t>
            </a:r>
            <a:r>
              <a:rPr lang="en-US" sz="2000" dirty="0">
                <a:latin typeface="Agency FB" panose="020B0503020202020204"/>
              </a:rPr>
              <a:t>divide problems by types</a:t>
            </a:r>
            <a:endParaRPr lang="ru-RU" sz="2000" dirty="0"/>
          </a:p>
          <a:p>
            <a:pPr marL="457200" indent="-457200">
              <a:lnSpc>
                <a:spcPct val="130000"/>
              </a:lnSpc>
              <a:spcBef>
                <a:spcPts val="0"/>
              </a:spcBef>
              <a:buFont typeface="+mj-lt"/>
              <a:buAutoNum type="arabicPeriod"/>
            </a:pPr>
            <a:r>
              <a:rPr lang="en-US" sz="2000" dirty="0">
                <a:latin typeface="Agency FB" panose="020B0503020202020204"/>
              </a:rPr>
              <a:t>Gather statistics about the time loss on issues. Analyze the results</a:t>
            </a:r>
            <a:endParaRPr lang="ru-RU" sz="2000" b="1" dirty="0"/>
          </a:p>
        </p:txBody>
      </p:sp>
      <p:pic>
        <p:nvPicPr>
          <p:cNvPr id="7" name="Picture 2" descr="C:\Users\SBT-LEONTEV-DA\Pictures\moi%20celi.jpg">
            <a:extLst>
              <a:ext uri="{FF2B5EF4-FFF2-40B4-BE49-F238E27FC236}">
                <a16:creationId xmlns="" xmlns:a16="http://schemas.microsoft.com/office/drawing/2014/main" id="{FD3628D0-6D32-497B-8A03-81CD9063641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aturation sat="27000"/>
                    </a14:imgEffect>
                  </a14:imgLayer>
                </a14:imgProps>
              </a:ext>
              <a:ext uri="{28A0092B-C50C-407E-A947-70E740481C1C}">
                <a14:useLocalDpi xmlns:a14="http://schemas.microsoft.com/office/drawing/2010/main" val="0"/>
              </a:ext>
            </a:extLst>
          </a:blip>
          <a:srcRect l="25393" r="20063" b="-2"/>
          <a:stretch/>
        </p:blipFill>
        <p:spPr bwMode="auto">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06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201" y="232474"/>
            <a:ext cx="3483937" cy="808099"/>
          </a:xfrm>
        </p:spPr>
        <p:txBody>
          <a:bodyPr vert="horz" lIns="91440" tIns="45720" rIns="91440" bIns="45720" rtlCol="0" anchor="b">
            <a:normAutofit/>
          </a:bodyPr>
          <a:lstStyle/>
          <a:p>
            <a:pPr defTabSz="914400"/>
            <a:r>
              <a:rPr lang="en-US" dirty="0">
                <a:solidFill>
                  <a:schemeClr val="tx1"/>
                </a:solidFill>
                <a:latin typeface="Agency FB" panose="020B0503020202020204" pitchFamily="34" charset="0"/>
              </a:rPr>
              <a:t>Therapy</a:t>
            </a:r>
          </a:p>
        </p:txBody>
      </p:sp>
      <p:pic>
        <p:nvPicPr>
          <p:cNvPr id="12290" name="Picture 2" descr="C:\Users\SBT-LEontev-DA\Documents\Презентация обследование АФТ\Презентация обследование\computer-67-2-.jpg"/>
          <p:cNvPicPr>
            <a:picLocks noChangeAspect="1" noChangeArrowheads="1"/>
          </p:cNvPicPr>
          <p:nvPr/>
        </p:nvPicPr>
        <p:blipFill rotWithShape="1">
          <a:blip r:embed="rId3">
            <a:extLst>
              <a:ext uri="{28A0092B-C50C-407E-A947-70E740481C1C}">
                <a14:useLocalDpi xmlns:a14="http://schemas.microsoft.com/office/drawing/2010/main" val="0"/>
              </a:ext>
            </a:extLst>
          </a:blip>
          <a:srcRect l="8266" r="25853"/>
          <a:stretch/>
        </p:blipFill>
        <p:spPr bwMode="auto">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51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947" y="80114"/>
            <a:ext cx="3840085" cy="904028"/>
          </a:xfrm>
        </p:spPr>
        <p:txBody>
          <a:bodyPr>
            <a:normAutofit/>
          </a:bodyPr>
          <a:lstStyle/>
          <a:p>
            <a:r>
              <a:rPr lang="en-US" dirty="0">
                <a:latin typeface="Agency FB" panose="020B0503020202020204" pitchFamily="34" charset="0"/>
              </a:rPr>
              <a:t>Problem Solving</a:t>
            </a:r>
            <a:endParaRPr lang="ru-RU" dirty="0"/>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Объект 2">
            <a:extLst>
              <a:ext uri="{FF2B5EF4-FFF2-40B4-BE49-F238E27FC236}">
                <a16:creationId xmlns="" xmlns:a16="http://schemas.microsoft.com/office/drawing/2014/main" id="{2746109D-3D74-488F-ABCE-74197EDCAB10}"/>
              </a:ext>
            </a:extLst>
          </p:cNvPr>
          <p:cNvSpPr>
            <a:spLocks noGrp="1"/>
          </p:cNvSpPr>
          <p:nvPr>
            <p:ph idx="1"/>
          </p:nvPr>
        </p:nvSpPr>
        <p:spPr>
          <a:xfrm>
            <a:off x="491490" y="1931275"/>
            <a:ext cx="3840085" cy="2596671"/>
          </a:xfrm>
        </p:spPr>
        <p:txBody>
          <a:bodyPr>
            <a:normAutofit/>
          </a:bodyPr>
          <a:lstStyle/>
          <a:p>
            <a:pPr marL="457200" indent="-457200">
              <a:lnSpc>
                <a:spcPct val="130000"/>
              </a:lnSpc>
              <a:spcBef>
                <a:spcPts val="0"/>
              </a:spcBef>
              <a:buFont typeface="+mj-lt"/>
              <a:buAutoNum type="arabicPeriod"/>
            </a:pPr>
            <a:r>
              <a:rPr lang="en-US" sz="2000" dirty="0">
                <a:latin typeface="Agency FB" panose="020B0503020202020204"/>
              </a:rPr>
              <a:t>Create backlog with tasks</a:t>
            </a:r>
            <a:endParaRPr lang="ru-RU" sz="2000" dirty="0">
              <a:latin typeface="Agency FB" panose="020B0503020202020204"/>
            </a:endParaRPr>
          </a:p>
          <a:p>
            <a:pPr marL="457200" indent="-457200">
              <a:lnSpc>
                <a:spcPct val="130000"/>
              </a:lnSpc>
              <a:spcBef>
                <a:spcPts val="0"/>
              </a:spcBef>
              <a:buFont typeface="+mj-lt"/>
              <a:buAutoNum type="arabicPeriod"/>
            </a:pPr>
            <a:r>
              <a:rPr lang="en-US" sz="2000" dirty="0">
                <a:latin typeface="Agency FB" panose="020B0503020202020204"/>
              </a:rPr>
              <a:t>Provide estimates</a:t>
            </a:r>
            <a:endParaRPr lang="ru-RU" sz="2000" dirty="0">
              <a:latin typeface="Agency FB" panose="020B0503020202020204"/>
            </a:endParaRPr>
          </a:p>
          <a:p>
            <a:pPr marL="457200" indent="-457200">
              <a:lnSpc>
                <a:spcPct val="130000"/>
              </a:lnSpc>
              <a:spcBef>
                <a:spcPts val="0"/>
              </a:spcBef>
              <a:buFont typeface="+mj-lt"/>
              <a:buAutoNum type="arabicPeriod"/>
            </a:pPr>
            <a:r>
              <a:rPr lang="en-US" sz="2000" dirty="0">
                <a:latin typeface="Agency FB" panose="020B0503020202020204"/>
              </a:rPr>
              <a:t>Plan first sprint</a:t>
            </a:r>
            <a:endParaRPr lang="ru-RU" sz="2000" dirty="0">
              <a:latin typeface="Agency FB" panose="020B0503020202020204"/>
            </a:endParaRPr>
          </a:p>
          <a:p>
            <a:pPr marL="457200" indent="-457200">
              <a:lnSpc>
                <a:spcPct val="130000"/>
              </a:lnSpc>
              <a:spcBef>
                <a:spcPts val="0"/>
              </a:spcBef>
              <a:buFont typeface="+mj-lt"/>
              <a:buAutoNum type="arabicPeriod"/>
            </a:pPr>
            <a:r>
              <a:rPr lang="en-US" sz="2000" dirty="0">
                <a:latin typeface="Agency FB" panose="020B0503020202020204"/>
              </a:rPr>
              <a:t>Review the result</a:t>
            </a:r>
            <a:endParaRPr lang="ru-RU" sz="2000" dirty="0">
              <a:latin typeface="Agency FB" panose="020B0503020202020204"/>
            </a:endParaRPr>
          </a:p>
          <a:p>
            <a:endParaRPr lang="ru-RU" sz="1400" b="1" dirty="0"/>
          </a:p>
        </p:txBody>
      </p:sp>
      <p:pic>
        <p:nvPicPr>
          <p:cNvPr id="5" name="Picture 4">
            <a:extLst>
              <a:ext uri="{FF2B5EF4-FFF2-40B4-BE49-F238E27FC236}">
                <a16:creationId xmlns="" xmlns:a16="http://schemas.microsoft.com/office/drawing/2014/main" id="{60D16550-A22B-4DF3-9B2E-C5601D29C873}"/>
              </a:ext>
            </a:extLst>
          </p:cNvPr>
          <p:cNvPicPr>
            <a:picLocks noChangeAspect="1"/>
          </p:cNvPicPr>
          <p:nvPr/>
        </p:nvPicPr>
        <p:blipFill rotWithShape="1">
          <a:blip r:embed="rId3"/>
          <a:srcRect l="26011" r="14424"/>
          <a:stretch/>
        </p:blipFill>
        <p:spPr>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162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627681" y="1928882"/>
                <a:ext cx="7795648" cy="1219199"/>
              </a:xfrm>
            </p:spPr>
            <p:txBody>
              <a:bodyPr>
                <a:noAutofit/>
              </a:bodyPr>
              <a:lstStyle/>
              <a:p>
                <a:pPr marL="0" indent="0">
                  <a:buNone/>
                </a:pPr>
                <a:r>
                  <a:rPr lang="en-US" sz="3600" dirty="0">
                    <a:latin typeface="Cambria Math" panose="02040503050406030204" pitchFamily="18" charset="0"/>
                  </a:rPr>
                  <a:t>PRIORITY</a:t>
                </a:r>
                <a:r>
                  <a:rPr lang="en-US" sz="3600" i="1" dirty="0">
                    <a:latin typeface="Cambria Math" panose="02040503050406030204" pitchFamily="18" charset="0"/>
                  </a:rPr>
                  <a:t>= </a:t>
                </a:r>
                <a14:m>
                  <m:oMath xmlns:m="http://schemas.openxmlformats.org/officeDocument/2006/math">
                    <m:f>
                      <m:fPr>
                        <m:ctrlPr>
                          <a:rPr lang="ru-RU" sz="3600" i="1" dirty="0">
                            <a:latin typeface="Cambria Math"/>
                          </a:rPr>
                        </m:ctrlPr>
                      </m:fPr>
                      <m:num>
                        <m:r>
                          <a:rPr lang="en-US" sz="3600" i="1" dirty="0">
                            <a:latin typeface="Cambria Math" panose="02040503050406030204" pitchFamily="18" charset="0"/>
                          </a:rPr>
                          <m:t>𝐼𝑠𝑠𝑢𝑒</m:t>
                        </m:r>
                        <m:r>
                          <a:rPr lang="en-US" sz="3600" i="1" dirty="0">
                            <a:latin typeface="Cambria Math" panose="02040503050406030204" pitchFamily="18" charset="0"/>
                          </a:rPr>
                          <m:t> </m:t>
                        </m:r>
                        <m:r>
                          <a:rPr lang="en-US" sz="3600" i="1" dirty="0">
                            <a:latin typeface="Cambria Math" panose="02040503050406030204" pitchFamily="18" charset="0"/>
                          </a:rPr>
                          <m:t>𝑒𝑥𝑝𝑒𝑛𝑠𝑒𝑠</m:t>
                        </m:r>
                        <m:r>
                          <a:rPr lang="en-US" sz="3600" i="1" dirty="0">
                            <a:latin typeface="Cambria Math" panose="02040503050406030204" pitchFamily="18" charset="0"/>
                          </a:rPr>
                          <m:t> </m:t>
                        </m:r>
                        <m:r>
                          <a:rPr lang="en-US" sz="3600" i="1" dirty="0">
                            <a:latin typeface="Cambria Math" panose="02040503050406030204" pitchFamily="18" charset="0"/>
                          </a:rPr>
                          <m:t>𝑓𝑜𝑟</m:t>
                        </m:r>
                        <m:r>
                          <a:rPr lang="en-US" sz="3600" i="1" dirty="0">
                            <a:latin typeface="Cambria Math" panose="02040503050406030204" pitchFamily="18" charset="0"/>
                          </a:rPr>
                          <m:t> </m:t>
                        </m:r>
                        <m:r>
                          <a:rPr lang="en-US" sz="3600" i="1" dirty="0">
                            <a:latin typeface="Cambria Math" panose="02040503050406030204" pitchFamily="18" charset="0"/>
                          </a:rPr>
                          <m:t>𝑡h𝑒</m:t>
                        </m:r>
                        <m:r>
                          <a:rPr lang="en-US" sz="3600" i="1" dirty="0">
                            <a:latin typeface="Cambria Math" panose="02040503050406030204" pitchFamily="18" charset="0"/>
                          </a:rPr>
                          <m:t> </m:t>
                        </m:r>
                        <m:r>
                          <a:rPr lang="en-US" sz="3600" i="1" dirty="0">
                            <a:latin typeface="Cambria Math" panose="02040503050406030204" pitchFamily="18" charset="0"/>
                          </a:rPr>
                          <m:t>𝑝𝑒𝑟𝑖𝑜𝑑</m:t>
                        </m:r>
                      </m:num>
                      <m:den>
                        <m:r>
                          <a:rPr lang="en-US" sz="3600" i="1" dirty="0">
                            <a:latin typeface="Cambria Math" panose="02040503050406030204" pitchFamily="18" charset="0"/>
                          </a:rPr>
                          <m:t>𝐸𝑠𝑡𝑖𝑚𝑎𝑡𝑒𝑑</m:t>
                        </m:r>
                        <m:r>
                          <a:rPr lang="en-US" sz="3600" i="1" dirty="0">
                            <a:latin typeface="Cambria Math" panose="02040503050406030204" pitchFamily="18" charset="0"/>
                          </a:rPr>
                          <m:t> </m:t>
                        </m:r>
                        <m:r>
                          <a:rPr lang="en-US" sz="3600" i="1" dirty="0">
                            <a:latin typeface="Cambria Math" panose="02040503050406030204" pitchFamily="18" charset="0"/>
                          </a:rPr>
                          <m:t>𝑓𝑖𝑥</m:t>
                        </m:r>
                        <m:r>
                          <a:rPr lang="en-US" sz="3600" i="1" dirty="0">
                            <a:latin typeface="Cambria Math" panose="02040503050406030204" pitchFamily="18" charset="0"/>
                          </a:rPr>
                          <m:t> </m:t>
                        </m:r>
                        <m:r>
                          <a:rPr lang="en-US" sz="3600" i="1" dirty="0">
                            <a:latin typeface="Cambria Math" panose="02040503050406030204" pitchFamily="18" charset="0"/>
                          </a:rPr>
                          <m:t>𝑐𝑜𝑚𝑝𝑙𝑒𝑥𝑖𝑡𝑦</m:t>
                        </m:r>
                      </m:den>
                    </m:f>
                  </m:oMath>
                </a14:m>
                <a:endParaRPr lang="ru-RU" sz="3600" i="1" dirty="0">
                  <a:latin typeface="Cambria Math" panose="020405030504060302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27681" y="1928882"/>
                <a:ext cx="7795648" cy="1219199"/>
              </a:xfrm>
              <a:blipFill>
                <a:blip r:embed="rId3"/>
                <a:stretch>
                  <a:fillRect l="-2424" t="-3000"/>
                </a:stretch>
              </a:blipFill>
            </p:spPr>
            <p:txBody>
              <a:bodyPr/>
              <a:lstStyle/>
              <a:p>
                <a:r>
                  <a:rPr lang="en-US">
                    <a:noFill/>
                  </a:rPr>
                  <a:t> </a:t>
                </a:r>
              </a:p>
            </p:txBody>
          </p:sp>
        </mc:Fallback>
      </mc:AlternateContent>
    </p:spTree>
    <p:extLst>
      <p:ext uri="{BB962C8B-B14F-4D97-AF65-F5344CB8AC3E}">
        <p14:creationId xmlns:p14="http://schemas.microsoft.com/office/powerpoint/2010/main" val="215256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7" y="322382"/>
            <a:ext cx="4953646" cy="994173"/>
          </a:xfrm>
        </p:spPr>
        <p:txBody>
          <a:bodyPr>
            <a:noAutofit/>
          </a:bodyPr>
          <a:lstStyle/>
          <a:p>
            <a:r>
              <a:rPr lang="en-US" dirty="0">
                <a:latin typeface="Agency FB" panose="020B0503020202020204" pitchFamily="34" charset="0"/>
              </a:rPr>
              <a:t>Problems and Solutions</a:t>
            </a:r>
            <a:endParaRPr lang="ru-RU" dirty="0"/>
          </a:p>
        </p:txBody>
      </p:sp>
      <p:pic>
        <p:nvPicPr>
          <p:cNvPr id="14" name="Picture 2" descr="C:\Users\SBT-LEontev-DA\Documents\Презентация обследование АФТ\Презентация обследование\cake-is-a-lie-edit-5.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89" r="14735" b="-2"/>
          <a:stretch/>
        </p:blipFill>
        <p:spPr bwMode="auto">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15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6"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7" name="Заголовок 3">
            <a:extLst>
              <a:ext uri="{FF2B5EF4-FFF2-40B4-BE49-F238E27FC236}">
                <a16:creationId xmlns="" xmlns:a16="http://schemas.microsoft.com/office/drawing/2014/main" id="{E7A66574-B24E-46DF-BCC1-E709B60DB6DB}"/>
              </a:ext>
            </a:extLst>
          </p:cNvPr>
          <p:cNvSpPr txBox="1">
            <a:spLocks/>
          </p:cNvSpPr>
          <p:nvPr/>
        </p:nvSpPr>
        <p:spPr>
          <a:xfrm>
            <a:off x="257692" y="142235"/>
            <a:ext cx="2960835" cy="659427"/>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dirty="0">
                <a:latin typeface="Agency FB" panose="020B0503020202020204" pitchFamily="34" charset="0"/>
              </a:rPr>
              <a:t>Administrative</a:t>
            </a:r>
          </a:p>
        </p:txBody>
      </p:sp>
      <p:sp>
        <p:nvSpPr>
          <p:cNvPr id="8" name="TextBox 7">
            <a:extLst>
              <a:ext uri="{FF2B5EF4-FFF2-40B4-BE49-F238E27FC236}">
                <a16:creationId xmlns="" xmlns:a16="http://schemas.microsoft.com/office/drawing/2014/main" id="{F782AC09-3279-4EE6-8073-EF9D39CC27CF}"/>
              </a:ext>
            </a:extLst>
          </p:cNvPr>
          <p:cNvSpPr txBox="1"/>
          <p:nvPr/>
        </p:nvSpPr>
        <p:spPr>
          <a:xfrm>
            <a:off x="257692" y="1650570"/>
            <a:ext cx="2808165" cy="2839064"/>
          </a:xfrm>
          <a:prstGeom prst="rect">
            <a:avLst/>
          </a:prstGeom>
        </p:spPr>
        <p:txBody>
          <a:bodyPr vert="horz" lIns="91440" tIns="45720" rIns="91440" bIns="45720" rtlCol="0">
            <a:noAutofit/>
          </a:bodyPr>
          <a:lstStyle/>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Consolidation and communications</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Environment management</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Time management</a:t>
            </a:r>
          </a:p>
        </p:txBody>
      </p:sp>
      <p:graphicFrame>
        <p:nvGraphicFramePr>
          <p:cNvPr id="9" name="Таблица 2">
            <a:extLst>
              <a:ext uri="{FF2B5EF4-FFF2-40B4-BE49-F238E27FC236}">
                <a16:creationId xmlns="" xmlns:a16="http://schemas.microsoft.com/office/drawing/2014/main" id="{5A76AA3B-6C4D-465E-91FF-27F07F900487}"/>
              </a:ext>
            </a:extLst>
          </p:cNvPr>
          <p:cNvGraphicFramePr>
            <a:graphicFrameLocks noGrp="1"/>
          </p:cNvGraphicFramePr>
          <p:nvPr>
            <p:extLst>
              <p:ext uri="{D42A27DB-BD31-4B8C-83A1-F6EECF244321}">
                <p14:modId xmlns:p14="http://schemas.microsoft.com/office/powerpoint/2010/main" val="4041410030"/>
              </p:ext>
            </p:extLst>
          </p:nvPr>
        </p:nvGraphicFramePr>
        <p:xfrm>
          <a:off x="3842766" y="363474"/>
          <a:ext cx="4938073" cy="4500583"/>
        </p:xfrm>
        <a:graphic>
          <a:graphicData uri="http://schemas.openxmlformats.org/drawingml/2006/table">
            <a:tbl>
              <a:tblPr firstRow="1" bandRow="1">
                <a:effectLst/>
                <a:tableStyleId>{6E25E649-3F16-4E02-A733-19D2CDBF48F0}</a:tableStyleId>
              </a:tblPr>
              <a:tblGrid>
                <a:gridCol w="2271086">
                  <a:extLst>
                    <a:ext uri="{9D8B030D-6E8A-4147-A177-3AD203B41FA5}">
                      <a16:colId xmlns="" xmlns:a16="http://schemas.microsoft.com/office/drawing/2014/main" val="20000"/>
                    </a:ext>
                  </a:extLst>
                </a:gridCol>
                <a:gridCol w="2666987">
                  <a:extLst>
                    <a:ext uri="{9D8B030D-6E8A-4147-A177-3AD203B41FA5}">
                      <a16:colId xmlns="" xmlns:a16="http://schemas.microsoft.com/office/drawing/2014/main" val="20001"/>
                    </a:ext>
                  </a:extLst>
                </a:gridCol>
              </a:tblGrid>
              <a:tr h="670713">
                <a:tc>
                  <a:txBody>
                    <a:bodyPr/>
                    <a:lstStyle/>
                    <a:p>
                      <a:pPr algn="ctr" fontAlgn="t"/>
                      <a:r>
                        <a:rPr lang="en-US" sz="1600" u="none" strike="noStrike" dirty="0">
                          <a:effectLst/>
                          <a:latin typeface="Agency FB" panose="020B0503020202020204" pitchFamily="34" charset="0"/>
                        </a:rPr>
                        <a:t>Problem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fontAlgn="t"/>
                      <a:r>
                        <a:rPr lang="en-US" sz="1600" u="none" strike="noStrike" dirty="0">
                          <a:effectLst/>
                          <a:latin typeface="Agency FB" panose="020B0503020202020204" pitchFamily="34" charset="0"/>
                        </a:rPr>
                        <a:t>Solution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999996">
                <a:tc>
                  <a:txBody>
                    <a:bodyPr/>
                    <a:lstStyle/>
                    <a:p>
                      <a:pPr marL="115888" indent="0" algn="l" fontAlgn="t"/>
                      <a:r>
                        <a:rPr lang="en-US" sz="1600" u="none" strike="noStrike" dirty="0">
                          <a:effectLst/>
                          <a:latin typeface="Agency FB" panose="020B0503020202020204" pitchFamily="34" charset="0"/>
                        </a:rPr>
                        <a:t>Automation takes more than 6 hours on one VM</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Order additional VMs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1643042">
                <a:tc>
                  <a:txBody>
                    <a:bodyPr/>
                    <a:lstStyle/>
                    <a:p>
                      <a:pPr marL="115888" indent="0" algn="l" fontAlgn="t"/>
                      <a:r>
                        <a:rPr lang="en-US" sz="1600" b="0" i="0" u="none" strike="noStrike" dirty="0">
                          <a:solidFill>
                            <a:schemeClr val="bg1"/>
                          </a:solidFill>
                          <a:effectLst/>
                          <a:latin typeface="Agency FB" panose="020B0503020202020204" pitchFamily="34" charset="0"/>
                        </a:rPr>
                        <a:t>Manual QA team interferes with critical environment settings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marR="0" lvl="0" indent="0" algn="l" defTabSz="685800" rtl="0" eaLnBrk="1" fontAlgn="t" latinLnBrk="0" hangingPunct="1">
                        <a:lnSpc>
                          <a:spcPct val="100000"/>
                        </a:lnSpc>
                        <a:spcBef>
                          <a:spcPts val="0"/>
                        </a:spcBef>
                        <a:spcAft>
                          <a:spcPts val="0"/>
                        </a:spcAft>
                        <a:buClrTx/>
                        <a:buSzTx/>
                        <a:buFontTx/>
                        <a:buNone/>
                        <a:tabLst/>
                        <a:defRPr/>
                      </a:pPr>
                      <a:r>
                        <a:rPr lang="en-US" sz="1600" u="none" strike="noStrike" dirty="0">
                          <a:effectLst/>
                          <a:latin typeface="Agency FB" panose="020B0503020202020204" pitchFamily="34" charset="0"/>
                        </a:rPr>
                        <a:t>Usually it’s a question of change windows. Also </a:t>
                      </a:r>
                      <a:r>
                        <a:rPr lang="en-US" sz="1600" u="none" strike="noStrike" kern="1200" dirty="0">
                          <a:solidFill>
                            <a:schemeClr val="dk1"/>
                          </a:solidFill>
                          <a:effectLst/>
                          <a:latin typeface="Agency FB" panose="020B0503020202020204" pitchFamily="34" charset="0"/>
                          <a:ea typeface="+mn-ea"/>
                          <a:cs typeface="+mn-cs"/>
                        </a:rPr>
                        <a:t>bring in the practice of prior team notifications, restrict access to the settings</a:t>
                      </a:r>
                    </a:p>
                    <a:p>
                      <a:pPr algn="l" fontAlgn="t"/>
                      <a:r>
                        <a:rPr lang="en-US" sz="1600" u="none" strike="noStrike" dirty="0">
                          <a:effectLst/>
                          <a:latin typeface="Agency FB" panose="020B0503020202020204" pitchFamily="34" charset="0"/>
                        </a:rPr>
                        <a:t> </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1111751">
                <a:tc>
                  <a:txBody>
                    <a:bodyPr/>
                    <a:lstStyle/>
                    <a:p>
                      <a:pPr marL="115888" indent="0" algn="l" fontAlgn="t"/>
                      <a:r>
                        <a:rPr lang="en-US" sz="1600" b="0" i="0" u="none" strike="noStrike" dirty="0">
                          <a:solidFill>
                            <a:schemeClr val="bg1"/>
                          </a:solidFill>
                          <a:effectLst/>
                          <a:latin typeface="Agency FB" panose="020B0503020202020204" pitchFamily="34" charset="0"/>
                        </a:rPr>
                        <a:t>Uncoordinated deployment breaks QA process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Change windows again, also its better to get special separate QA environment</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21678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Заголовок 3">
            <a:extLst>
              <a:ext uri="{FF2B5EF4-FFF2-40B4-BE49-F238E27FC236}">
                <a16:creationId xmlns="" xmlns:a16="http://schemas.microsoft.com/office/drawing/2014/main" id="{65B359A6-0A04-409D-9107-69F6CD921743}"/>
              </a:ext>
            </a:extLst>
          </p:cNvPr>
          <p:cNvSpPr>
            <a:spLocks noGrp="1"/>
          </p:cNvSpPr>
          <p:nvPr>
            <p:ph type="title" idx="4294967295"/>
          </p:nvPr>
        </p:nvSpPr>
        <p:spPr>
          <a:xfrm>
            <a:off x="269720" y="131736"/>
            <a:ext cx="2629122" cy="898276"/>
          </a:xfrm>
        </p:spPr>
        <p:txBody>
          <a:bodyPr vert="horz" lIns="91440" tIns="45720" rIns="91440" bIns="45720" rtlCol="0" anchor="ctr">
            <a:normAutofit/>
          </a:bodyPr>
          <a:lstStyle/>
          <a:p>
            <a:pPr defTabSz="914400"/>
            <a:r>
              <a:rPr lang="en-US" kern="1200" dirty="0">
                <a:solidFill>
                  <a:schemeClr val="tx1"/>
                </a:solidFill>
                <a:latin typeface="Agency FB" panose="020B0503020202020204" pitchFamily="34" charset="0"/>
              </a:rPr>
              <a:t>Technical</a:t>
            </a:r>
          </a:p>
        </p:txBody>
      </p:sp>
      <p:sp>
        <p:nvSpPr>
          <p:cNvPr id="4" name="TextBox 3">
            <a:extLst>
              <a:ext uri="{FF2B5EF4-FFF2-40B4-BE49-F238E27FC236}">
                <a16:creationId xmlns="" xmlns:a16="http://schemas.microsoft.com/office/drawing/2014/main" id="{82FA1261-5059-442C-933D-2FE69E6C2587}"/>
              </a:ext>
            </a:extLst>
          </p:cNvPr>
          <p:cNvSpPr txBox="1"/>
          <p:nvPr/>
        </p:nvSpPr>
        <p:spPr>
          <a:xfrm>
            <a:off x="269720" y="1596326"/>
            <a:ext cx="2840964" cy="1627322"/>
          </a:xfrm>
          <a:prstGeom prst="rect">
            <a:avLst/>
          </a:prstGeom>
        </p:spPr>
        <p:txBody>
          <a:bodyPr vert="horz" lIns="91440" tIns="45720" rIns="91440" bIns="45720" rtlCol="0">
            <a:noAutofit/>
          </a:bodyPr>
          <a:lstStyle/>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Tool selection</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Development</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Refactoring</a:t>
            </a:r>
          </a:p>
        </p:txBody>
      </p:sp>
      <p:sp>
        <p:nvSpPr>
          <p:cNvPr id="15" name="Rectangle 17">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6"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graphicFrame>
        <p:nvGraphicFramePr>
          <p:cNvPr id="5" name="Таблица 2">
            <a:extLst>
              <a:ext uri="{FF2B5EF4-FFF2-40B4-BE49-F238E27FC236}">
                <a16:creationId xmlns="" xmlns:a16="http://schemas.microsoft.com/office/drawing/2014/main" id="{AEA3C08C-C724-4983-897A-3AE28F2492C6}"/>
              </a:ext>
            </a:extLst>
          </p:cNvPr>
          <p:cNvGraphicFramePr>
            <a:graphicFrameLocks noGrp="1"/>
          </p:cNvGraphicFramePr>
          <p:nvPr>
            <p:extLst>
              <p:ext uri="{D42A27DB-BD31-4B8C-83A1-F6EECF244321}">
                <p14:modId xmlns:p14="http://schemas.microsoft.com/office/powerpoint/2010/main" val="2254077670"/>
              </p:ext>
            </p:extLst>
          </p:nvPr>
        </p:nvGraphicFramePr>
        <p:xfrm>
          <a:off x="3762970" y="181893"/>
          <a:ext cx="5097351" cy="4775892"/>
        </p:xfrm>
        <a:graphic>
          <a:graphicData uri="http://schemas.openxmlformats.org/drawingml/2006/table">
            <a:tbl>
              <a:tblPr firstRow="1" bandRow="1">
                <a:tableStyleId>{6E25E649-3F16-4E02-A733-19D2CDBF48F0}</a:tableStyleId>
              </a:tblPr>
              <a:tblGrid>
                <a:gridCol w="2344340">
                  <a:extLst>
                    <a:ext uri="{9D8B030D-6E8A-4147-A177-3AD203B41FA5}">
                      <a16:colId xmlns="" xmlns:a16="http://schemas.microsoft.com/office/drawing/2014/main" val="20000"/>
                    </a:ext>
                  </a:extLst>
                </a:gridCol>
                <a:gridCol w="2753011">
                  <a:extLst>
                    <a:ext uri="{9D8B030D-6E8A-4147-A177-3AD203B41FA5}">
                      <a16:colId xmlns="" xmlns:a16="http://schemas.microsoft.com/office/drawing/2014/main" val="20001"/>
                    </a:ext>
                  </a:extLst>
                </a:gridCol>
              </a:tblGrid>
              <a:tr h="724758">
                <a:tc>
                  <a:txBody>
                    <a:bodyPr/>
                    <a:lstStyle/>
                    <a:p>
                      <a:pPr algn="ctr" fontAlgn="t"/>
                      <a:r>
                        <a:rPr lang="en-US" sz="1600" u="none" strike="noStrike" dirty="0">
                          <a:effectLst/>
                          <a:latin typeface="Agency FB" panose="020B0503020202020204" pitchFamily="34" charset="0"/>
                        </a:rPr>
                        <a:t>Problem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fontAlgn="t"/>
                      <a:r>
                        <a:rPr lang="en-US" sz="1600" u="none" strike="noStrike" dirty="0">
                          <a:effectLst/>
                          <a:latin typeface="Agency FB" panose="020B0503020202020204" pitchFamily="34" charset="0"/>
                        </a:rPr>
                        <a:t>Solution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666427">
                <a:tc>
                  <a:txBody>
                    <a:bodyPr/>
                    <a:lstStyle/>
                    <a:p>
                      <a:pPr marL="115888" indent="0" algn="l" fontAlgn="t"/>
                      <a:r>
                        <a:rPr lang="en-US" sz="1600" b="0" i="0" u="none" strike="noStrike" dirty="0">
                          <a:solidFill>
                            <a:schemeClr val="bg1"/>
                          </a:solidFill>
                          <a:effectLst/>
                          <a:latin typeface="Agency FB" panose="020B0503020202020204" pitchFamily="34" charset="0"/>
                        </a:rPr>
                        <a:t>Browser related problems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There is no common solution…</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2154264">
                <a:tc>
                  <a:txBody>
                    <a:bodyPr/>
                    <a:lstStyle/>
                    <a:p>
                      <a:pPr marL="115888" indent="0" algn="l" fontAlgn="t"/>
                      <a:r>
                        <a:rPr lang="en-US" sz="1600" b="0" i="0" u="none" strike="noStrike" dirty="0">
                          <a:solidFill>
                            <a:schemeClr val="bg1"/>
                          </a:solidFill>
                          <a:effectLst/>
                          <a:latin typeface="Agency FB" panose="020B0503020202020204" pitchFamily="34" charset="0"/>
                        </a:rPr>
                        <a:t>Problems with test model execution</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u="none" strike="noStrike" dirty="0">
                          <a:effectLst/>
                          <a:latin typeface="Agency FB" panose="020B0503020202020204" pitchFamily="34" charset="0"/>
                        </a:rPr>
                        <a:t>Mostly it’s a test management system problems. Sometimes it is worth to replace it entirely. Sometimes its better to fix/replace your automation framework for better compatibility</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1132819">
                <a:tc>
                  <a:txBody>
                    <a:bodyPr/>
                    <a:lstStyle/>
                    <a:p>
                      <a:pPr marL="115888" indent="0" algn="l" fontAlgn="t"/>
                      <a:r>
                        <a:rPr lang="en-US" sz="1600" b="0" i="0" u="none" strike="noStrike" dirty="0">
                          <a:solidFill>
                            <a:schemeClr val="bg1"/>
                          </a:solidFill>
                          <a:effectLst/>
                          <a:latin typeface="Agency FB" panose="020B0503020202020204" pitchFamily="34" charset="0"/>
                        </a:rPr>
                        <a:t>Autotests passage takes too much time</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Try to optimize code, avoid or replace with direct SQL/API calls the most time-consuming steps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9743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bt-spb-fsrv-01\post\in\SBT-Leontev-DA\57f9ed9168758a3245b95f24.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5498" y="0"/>
            <a:ext cx="9159498" cy="5143500"/>
          </a:xfrm>
          <a:prstGeom prst="rect">
            <a:avLst/>
          </a:prstGeom>
          <a:noFill/>
          <a:effectLst>
            <a:reflection endPos="0" dir="5400000" sy="-100000" algn="bl" rotWithShape="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32704" y="121533"/>
            <a:ext cx="7886700" cy="764321"/>
          </a:xfrm>
          <a:effectLst/>
        </p:spPr>
        <p:txBody>
          <a:bodyPr>
            <a:normAutofit/>
          </a:bodyPr>
          <a:lstStyle/>
          <a:p>
            <a:r>
              <a:rPr lang="en-US" b="1" dirty="0">
                <a:solidFill>
                  <a:schemeClr val="bg1"/>
                </a:solidFill>
                <a:effectLst>
                  <a:outerShdw blurRad="38100" dist="38100" dir="2700000" algn="tl">
                    <a:srgbClr val="000000">
                      <a:alpha val="43137"/>
                    </a:srgbClr>
                  </a:outerShdw>
                </a:effectLst>
                <a:latin typeface="Agency FB" panose="020B0503020202020204" pitchFamily="34" charset="0"/>
              </a:rPr>
              <a:t> </a:t>
            </a:r>
            <a:r>
              <a:rPr lang="en-US" b="1" dirty="0">
                <a:latin typeface="Agency FB" panose="020B0503020202020204" pitchFamily="34" charset="0"/>
              </a:rPr>
              <a:t>Table of Contents</a:t>
            </a:r>
            <a:endParaRPr lang="ru-RU" b="1" dirty="0"/>
          </a:p>
        </p:txBody>
      </p:sp>
      <p:sp>
        <p:nvSpPr>
          <p:cNvPr id="7" name="Объект 2"/>
          <p:cNvSpPr>
            <a:spLocks noGrp="1"/>
          </p:cNvSpPr>
          <p:nvPr>
            <p:ph idx="1"/>
          </p:nvPr>
        </p:nvSpPr>
        <p:spPr>
          <a:xfrm>
            <a:off x="256240" y="1141272"/>
            <a:ext cx="7763164" cy="1795658"/>
          </a:xfrm>
          <a:effectLst/>
        </p:spPr>
        <p:txBody>
          <a:bodyPr>
            <a:noAutofit/>
          </a:bodyPr>
          <a:lstStyle/>
          <a:p>
            <a:pPr>
              <a:tabLst>
                <a:tab pos="1973263" algn="l"/>
              </a:tabLst>
            </a:pPr>
            <a:r>
              <a:rPr lang="en-US" sz="2000" b="1" dirty="0">
                <a:latin typeface="Agency FB" panose="020B0503020202020204" pitchFamily="34" charset="0"/>
              </a:rPr>
              <a:t>Chapter</a:t>
            </a:r>
            <a:r>
              <a:rPr lang="ru-RU" sz="2000" b="1" dirty="0"/>
              <a:t> </a:t>
            </a:r>
            <a:r>
              <a:rPr lang="en-US" sz="2000" b="1" dirty="0">
                <a:latin typeface="Agency FB" panose="020B0503020202020204" pitchFamily="34" charset="0"/>
              </a:rPr>
              <a:t>I :</a:t>
            </a:r>
            <a:r>
              <a:rPr lang="ru-RU" sz="2000" b="1" dirty="0"/>
              <a:t> </a:t>
            </a:r>
            <a:r>
              <a:rPr lang="en-US" sz="2000" b="1" dirty="0">
                <a:latin typeface="Agency FB" panose="020B0503020202020204" pitchFamily="34" charset="0"/>
              </a:rPr>
              <a:t> Symptomatology</a:t>
            </a:r>
            <a:endParaRPr lang="ru-RU" sz="2000" b="1" dirty="0"/>
          </a:p>
          <a:p>
            <a:pPr>
              <a:tabLst>
                <a:tab pos="1973263" algn="l"/>
              </a:tabLst>
            </a:pPr>
            <a:r>
              <a:rPr lang="en-US" sz="2000" b="1" dirty="0">
                <a:latin typeface="Agency FB" panose="020B0503020202020204" pitchFamily="34" charset="0"/>
              </a:rPr>
              <a:t>Chapter</a:t>
            </a:r>
            <a:r>
              <a:rPr lang="ru-RU" sz="2000" b="1" dirty="0"/>
              <a:t> </a:t>
            </a:r>
            <a:r>
              <a:rPr lang="en-US" sz="2000" b="1" dirty="0">
                <a:latin typeface="Agency FB" panose="020B0503020202020204" pitchFamily="34" charset="0"/>
              </a:rPr>
              <a:t>II:  Analysis and Diagnosis</a:t>
            </a:r>
            <a:endParaRPr lang="ru-RU" sz="2000" b="1" dirty="0"/>
          </a:p>
          <a:p>
            <a:pPr>
              <a:tabLst>
                <a:tab pos="1973263" algn="l"/>
              </a:tabLst>
            </a:pPr>
            <a:r>
              <a:rPr lang="en-US" sz="2000" b="1" dirty="0">
                <a:latin typeface="Agency FB" panose="020B0503020202020204" pitchFamily="34" charset="0"/>
              </a:rPr>
              <a:t>Chapter</a:t>
            </a:r>
            <a:r>
              <a:rPr lang="ru-RU" sz="2000" b="1" dirty="0"/>
              <a:t> </a:t>
            </a:r>
            <a:r>
              <a:rPr lang="en-US" sz="2000" b="1" dirty="0">
                <a:latin typeface="Agency FB" panose="020B0503020202020204" pitchFamily="34" charset="0"/>
              </a:rPr>
              <a:t>III:</a:t>
            </a:r>
            <a:r>
              <a:rPr lang="ru-RU" sz="2000" b="1" dirty="0"/>
              <a:t> </a:t>
            </a:r>
            <a:r>
              <a:rPr lang="en-US" sz="2000" b="1" dirty="0">
                <a:latin typeface="Agency FB" panose="020B0503020202020204" pitchFamily="34" charset="0"/>
              </a:rPr>
              <a:t>Therapy</a:t>
            </a:r>
            <a:endParaRPr lang="ru-RU" sz="2000" b="1" dirty="0">
              <a:latin typeface="Agency FB" panose="020B0503020202020204" pitchFamily="34" charset="0"/>
            </a:endParaRPr>
          </a:p>
          <a:p>
            <a:pPr>
              <a:tabLst>
                <a:tab pos="1973263" algn="l"/>
              </a:tabLst>
            </a:pPr>
            <a:r>
              <a:rPr lang="en-US" sz="2000" b="1" dirty="0">
                <a:latin typeface="Agency FB" panose="020B0503020202020204" pitchFamily="34" charset="0"/>
              </a:rPr>
              <a:t>Chapter</a:t>
            </a:r>
            <a:r>
              <a:rPr lang="ru-RU" sz="2000" b="1" dirty="0"/>
              <a:t> </a:t>
            </a:r>
            <a:r>
              <a:rPr lang="en-US" sz="2000" b="1" dirty="0">
                <a:latin typeface="Agency FB" panose="020B0503020202020204" pitchFamily="34" charset="0"/>
              </a:rPr>
              <a:t>IV: Recurrence and Preventive Treatment</a:t>
            </a:r>
            <a:endParaRPr lang="ru-RU" sz="2000" b="1" dirty="0"/>
          </a:p>
        </p:txBody>
      </p:sp>
    </p:spTree>
    <p:extLst>
      <p:ext uri="{BB962C8B-B14F-4D97-AF65-F5344CB8AC3E}">
        <p14:creationId xmlns:p14="http://schemas.microsoft.com/office/powerpoint/2010/main" val="3970444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BT-LEontev-DA\Documents\Презентация обследование АФТ\Презентация обследование\ауi.jpg">
            <a:extLst>
              <a:ext uri="{FF2B5EF4-FFF2-40B4-BE49-F238E27FC236}">
                <a16:creationId xmlns="" xmlns:a16="http://schemas.microsoft.com/office/drawing/2014/main" id="{DB13F4C4-42B0-4E3A-9114-CBCAC2E656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13" b="19287"/>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143000" y="1913879"/>
            <a:ext cx="6858000" cy="1315744"/>
          </a:xfrm>
          <a:solidFill>
            <a:srgbClr val="000000">
              <a:alpha val="80000"/>
            </a:srgbClr>
          </a:solidFill>
          <a:ln w="279400" cap="sq" cmpd="thinThick">
            <a:solidFill>
              <a:srgbClr val="262626">
                <a:alpha val="89804"/>
              </a:srgbClr>
            </a:solidFill>
            <a:miter lim="800000"/>
          </a:ln>
        </p:spPr>
        <p:txBody>
          <a:bodyPr vert="horz" lIns="91440" tIns="45720" rIns="91440" bIns="45720" rtlCol="0" anchor="ctr">
            <a:normAutofit/>
          </a:bodyPr>
          <a:lstStyle/>
          <a:p>
            <a:pPr algn="ctr" defTabSz="914400"/>
            <a:r>
              <a:rPr lang="en-US" dirty="0">
                <a:latin typeface="Agency FB" panose="020B0503020202020204" pitchFamily="34" charset="0"/>
              </a:rPr>
              <a:t>Choose your instruments</a:t>
            </a:r>
            <a:r>
              <a:rPr lang="en-US" sz="4200" dirty="0">
                <a:solidFill>
                  <a:srgbClr val="FFFFFF"/>
                </a:solidFill>
                <a:latin typeface="+mj-lt"/>
              </a:rPr>
              <a:t>!</a:t>
            </a:r>
          </a:p>
        </p:txBody>
      </p:sp>
    </p:spTree>
    <p:extLst>
      <p:ext uri="{BB962C8B-B14F-4D97-AF65-F5344CB8AC3E}">
        <p14:creationId xmlns:p14="http://schemas.microsoft.com/office/powerpoint/2010/main" val="398648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Заголовок 3">
            <a:extLst>
              <a:ext uri="{FF2B5EF4-FFF2-40B4-BE49-F238E27FC236}">
                <a16:creationId xmlns="" xmlns:a16="http://schemas.microsoft.com/office/drawing/2014/main" id="{65B359A6-0A04-409D-9107-69F6CD921743}"/>
              </a:ext>
            </a:extLst>
          </p:cNvPr>
          <p:cNvSpPr>
            <a:spLocks noGrp="1"/>
          </p:cNvSpPr>
          <p:nvPr>
            <p:ph type="title" idx="4294967295"/>
          </p:nvPr>
        </p:nvSpPr>
        <p:spPr>
          <a:xfrm>
            <a:off x="316214" y="14750"/>
            <a:ext cx="2629122" cy="876404"/>
          </a:xfrm>
        </p:spPr>
        <p:txBody>
          <a:bodyPr vert="horz" lIns="91440" tIns="45720" rIns="91440" bIns="45720" rtlCol="0" anchor="ctr">
            <a:normAutofit/>
          </a:bodyPr>
          <a:lstStyle/>
          <a:p>
            <a:pPr defTabSz="914400"/>
            <a:r>
              <a:rPr lang="en-US" kern="1200" dirty="0">
                <a:solidFill>
                  <a:schemeClr val="tx1"/>
                </a:solidFill>
                <a:latin typeface="Agency FB" panose="020B0503020202020204" pitchFamily="34" charset="0"/>
              </a:rPr>
              <a:t>Model</a:t>
            </a:r>
          </a:p>
        </p:txBody>
      </p:sp>
      <p:sp>
        <p:nvSpPr>
          <p:cNvPr id="4" name="TextBox 3">
            <a:extLst>
              <a:ext uri="{FF2B5EF4-FFF2-40B4-BE49-F238E27FC236}">
                <a16:creationId xmlns="" xmlns:a16="http://schemas.microsoft.com/office/drawing/2014/main" id="{82FA1261-5059-442C-933D-2FE69E6C2587}"/>
              </a:ext>
            </a:extLst>
          </p:cNvPr>
          <p:cNvSpPr txBox="1"/>
          <p:nvPr/>
        </p:nvSpPr>
        <p:spPr>
          <a:xfrm>
            <a:off x="104372" y="1286359"/>
            <a:ext cx="2840964" cy="1549831"/>
          </a:xfrm>
          <a:prstGeom prst="rect">
            <a:avLst/>
          </a:prstGeom>
        </p:spPr>
        <p:txBody>
          <a:bodyPr vert="horz" lIns="91440" tIns="45720" rIns="91440" bIns="45720" rtlCol="0">
            <a:noAutofit/>
          </a:bodyPr>
          <a:lstStyle/>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Decomposition</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Universalization</a:t>
            </a:r>
          </a:p>
          <a:p>
            <a:pPr marL="342900" indent="-228600" defTabSz="914400">
              <a:lnSpc>
                <a:spcPct val="130000"/>
              </a:lnSpc>
              <a:buFont typeface="Arial" panose="020B0604020202020204" pitchFamily="34" charset="0"/>
              <a:buChar char="•"/>
            </a:pPr>
            <a:r>
              <a:rPr lang="en-US" sz="2000" dirty="0">
                <a:latin typeface="Agency FB" panose="020B0503020202020204" pitchFamily="34" charset="0"/>
              </a:rPr>
              <a:t>Parametrization</a:t>
            </a:r>
          </a:p>
        </p:txBody>
      </p:sp>
      <p:sp>
        <p:nvSpPr>
          <p:cNvPr id="15" name="Rectangle 17">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6"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graphicFrame>
        <p:nvGraphicFramePr>
          <p:cNvPr id="5" name="Таблица 2">
            <a:extLst>
              <a:ext uri="{FF2B5EF4-FFF2-40B4-BE49-F238E27FC236}">
                <a16:creationId xmlns="" xmlns:a16="http://schemas.microsoft.com/office/drawing/2014/main" id="{AEA3C08C-C724-4983-897A-3AE28F2492C6}"/>
              </a:ext>
            </a:extLst>
          </p:cNvPr>
          <p:cNvGraphicFramePr>
            <a:graphicFrameLocks noGrp="1"/>
          </p:cNvGraphicFramePr>
          <p:nvPr>
            <p:extLst>
              <p:ext uri="{D42A27DB-BD31-4B8C-83A1-F6EECF244321}">
                <p14:modId xmlns:p14="http://schemas.microsoft.com/office/powerpoint/2010/main" val="574016475"/>
              </p:ext>
            </p:extLst>
          </p:nvPr>
        </p:nvGraphicFramePr>
        <p:xfrm>
          <a:off x="3842766" y="363474"/>
          <a:ext cx="4938073" cy="4375605"/>
        </p:xfrm>
        <a:graphic>
          <a:graphicData uri="http://schemas.openxmlformats.org/drawingml/2006/table">
            <a:tbl>
              <a:tblPr firstRow="1" bandRow="1">
                <a:tableStyleId>{6E25E649-3F16-4E02-A733-19D2CDBF48F0}</a:tableStyleId>
              </a:tblPr>
              <a:tblGrid>
                <a:gridCol w="2271086">
                  <a:extLst>
                    <a:ext uri="{9D8B030D-6E8A-4147-A177-3AD203B41FA5}">
                      <a16:colId xmlns="" xmlns:a16="http://schemas.microsoft.com/office/drawing/2014/main" val="20000"/>
                    </a:ext>
                  </a:extLst>
                </a:gridCol>
                <a:gridCol w="2666987">
                  <a:extLst>
                    <a:ext uri="{9D8B030D-6E8A-4147-A177-3AD203B41FA5}">
                      <a16:colId xmlns="" xmlns:a16="http://schemas.microsoft.com/office/drawing/2014/main" val="20001"/>
                    </a:ext>
                  </a:extLst>
                </a:gridCol>
              </a:tblGrid>
              <a:tr h="626708">
                <a:tc>
                  <a:txBody>
                    <a:bodyPr/>
                    <a:lstStyle/>
                    <a:p>
                      <a:pPr algn="ctr" fontAlgn="t"/>
                      <a:r>
                        <a:rPr lang="en-US" sz="1600" u="none" strike="noStrike" dirty="0">
                          <a:effectLst/>
                          <a:latin typeface="Agency FB" panose="020B0503020202020204" pitchFamily="34" charset="0"/>
                        </a:rPr>
                        <a:t>Problem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fontAlgn="t"/>
                      <a:r>
                        <a:rPr lang="en-US" sz="1600" u="none" strike="noStrike" dirty="0">
                          <a:effectLst/>
                          <a:latin typeface="Agency FB" panose="020B0503020202020204" pitchFamily="34" charset="0"/>
                        </a:rPr>
                        <a:t>Solution examples</a:t>
                      </a:r>
                      <a:endParaRPr lang="ru-RU" sz="1600" b="0" i="0" u="none" strike="noStrike" dirty="0">
                        <a:solidFill>
                          <a:schemeClr val="bg1"/>
                        </a:solidFill>
                        <a:effectLst/>
                        <a:latin typeface="Calibri"/>
                      </a:endParaRPr>
                    </a:p>
                  </a:txBody>
                  <a:tcPr marL="11243" marR="11243" marT="11243"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934387">
                <a:tc>
                  <a:txBody>
                    <a:bodyPr/>
                    <a:lstStyle/>
                    <a:p>
                      <a:pPr marL="115888" indent="0" algn="l" fontAlgn="t"/>
                      <a:r>
                        <a:rPr lang="en-US" sz="1600" u="none" strike="noStrike" dirty="0">
                          <a:effectLst/>
                          <a:latin typeface="Agency FB" panose="020B0503020202020204" pitchFamily="34" charset="0"/>
                        </a:rPr>
                        <a:t>There are more than 36 elementary actions in one test</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Model decomposition</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934387">
                <a:tc>
                  <a:txBody>
                    <a:bodyPr/>
                    <a:lstStyle/>
                    <a:p>
                      <a:pPr marL="115888" indent="0" algn="l" fontAlgn="t"/>
                      <a:r>
                        <a:rPr lang="en-US" sz="1600" b="0" i="0" u="none" strike="noStrike" dirty="0">
                          <a:solidFill>
                            <a:schemeClr val="bg1"/>
                          </a:solidFill>
                          <a:effectLst/>
                          <a:latin typeface="Agency FB" panose="020B0503020202020204" pitchFamily="34" charset="0"/>
                        </a:rPr>
                        <a:t>Lack of initial test </a:t>
                      </a:r>
                      <a:r>
                        <a:rPr lang="en-US" sz="1600" b="0" i="0" u="none" strike="noStrike" kern="1200" dirty="0">
                          <a:solidFill>
                            <a:schemeClr val="bg1"/>
                          </a:solidFill>
                          <a:effectLst/>
                          <a:latin typeface="Agency FB" panose="020B0503020202020204" pitchFamily="34" charset="0"/>
                          <a:ea typeface="+mn-ea"/>
                          <a:cs typeface="+mn-cs"/>
                        </a:rPr>
                        <a:t>data</a:t>
                      </a:r>
                      <a:endParaRPr lang="ru-RU" sz="1600" b="0" i="0" u="none" strike="noStrike" kern="1200" dirty="0">
                        <a:solidFill>
                          <a:schemeClr val="bg1"/>
                        </a:solidFill>
                        <a:effectLst/>
                        <a:latin typeface="Calibri"/>
                        <a:ea typeface="+mn-ea"/>
                        <a:cs typeface="+mn-cs"/>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u="none" strike="noStrike" dirty="0">
                          <a:effectLst/>
                          <a:latin typeface="Agency FB" panose="020B0503020202020204" pitchFamily="34" charset="0"/>
                        </a:rPr>
                        <a:t>Special tests for test data generations should be created</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319028">
                <a:tc>
                  <a:txBody>
                    <a:bodyPr/>
                    <a:lstStyle/>
                    <a:p>
                      <a:pPr marL="115888" indent="0" algn="l" fontAlgn="t"/>
                      <a:r>
                        <a:rPr lang="en-US" sz="1600" b="0" i="0" u="none" strike="noStrike" dirty="0">
                          <a:solidFill>
                            <a:schemeClr val="bg1"/>
                          </a:solidFill>
                          <a:effectLst/>
                          <a:latin typeface="Agency FB" panose="020B0503020202020204" pitchFamily="34" charset="0"/>
                        </a:rPr>
                        <a:t>Small coverage</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b="0" i="0" u="none" strike="noStrike" dirty="0">
                          <a:solidFill>
                            <a:schemeClr val="bg1"/>
                          </a:solidFill>
                          <a:effectLst/>
                          <a:latin typeface="Agency FB" panose="020B0503020202020204" pitchFamily="34" charset="0"/>
                        </a:rPr>
                        <a:t>Test parametrization</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934387">
                <a:tc>
                  <a:txBody>
                    <a:bodyPr/>
                    <a:lstStyle/>
                    <a:p>
                      <a:pPr marL="115888" indent="0" algn="l" fontAlgn="t"/>
                      <a:r>
                        <a:rPr lang="en-US" sz="1600" u="none" strike="noStrike" dirty="0">
                          <a:effectLst/>
                          <a:latin typeface="Agency FB" panose="020B0503020202020204" pitchFamily="34" charset="0"/>
                        </a:rPr>
                        <a:t>Multiple verifications or asserts in one test</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u="none" strike="noStrike" dirty="0">
                          <a:effectLst/>
                          <a:latin typeface="Agency FB" panose="020B0503020202020204" pitchFamily="34" charset="0"/>
                        </a:rPr>
                        <a:t>Select atomic operations, decompose tests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626708">
                <a:tc>
                  <a:txBody>
                    <a:bodyPr/>
                    <a:lstStyle/>
                    <a:p>
                      <a:pPr marL="115888" indent="0" algn="l" fontAlgn="t"/>
                      <a:r>
                        <a:rPr lang="en-US" sz="1600" u="none" strike="noStrike" dirty="0">
                          <a:effectLst/>
                          <a:latin typeface="Agency FB" panose="020B0503020202020204" pitchFamily="34" charset="0"/>
                        </a:rPr>
                        <a:t>Lots of repeating actions</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115888" indent="0" algn="l" fontAlgn="t"/>
                      <a:r>
                        <a:rPr lang="en-US" sz="1600" u="none" strike="noStrike" dirty="0">
                          <a:effectLst/>
                          <a:latin typeface="Agency FB" panose="020B0503020202020204" pitchFamily="34" charset="0"/>
                        </a:rPr>
                        <a:t>Universalize tests, make them reusable</a:t>
                      </a:r>
                      <a:endParaRPr lang="ru-RU" sz="1600" b="0" i="0" u="none" strike="noStrike" dirty="0">
                        <a:solidFill>
                          <a:schemeClr val="bg1"/>
                        </a:solidFill>
                        <a:effectLst/>
                        <a:latin typeface="Calibri"/>
                      </a:endParaRPr>
                    </a:p>
                  </a:txBody>
                  <a:tcPr marL="11243" marR="11243" marT="11243" marB="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34376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screenshot of a social media post&#10;&#10;Description automatically generated">
            <a:extLst>
              <a:ext uri="{FF2B5EF4-FFF2-40B4-BE49-F238E27FC236}">
                <a16:creationId xmlns="" xmlns:a16="http://schemas.microsoft.com/office/drawing/2014/main" id="{475647CE-63DB-4336-BC14-72CB9C532B22}"/>
              </a:ext>
            </a:extLst>
          </p:cNvPr>
          <p:cNvPicPr>
            <a:picLocks noChangeAspect="1"/>
          </p:cNvPicPr>
          <p:nvPr/>
        </p:nvPicPr>
        <p:blipFill rotWithShape="1">
          <a:blip r:embed="rId3"/>
          <a:srcRect t="25743"/>
          <a:stretch/>
        </p:blipFill>
        <p:spPr>
          <a:xfrm>
            <a:off x="20" y="10"/>
            <a:ext cx="9143980" cy="5143490"/>
          </a:xfrm>
          <a:prstGeom prst="rect">
            <a:avLst/>
          </a:prstGeom>
        </p:spPr>
      </p:pic>
      <p:sp>
        <p:nvSpPr>
          <p:cNvPr id="26"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 xmlns:a16="http://schemas.microsoft.com/office/drawing/2014/main" id="{9D64BAF8-94A0-4CFB-A04B-D2264C663AD7}"/>
              </a:ext>
            </a:extLst>
          </p:cNvPr>
          <p:cNvSpPr txBox="1"/>
          <p:nvPr/>
        </p:nvSpPr>
        <p:spPr>
          <a:xfrm>
            <a:off x="5890941" y="3223645"/>
            <a:ext cx="3140177" cy="57584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300" dirty="0">
                <a:latin typeface="Agency FB" panose="020B0503020202020204" pitchFamily="34" charset="0"/>
                <a:ea typeface="+mj-ea"/>
                <a:cs typeface="+mj-cs"/>
              </a:rPr>
              <a:t>It was like this</a:t>
            </a:r>
          </a:p>
        </p:txBody>
      </p:sp>
      <p:cxnSp>
        <p:nvCxnSpPr>
          <p:cNvPr id="28" name="Straight Connector 27">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 xmlns:a16="http://schemas.microsoft.com/office/drawing/2014/main" id="{2857CFCA-A9D3-4B25-9BF1-7F40317875E3}"/>
              </a:ext>
            </a:extLst>
          </p:cNvPr>
          <p:cNvCxnSpPr>
            <a:cxnSpLocks/>
          </p:cNvCxnSpPr>
          <p:nvPr/>
        </p:nvCxnSpPr>
        <p:spPr>
          <a:xfrm flipV="1">
            <a:off x="231494" y="2941082"/>
            <a:ext cx="490751" cy="2059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770ECFA1-B803-4085-AB3F-C7FECDB8608C}"/>
              </a:ext>
            </a:extLst>
          </p:cNvPr>
          <p:cNvSpPr/>
          <p:nvPr/>
        </p:nvSpPr>
        <p:spPr>
          <a:xfrm>
            <a:off x="613458" y="2184597"/>
            <a:ext cx="123783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FF0000"/>
                </a:solidFill>
                <a:effectLst/>
              </a:rPr>
              <a:t>300</a:t>
            </a:r>
          </a:p>
        </p:txBody>
      </p:sp>
    </p:spTree>
    <p:extLst>
      <p:ext uri="{BB962C8B-B14F-4D97-AF65-F5344CB8AC3E}">
        <p14:creationId xmlns:p14="http://schemas.microsoft.com/office/powerpoint/2010/main" val="2764272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AC9BCF4A-1F7A-480C-84D0-09809C287F64}"/>
              </a:ext>
            </a:extLst>
          </p:cNvPr>
          <p:cNvPicPr>
            <a:picLocks noChangeAspect="1"/>
          </p:cNvPicPr>
          <p:nvPr/>
        </p:nvPicPr>
        <p:blipFill rotWithShape="1">
          <a:blip r:embed="rId3"/>
          <a:srcRect t="18247" b="8463"/>
          <a:stretch/>
        </p:blipFill>
        <p:spPr>
          <a:xfrm>
            <a:off x="20" y="10"/>
            <a:ext cx="9143980" cy="5143490"/>
          </a:xfrm>
          <a:prstGeom prst="rect">
            <a:avLst/>
          </a:prstGeom>
        </p:spPr>
      </p:pic>
      <p:sp>
        <p:nvSpPr>
          <p:cNvPr id="31"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6" name="TextBox 25">
            <a:extLst>
              <a:ext uri="{FF2B5EF4-FFF2-40B4-BE49-F238E27FC236}">
                <a16:creationId xmlns="" xmlns:a16="http://schemas.microsoft.com/office/drawing/2014/main" id="{258207F5-A63C-4345-83C7-5C3DB331B242}"/>
              </a:ext>
            </a:extLst>
          </p:cNvPr>
          <p:cNvSpPr txBox="1"/>
          <p:nvPr/>
        </p:nvSpPr>
        <p:spPr>
          <a:xfrm>
            <a:off x="5548393" y="2429860"/>
            <a:ext cx="3815526" cy="137554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300" dirty="0">
                <a:latin typeface="Agency FB" panose="020B0503020202020204" pitchFamily="34" charset="0"/>
                <a:ea typeface="+mj-ea"/>
                <a:cs typeface="+mj-cs"/>
              </a:rPr>
              <a:t>Now it is like this!</a:t>
            </a:r>
          </a:p>
        </p:txBody>
      </p:sp>
      <p:cxnSp>
        <p:nvCxnSpPr>
          <p:cNvPr id="33" name="Straight Connector 32">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 xmlns:a16="http://schemas.microsoft.com/office/drawing/2014/main" id="{F93DA11A-F588-4F14-8122-3AEB67A1186D}"/>
              </a:ext>
            </a:extLst>
          </p:cNvPr>
          <p:cNvSpPr/>
          <p:nvPr/>
        </p:nvSpPr>
        <p:spPr>
          <a:xfrm>
            <a:off x="11575" y="4988689"/>
            <a:ext cx="289367" cy="154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 xmlns:a16="http://schemas.microsoft.com/office/drawing/2014/main" id="{25C0BDEE-6A1A-4053-9D9A-80A18CA2DB8F}"/>
              </a:ext>
            </a:extLst>
          </p:cNvPr>
          <p:cNvCxnSpPr>
            <a:cxnSpLocks/>
          </p:cNvCxnSpPr>
          <p:nvPr/>
        </p:nvCxnSpPr>
        <p:spPr>
          <a:xfrm flipV="1">
            <a:off x="231494" y="2941082"/>
            <a:ext cx="557493" cy="2059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 xmlns:a16="http://schemas.microsoft.com/office/drawing/2014/main" id="{75BB413F-EEDE-405A-83A9-E8BFC6387F55}"/>
              </a:ext>
            </a:extLst>
          </p:cNvPr>
          <p:cNvSpPr/>
          <p:nvPr/>
        </p:nvSpPr>
        <p:spPr>
          <a:xfrm>
            <a:off x="788987" y="2184597"/>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FF0000"/>
                </a:solidFill>
                <a:effectLst/>
              </a:rPr>
              <a:t>65</a:t>
            </a:r>
          </a:p>
        </p:txBody>
      </p:sp>
    </p:spTree>
    <p:extLst>
      <p:ext uri="{BB962C8B-B14F-4D97-AF65-F5344CB8AC3E}">
        <p14:creationId xmlns:p14="http://schemas.microsoft.com/office/powerpoint/2010/main" val="1607857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 xmlns:a16="http://schemas.microsoft.com/office/drawing/2014/main" id="{5F4BA28A-0CB6-4603-B35E-179D3CD3D08F}"/>
              </a:ext>
            </a:extLst>
          </p:cNvPr>
          <p:cNvGraphicFramePr/>
          <p:nvPr>
            <p:extLst>
              <p:ext uri="{D42A27DB-BD31-4B8C-83A1-F6EECF244321}">
                <p14:modId xmlns:p14="http://schemas.microsoft.com/office/powerpoint/2010/main" val="1627072594"/>
              </p:ext>
            </p:extLst>
          </p:nvPr>
        </p:nvGraphicFramePr>
        <p:xfrm>
          <a:off x="-1282188" y="1981044"/>
          <a:ext cx="10426188" cy="787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 xmlns:a16="http://schemas.microsoft.com/office/drawing/2014/main" id="{BCE3CCB5-52B1-4223-9907-00D73E94B3C0}"/>
              </a:ext>
            </a:extLst>
          </p:cNvPr>
          <p:cNvGraphicFramePr/>
          <p:nvPr>
            <p:extLst>
              <p:ext uri="{D42A27DB-BD31-4B8C-83A1-F6EECF244321}">
                <p14:modId xmlns:p14="http://schemas.microsoft.com/office/powerpoint/2010/main" val="3889991513"/>
              </p:ext>
            </p:extLst>
          </p:nvPr>
        </p:nvGraphicFramePr>
        <p:xfrm>
          <a:off x="-849103" y="1104972"/>
          <a:ext cx="10426188" cy="787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 xmlns:a16="http://schemas.microsoft.com/office/drawing/2014/main" id="{CA81C997-2DE7-401E-AFC2-20DFAB0BB2C1}"/>
              </a:ext>
            </a:extLst>
          </p:cNvPr>
          <p:cNvGraphicFramePr/>
          <p:nvPr>
            <p:extLst>
              <p:ext uri="{D42A27DB-BD31-4B8C-83A1-F6EECF244321}">
                <p14:modId xmlns:p14="http://schemas.microsoft.com/office/powerpoint/2010/main" val="2552455902"/>
              </p:ext>
            </p:extLst>
          </p:nvPr>
        </p:nvGraphicFramePr>
        <p:xfrm>
          <a:off x="317047" y="2845540"/>
          <a:ext cx="10426188" cy="7876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a:extLst>
              <a:ext uri="{FF2B5EF4-FFF2-40B4-BE49-F238E27FC236}">
                <a16:creationId xmlns="" xmlns:a16="http://schemas.microsoft.com/office/drawing/2014/main" id="{DEA5DA83-DB29-474F-8E01-DE0786E46014}"/>
              </a:ext>
            </a:extLst>
          </p:cNvPr>
          <p:cNvGraphicFramePr/>
          <p:nvPr>
            <p:extLst>
              <p:ext uri="{D42A27DB-BD31-4B8C-83A1-F6EECF244321}">
                <p14:modId xmlns:p14="http://schemas.microsoft.com/office/powerpoint/2010/main" val="2056368629"/>
              </p:ext>
            </p:extLst>
          </p:nvPr>
        </p:nvGraphicFramePr>
        <p:xfrm>
          <a:off x="-1799191" y="3772044"/>
          <a:ext cx="10426188" cy="7876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a:extLst>
              <a:ext uri="{FF2B5EF4-FFF2-40B4-BE49-F238E27FC236}">
                <a16:creationId xmlns="" xmlns:a16="http://schemas.microsoft.com/office/drawing/2014/main" id="{9855A0A1-C914-4EA7-961D-F75AFDDAAA97}"/>
              </a:ext>
            </a:extLst>
          </p:cNvPr>
          <p:cNvGraphicFramePr/>
          <p:nvPr>
            <p:extLst>
              <p:ext uri="{D42A27DB-BD31-4B8C-83A1-F6EECF244321}">
                <p14:modId xmlns:p14="http://schemas.microsoft.com/office/powerpoint/2010/main" val="2920891258"/>
              </p:ext>
            </p:extLst>
          </p:nvPr>
        </p:nvGraphicFramePr>
        <p:xfrm>
          <a:off x="61417" y="90007"/>
          <a:ext cx="9021165" cy="78760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9" name="Straight Connector 18">
            <a:extLst>
              <a:ext uri="{FF2B5EF4-FFF2-40B4-BE49-F238E27FC236}">
                <a16:creationId xmlns="" xmlns:a16="http://schemas.microsoft.com/office/drawing/2014/main" id="{9FF7532F-D63F-4003-ADA9-7A890647184B}"/>
              </a:ext>
            </a:extLst>
          </p:cNvPr>
          <p:cNvCxnSpPr>
            <a:cxnSpLocks/>
          </p:cNvCxnSpPr>
          <p:nvPr/>
        </p:nvCxnSpPr>
        <p:spPr>
          <a:xfrm>
            <a:off x="3287210" y="483811"/>
            <a:ext cx="0" cy="407584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BDFE714-A42B-4DD2-9777-EC17B02540C3}"/>
              </a:ext>
            </a:extLst>
          </p:cNvPr>
          <p:cNvCxnSpPr>
            <a:cxnSpLocks/>
          </p:cNvCxnSpPr>
          <p:nvPr/>
        </p:nvCxnSpPr>
        <p:spPr>
          <a:xfrm>
            <a:off x="6182810" y="483810"/>
            <a:ext cx="0" cy="407584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3" name="Flowchart: Punched Tape 22">
            <a:extLst>
              <a:ext uri="{FF2B5EF4-FFF2-40B4-BE49-F238E27FC236}">
                <a16:creationId xmlns="" xmlns:a16="http://schemas.microsoft.com/office/drawing/2014/main" id="{8B80C8D5-F843-4EF5-92EC-96F6E0AD1BA1}"/>
              </a:ext>
            </a:extLst>
          </p:cNvPr>
          <p:cNvSpPr/>
          <p:nvPr/>
        </p:nvSpPr>
        <p:spPr>
          <a:xfrm rot="19865362">
            <a:off x="7192243" y="3584842"/>
            <a:ext cx="1838001" cy="673073"/>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atin typeface="Agency FB" panose="020B0503020202020204" pitchFamily="34" charset="0"/>
              </a:rPr>
              <a:t>Roadmap</a:t>
            </a:r>
          </a:p>
        </p:txBody>
      </p:sp>
    </p:spTree>
    <p:extLst>
      <p:ext uri="{BB962C8B-B14F-4D97-AF65-F5344CB8AC3E}">
        <p14:creationId xmlns:p14="http://schemas.microsoft.com/office/powerpoint/2010/main" val="2910526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54" y="103362"/>
            <a:ext cx="3840085" cy="935025"/>
          </a:xfrm>
        </p:spPr>
        <p:txBody>
          <a:bodyPr>
            <a:normAutofit/>
          </a:bodyPr>
          <a:lstStyle/>
          <a:p>
            <a:r>
              <a:rPr lang="en-US" dirty="0">
                <a:latin typeface="Agency FB" panose="020B0503020202020204" pitchFamily="34" charset="0"/>
              </a:rPr>
              <a:t>Therapy Activities</a:t>
            </a:r>
            <a:endParaRPr lang="ru-RU" dirty="0"/>
          </a:p>
        </p:txBody>
      </p:sp>
      <p:sp>
        <p:nvSpPr>
          <p:cNvPr id="3" name="Объект 2"/>
          <p:cNvSpPr>
            <a:spLocks noGrp="1"/>
          </p:cNvSpPr>
          <p:nvPr>
            <p:ph idx="1"/>
          </p:nvPr>
        </p:nvSpPr>
        <p:spPr>
          <a:xfrm>
            <a:off x="359754" y="1652305"/>
            <a:ext cx="3840085" cy="2596671"/>
          </a:xfrm>
        </p:spPr>
        <p:txBody>
          <a:bodyPr>
            <a:normAutofit fontScale="92500"/>
          </a:bodyPr>
          <a:lstStyle/>
          <a:p>
            <a:pPr marL="457200" indent="-457200">
              <a:lnSpc>
                <a:spcPct val="130000"/>
              </a:lnSpc>
              <a:spcBef>
                <a:spcPct val="0"/>
              </a:spcBef>
              <a:buFont typeface="+mj-lt"/>
              <a:buAutoNum type="arabicPeriod"/>
            </a:pPr>
            <a:r>
              <a:rPr lang="en-US" sz="2000" dirty="0">
                <a:latin typeface="Agency FB" panose="020B0503020202020204" pitchFamily="34" charset="0"/>
                <a:ea typeface="+mj-ea"/>
                <a:cs typeface="+mj-cs"/>
              </a:rPr>
              <a:t>Task prioritizing</a:t>
            </a:r>
            <a:endParaRPr lang="ru-RU" sz="2000" dirty="0">
              <a:latin typeface="Agency FB" panose="020B0503020202020204" pitchFamily="34" charset="0"/>
              <a:ea typeface="+mj-ea"/>
              <a:cs typeface="+mj-cs"/>
            </a:endParaRPr>
          </a:p>
          <a:p>
            <a:pPr marL="457200" indent="-457200">
              <a:lnSpc>
                <a:spcPct val="130000"/>
              </a:lnSpc>
              <a:spcBef>
                <a:spcPct val="0"/>
              </a:spcBef>
              <a:buFont typeface="+mj-lt"/>
              <a:buAutoNum type="arabicPeriod"/>
            </a:pPr>
            <a:r>
              <a:rPr lang="en-US" sz="2000" dirty="0">
                <a:latin typeface="Agency FB" panose="020B0503020202020204" pitchFamily="34" charset="0"/>
                <a:ea typeface="+mj-ea"/>
                <a:cs typeface="+mj-cs"/>
              </a:rPr>
              <a:t>Draft</a:t>
            </a:r>
            <a:r>
              <a:rPr lang="ru-RU" sz="2000" dirty="0">
                <a:latin typeface="Agency FB" panose="020B0503020202020204" pitchFamily="34" charset="0"/>
                <a:ea typeface="+mj-ea"/>
                <a:cs typeface="+mj-cs"/>
              </a:rPr>
              <a:t> </a:t>
            </a:r>
            <a:r>
              <a:rPr lang="en-US" sz="2000" dirty="0" err="1">
                <a:latin typeface="Agency FB" panose="020B0503020202020204" pitchFamily="34" charset="0"/>
                <a:ea typeface="+mj-ea"/>
                <a:cs typeface="+mj-cs"/>
              </a:rPr>
              <a:t>RoadMap</a:t>
            </a:r>
            <a:r>
              <a:rPr lang="en-US" sz="2000" dirty="0">
                <a:latin typeface="Agency FB" panose="020B0503020202020204" pitchFamily="34" charset="0"/>
                <a:ea typeface="+mj-ea"/>
                <a:cs typeface="+mj-cs"/>
              </a:rPr>
              <a:t> preparation</a:t>
            </a:r>
            <a:endParaRPr lang="ru-RU" sz="2000" dirty="0">
              <a:latin typeface="Agency FB" panose="020B0503020202020204" pitchFamily="34" charset="0"/>
              <a:ea typeface="+mj-ea"/>
              <a:cs typeface="+mj-cs"/>
            </a:endParaRPr>
          </a:p>
          <a:p>
            <a:pPr marL="457200" indent="-457200">
              <a:lnSpc>
                <a:spcPct val="130000"/>
              </a:lnSpc>
              <a:spcBef>
                <a:spcPct val="0"/>
              </a:spcBef>
              <a:buFont typeface="+mj-lt"/>
              <a:buAutoNum type="arabicPeriod"/>
            </a:pPr>
            <a:r>
              <a:rPr lang="en-US" sz="2000" dirty="0">
                <a:latin typeface="Agency FB" panose="020B0503020202020204" pitchFamily="34" charset="0"/>
                <a:ea typeface="+mj-ea"/>
                <a:cs typeface="+mj-cs"/>
              </a:rPr>
              <a:t>Appointing responsibilities, works organization</a:t>
            </a:r>
            <a:endParaRPr lang="ru-RU" sz="2000" dirty="0">
              <a:latin typeface="Agency FB" panose="020B0503020202020204" pitchFamily="34" charset="0"/>
              <a:ea typeface="+mj-ea"/>
              <a:cs typeface="+mj-cs"/>
            </a:endParaRPr>
          </a:p>
          <a:p>
            <a:pPr marL="457200" indent="-457200">
              <a:lnSpc>
                <a:spcPct val="130000"/>
              </a:lnSpc>
              <a:spcBef>
                <a:spcPct val="0"/>
              </a:spcBef>
              <a:buFont typeface="+mj-lt"/>
              <a:buAutoNum type="arabicPeriod"/>
            </a:pPr>
            <a:r>
              <a:rPr lang="en-US" sz="2000" dirty="0">
                <a:latin typeface="Agency FB" panose="020B0503020202020204" pitchFamily="34" charset="0"/>
                <a:ea typeface="+mj-ea"/>
                <a:cs typeface="+mj-cs"/>
              </a:rPr>
              <a:t>Fix it, fix it, fix it</a:t>
            </a:r>
            <a:r>
              <a:rPr lang="en-US" sz="2300" dirty="0">
                <a:latin typeface="Agency FB" panose="020B0503020202020204" pitchFamily="34" charset="0"/>
                <a:ea typeface="+mj-ea"/>
                <a:cs typeface="+mj-cs"/>
              </a:rPr>
              <a:t>!</a:t>
            </a:r>
            <a:endParaRPr lang="ru-RU" sz="2300" dirty="0">
              <a:latin typeface="Agency FB" panose="020B0503020202020204" pitchFamily="34" charset="0"/>
              <a:ea typeface="+mj-ea"/>
              <a:cs typeface="+mj-cs"/>
            </a:endParaRPr>
          </a:p>
          <a:p>
            <a:endParaRPr lang="ru-RU" sz="1400" b="1" dirty="0"/>
          </a:p>
        </p:txBody>
      </p:sp>
      <p:pic>
        <p:nvPicPr>
          <p:cNvPr id="5" name="Picture 2" descr="C:\Users\SBT-LEONTEV-DA\Pictures\moi%20celi.jpg">
            <a:extLst>
              <a:ext uri="{FF2B5EF4-FFF2-40B4-BE49-F238E27FC236}">
                <a16:creationId xmlns="" xmlns:a16="http://schemas.microsoft.com/office/drawing/2014/main" id="{5A96D885-139D-4626-B83F-D7017145B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aturation sat="27000"/>
                    </a14:imgEffect>
                  </a14:imgLayer>
                </a14:imgProps>
              </a:ext>
              <a:ext uri="{28A0092B-C50C-407E-A947-70E740481C1C}">
                <a14:useLocalDpi xmlns:a14="http://schemas.microsoft.com/office/drawing/2010/main" val="0"/>
              </a:ext>
            </a:extLst>
          </a:blip>
          <a:srcRect l="25393" r="20063" b="-2"/>
          <a:stretch/>
        </p:blipFill>
        <p:spPr bwMode="auto">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3795" y="181397"/>
            <a:ext cx="4758909" cy="1557250"/>
          </a:xfrm>
        </p:spPr>
        <p:txBody>
          <a:bodyPr vert="horz" lIns="91440" tIns="45720" rIns="91440" bIns="45720" rtlCol="0" anchor="t">
            <a:normAutofit/>
          </a:bodyPr>
          <a:lstStyle/>
          <a:p>
            <a:pPr defTabSz="914400">
              <a:lnSpc>
                <a:spcPct val="100000"/>
              </a:lnSpc>
              <a:tabLst>
                <a:tab pos="1973263" algn="l"/>
              </a:tabLst>
            </a:pPr>
            <a:r>
              <a:rPr lang="en-US" dirty="0">
                <a:latin typeface="Agency FB" panose="020B0503020202020204" pitchFamily="34" charset="0"/>
              </a:rPr>
              <a:t>Recurrence and Preventive Treatment</a:t>
            </a:r>
          </a:p>
        </p:txBody>
      </p:sp>
      <p:sp>
        <p:nvSpPr>
          <p:cNvPr id="23" name="Freeform: Shape 20">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92984" y="285750"/>
            <a:ext cx="4751016" cy="485775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 xmlns:a16="http://schemas.microsoft.com/office/drawing/2014/main" id="{AA9FA580-4322-4253-B17E-2D6F266C8089}"/>
              </a:ext>
            </a:extLst>
          </p:cNvPr>
          <p:cNvPicPr>
            <a:picLocks noChangeAspect="1"/>
          </p:cNvPicPr>
          <p:nvPr/>
        </p:nvPicPr>
        <p:blipFill rotWithShape="1">
          <a:blip r:embed="rId3">
            <a:extLst/>
          </a:blip>
          <a:srcRect l="18866" r="15889" b="1"/>
          <a:stretch/>
        </p:blipFill>
        <p:spPr>
          <a:xfrm>
            <a:off x="4515814" y="408582"/>
            <a:ext cx="4628186" cy="4734919"/>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187554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clouds in the sky&#10;&#10;Description automatically generated">
            <a:extLst>
              <a:ext uri="{FF2B5EF4-FFF2-40B4-BE49-F238E27FC236}">
                <a16:creationId xmlns="" xmlns:a16="http://schemas.microsoft.com/office/drawing/2014/main" id="{D641C589-5FC1-4C3C-A2E7-F45EDFF1C691}"/>
              </a:ext>
            </a:extLst>
          </p:cNvPr>
          <p:cNvPicPr>
            <a:picLocks noChangeAspect="1"/>
          </p:cNvPicPr>
          <p:nvPr/>
        </p:nvPicPr>
        <p:blipFill>
          <a:blip r:embed="rId3"/>
          <a:stretch>
            <a:fillRect/>
          </a:stretch>
        </p:blipFill>
        <p:spPr>
          <a:xfrm>
            <a:off x="3901" y="0"/>
            <a:ext cx="5715000" cy="4589929"/>
          </a:xfrm>
          <a:prstGeom prst="rect">
            <a:avLst/>
          </a:prstGeom>
        </p:spPr>
      </p:pic>
      <p:sp>
        <p:nvSpPr>
          <p:cNvPr id="8" name="Объект 6"/>
          <p:cNvSpPr>
            <a:spLocks noGrp="1"/>
          </p:cNvSpPr>
          <p:nvPr>
            <p:ph idx="1"/>
          </p:nvPr>
        </p:nvSpPr>
        <p:spPr>
          <a:xfrm>
            <a:off x="817253" y="3683657"/>
            <a:ext cx="2951267" cy="762855"/>
          </a:xfrm>
          <a:effectLst>
            <a:outerShdw blurRad="50800" dist="38100" dir="2700000" algn="tl" rotWithShape="0">
              <a:prstClr val="black">
                <a:alpha val="40000"/>
              </a:prstClr>
            </a:outerShdw>
          </a:effectLst>
        </p:spPr>
        <p:txBody>
          <a:bodyPr>
            <a:noAutofit/>
          </a:bodyPr>
          <a:lstStyle/>
          <a:p>
            <a:pPr marL="0" indent="0" algn="ctr">
              <a:buNone/>
            </a:pPr>
            <a:r>
              <a:rPr lang="en-US" sz="2400" dirty="0">
                <a:solidFill>
                  <a:schemeClr val="bg1"/>
                </a:solidFill>
                <a:latin typeface="Agency FB" panose="020B0503020202020204" pitchFamily="34" charset="0"/>
              </a:rPr>
              <a:t>Half a year after the survey</a:t>
            </a:r>
            <a:endParaRPr lang="ru-RU" sz="2400" dirty="0">
              <a:solidFill>
                <a:schemeClr val="bg1"/>
              </a:solidFill>
            </a:endParaRPr>
          </a:p>
        </p:txBody>
      </p:sp>
      <p:pic>
        <p:nvPicPr>
          <p:cNvPr id="7" name="Picture 2" descr="C:\Users\SBT-LEONTEV-DA\Pictures\14.jpg">
            <a:extLst>
              <a:ext uri="{FF2B5EF4-FFF2-40B4-BE49-F238E27FC236}">
                <a16:creationId xmlns="" xmlns:a16="http://schemas.microsoft.com/office/drawing/2014/main" id="{8BEC6E57-5CB1-4C0E-928E-4F49F8070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960" y="636028"/>
            <a:ext cx="2371105" cy="294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nature, fire&#10;&#10;Description automatically generated">
            <a:extLst>
              <a:ext uri="{FF2B5EF4-FFF2-40B4-BE49-F238E27FC236}">
                <a16:creationId xmlns="" xmlns:a16="http://schemas.microsoft.com/office/drawing/2014/main" id="{62668D5B-F7BD-4AFC-93EE-474357457561}"/>
              </a:ext>
            </a:extLst>
          </p:cNvPr>
          <p:cNvPicPr>
            <a:picLocks noChangeAspect="1"/>
          </p:cNvPicPr>
          <p:nvPr/>
        </p:nvPicPr>
        <p:blipFill>
          <a:blip r:embed="rId5"/>
          <a:stretch>
            <a:fillRect/>
          </a:stretch>
        </p:blipFill>
        <p:spPr>
          <a:xfrm rot="972964">
            <a:off x="4485363" y="-276526"/>
            <a:ext cx="6915169" cy="6578085"/>
          </a:xfrm>
          <a:prstGeom prst="rect">
            <a:avLst/>
          </a:prstGeom>
        </p:spPr>
      </p:pic>
      <p:pic>
        <p:nvPicPr>
          <p:cNvPr id="6" name="Picture 3" descr="C:\Users\SBT-LEONTEV-DA\Pictures\14 - копи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890" y="557071"/>
            <a:ext cx="2506754" cy="3027639"/>
          </a:xfrm>
          <a:prstGeom prst="rect">
            <a:avLst/>
          </a:prstGeom>
          <a:noFill/>
          <a:extLst>
            <a:ext uri="{909E8E84-426E-40DD-AFC4-6F175D3DCCD1}">
              <a14:hiddenFill xmlns:a14="http://schemas.microsoft.com/office/drawing/2010/main">
                <a:solidFill>
                  <a:srgbClr val="FFFFFF"/>
                </a:solidFill>
              </a14:hiddenFill>
            </a:ext>
          </a:extLst>
        </p:spPr>
      </p:pic>
      <p:sp>
        <p:nvSpPr>
          <p:cNvPr id="18" name="Объект 6">
            <a:extLst>
              <a:ext uri="{FF2B5EF4-FFF2-40B4-BE49-F238E27FC236}">
                <a16:creationId xmlns="" xmlns:a16="http://schemas.microsoft.com/office/drawing/2014/main" id="{0091626E-25FA-42BB-AAF2-46C1E3153956}"/>
              </a:ext>
            </a:extLst>
          </p:cNvPr>
          <p:cNvSpPr txBox="1">
            <a:spLocks/>
          </p:cNvSpPr>
          <p:nvPr/>
        </p:nvSpPr>
        <p:spPr>
          <a:xfrm>
            <a:off x="6027862" y="3809835"/>
            <a:ext cx="2506755" cy="108648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bg1"/>
                </a:solidFill>
                <a:latin typeface="Agency FB" panose="020B0503020202020204" pitchFamily="34" charset="0"/>
              </a:rPr>
              <a:t>Year after the survey</a:t>
            </a:r>
            <a:endParaRPr lang="ru-RU" sz="2400" dirty="0">
              <a:solidFill>
                <a:schemeClr val="bg1"/>
              </a:solidFill>
            </a:endParaRPr>
          </a:p>
        </p:txBody>
      </p:sp>
      <p:sp>
        <p:nvSpPr>
          <p:cNvPr id="5" name="Lightning Bolt 4">
            <a:extLst>
              <a:ext uri="{FF2B5EF4-FFF2-40B4-BE49-F238E27FC236}">
                <a16:creationId xmlns="" xmlns:a16="http://schemas.microsoft.com/office/drawing/2014/main" id="{C8222AD8-B5DA-4CBF-B6A6-F905E1DF2971}"/>
              </a:ext>
            </a:extLst>
          </p:cNvPr>
          <p:cNvSpPr/>
          <p:nvPr/>
        </p:nvSpPr>
        <p:spPr>
          <a:xfrm rot="1838075">
            <a:off x="3582879" y="-643775"/>
            <a:ext cx="1772956" cy="580363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6775" y="105406"/>
            <a:ext cx="3985902" cy="994173"/>
          </a:xfrm>
        </p:spPr>
        <p:txBody>
          <a:bodyPr>
            <a:normAutofit/>
          </a:bodyPr>
          <a:lstStyle/>
          <a:p>
            <a:r>
              <a:rPr lang="en-US" dirty="0">
                <a:latin typeface="Agency FB" panose="020B0503020202020204" pitchFamily="34" charset="0"/>
              </a:rPr>
              <a:t>Documentation</a:t>
            </a:r>
            <a:endParaRPr lang="ru-RU" dirty="0">
              <a:latin typeface="Agency FB" panose="020B0503020202020204" pitchFamily="34" charset="0"/>
            </a:endParaRPr>
          </a:p>
        </p:txBody>
      </p:sp>
      <p:sp>
        <p:nvSpPr>
          <p:cNvPr id="2" name="Объект 1"/>
          <p:cNvSpPr>
            <a:spLocks noGrp="1"/>
          </p:cNvSpPr>
          <p:nvPr>
            <p:ph idx="1"/>
          </p:nvPr>
        </p:nvSpPr>
        <p:spPr>
          <a:xfrm>
            <a:off x="269283" y="1104028"/>
            <a:ext cx="4535192" cy="2531940"/>
          </a:xfrm>
        </p:spPr>
        <p:txBody>
          <a:bodyPr anchor="t">
            <a:noAutofit/>
          </a:bodyPr>
          <a:lstStyle/>
          <a:p>
            <a:pPr marL="342900" indent="-228600" defTabSz="914400">
              <a:lnSpc>
                <a:spcPct val="130000"/>
              </a:lnSpc>
              <a:spcBef>
                <a:spcPts val="0"/>
              </a:spcBef>
            </a:pPr>
            <a:r>
              <a:rPr lang="en-US" sz="2000" dirty="0">
                <a:latin typeface="Agency FB" panose="020B0503020202020204" pitchFamily="34" charset="0"/>
              </a:rPr>
              <a:t>Write down the rules on how to work and develop your system the right way, </a:t>
            </a:r>
            <a:r>
              <a:rPr lang="en-US" sz="2000">
                <a:latin typeface="Agency FB" panose="020B0503020202020204" pitchFamily="34" charset="0"/>
              </a:rPr>
              <a:t>system capabilities, and </a:t>
            </a:r>
            <a:r>
              <a:rPr lang="en-US" sz="2000" dirty="0">
                <a:latin typeface="Agency FB" panose="020B0503020202020204" pitchFamily="34" charset="0"/>
              </a:rPr>
              <a:t>create an intuitive Handbook</a:t>
            </a:r>
            <a:endParaRPr lang="ru-RU" sz="2000" dirty="0">
              <a:latin typeface="Agency FB" panose="020B0503020202020204" pitchFamily="34" charset="0"/>
            </a:endParaRPr>
          </a:p>
          <a:p>
            <a:pPr marL="342900" indent="-228600" defTabSz="914400">
              <a:lnSpc>
                <a:spcPct val="130000"/>
              </a:lnSpc>
              <a:spcBef>
                <a:spcPts val="0"/>
              </a:spcBef>
            </a:pPr>
            <a:r>
              <a:rPr lang="en-US" sz="2000" dirty="0">
                <a:latin typeface="Agency FB" panose="020B0503020202020204" pitchFamily="34" charset="0"/>
              </a:rPr>
              <a:t>Save all best-practices on the handbooks pages</a:t>
            </a:r>
            <a:endParaRPr lang="ru-RU" sz="2000" dirty="0">
              <a:latin typeface="Agency FB" panose="020B0503020202020204" pitchFamily="34" charset="0"/>
            </a:endParaRPr>
          </a:p>
          <a:p>
            <a:pPr marL="342900" indent="-228600" defTabSz="914400">
              <a:lnSpc>
                <a:spcPct val="130000"/>
              </a:lnSpc>
              <a:spcBef>
                <a:spcPts val="0"/>
              </a:spcBef>
            </a:pPr>
            <a:r>
              <a:rPr lang="en-US" sz="2000" dirty="0">
                <a:latin typeface="Agency FB" panose="020B0503020202020204" pitchFamily="34" charset="0"/>
              </a:rPr>
              <a:t>Create a registry</a:t>
            </a:r>
            <a:r>
              <a:rPr lang="ru-RU" sz="2000" dirty="0">
                <a:latin typeface="Agency FB" panose="020B0503020202020204" pitchFamily="34" charset="0"/>
              </a:rPr>
              <a:t>!</a:t>
            </a:r>
          </a:p>
        </p:txBody>
      </p:sp>
      <p:pic>
        <p:nvPicPr>
          <p:cNvPr id="5" name="Picture 2" descr="\\sbt-spb-fsrv-01\post\in\SBT-Leontev-DA\ваыавi.jpg">
            <a:extLst>
              <a:ext uri="{FF2B5EF4-FFF2-40B4-BE49-F238E27FC236}">
                <a16:creationId xmlns="" xmlns:a16="http://schemas.microsoft.com/office/drawing/2014/main" id="{AFBBA13A-A5F8-483E-BBDC-851FCB68C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 r="44026" b="2"/>
          <a:stretch/>
        </p:blipFill>
        <p:spPr bwMode="auto">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51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022" y="105406"/>
            <a:ext cx="3985902" cy="994173"/>
          </a:xfrm>
        </p:spPr>
        <p:txBody>
          <a:bodyPr>
            <a:normAutofit/>
          </a:bodyPr>
          <a:lstStyle/>
          <a:p>
            <a:r>
              <a:rPr lang="en-US" dirty="0">
                <a:solidFill>
                  <a:schemeClr val="tx1"/>
                </a:solidFill>
                <a:latin typeface="Agency FB" panose="020B0503020202020204" pitchFamily="34" charset="0"/>
              </a:rPr>
              <a:t>Code Review</a:t>
            </a:r>
            <a:endParaRPr lang="ru-RU" dirty="0">
              <a:solidFill>
                <a:schemeClr val="tx1"/>
              </a:solidFill>
            </a:endParaRPr>
          </a:p>
        </p:txBody>
      </p:sp>
      <p:sp>
        <p:nvSpPr>
          <p:cNvPr id="7" name="Объект 6"/>
          <p:cNvSpPr>
            <a:spLocks noGrp="1"/>
          </p:cNvSpPr>
          <p:nvPr>
            <p:ph idx="1"/>
          </p:nvPr>
        </p:nvSpPr>
        <p:spPr>
          <a:xfrm>
            <a:off x="370017" y="1283060"/>
            <a:ext cx="4302722" cy="2531940"/>
          </a:xfrm>
        </p:spPr>
        <p:txBody>
          <a:bodyPr anchor="t">
            <a:normAutofit/>
          </a:bodyPr>
          <a:lstStyle/>
          <a:p>
            <a:pPr marL="342900" indent="-228600" defTabSz="914400">
              <a:lnSpc>
                <a:spcPct val="130000"/>
              </a:lnSpc>
              <a:spcBef>
                <a:spcPts val="0"/>
              </a:spcBef>
            </a:pPr>
            <a:r>
              <a:rPr lang="en-US" sz="2000" dirty="0">
                <a:latin typeface="Agency FB" panose="020B0503020202020204" pitchFamily="34" charset="0"/>
              </a:rPr>
              <a:t>Ensure that everyone follows agreements</a:t>
            </a:r>
            <a:r>
              <a:rPr lang="ru-RU" sz="2000" dirty="0">
                <a:latin typeface="Agency FB" panose="020B0503020202020204" pitchFamily="34" charset="0"/>
              </a:rPr>
              <a:t>.</a:t>
            </a:r>
            <a:r>
              <a:rPr lang="en-US" sz="2000" dirty="0">
                <a:latin typeface="Agency FB" panose="020B0503020202020204" pitchFamily="34" charset="0"/>
              </a:rPr>
              <a:t> Watch for yourself and for “that guy”</a:t>
            </a:r>
            <a:endParaRPr lang="ru-RU" sz="2000" dirty="0">
              <a:latin typeface="Agency FB" panose="020B0503020202020204" pitchFamily="34" charset="0"/>
            </a:endParaRPr>
          </a:p>
          <a:p>
            <a:pPr marL="342900" indent="-228600" defTabSz="914400">
              <a:lnSpc>
                <a:spcPct val="130000"/>
              </a:lnSpc>
              <a:spcBef>
                <a:spcPts val="0"/>
              </a:spcBef>
            </a:pPr>
            <a:r>
              <a:rPr lang="en-US" sz="2000" dirty="0">
                <a:latin typeface="Agency FB" panose="020B0503020202020204" pitchFamily="34" charset="0"/>
              </a:rPr>
              <a:t>Perform cross review on merge-requests</a:t>
            </a:r>
            <a:endParaRPr lang="ru-RU" sz="2000" dirty="0">
              <a:latin typeface="Agency FB" panose="020B0503020202020204" pitchFamily="34" charset="0"/>
            </a:endParaRPr>
          </a:p>
          <a:p>
            <a:endParaRPr lang="ru-RU" sz="1400" dirty="0">
              <a:solidFill>
                <a:schemeClr val="tx1"/>
              </a:solidFill>
            </a:endParaRPr>
          </a:p>
        </p:txBody>
      </p:sp>
      <p:pic>
        <p:nvPicPr>
          <p:cNvPr id="5" name="Picture 2" descr="C:\Users\SBT-LEontev-DA\Pictures\magnifier-424567__180.jpg">
            <a:extLst>
              <a:ext uri="{FF2B5EF4-FFF2-40B4-BE49-F238E27FC236}">
                <a16:creationId xmlns="" xmlns:a16="http://schemas.microsoft.com/office/drawing/2014/main" id="{B51E0B35-FDE3-4F32-AF87-ECA6A2C51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3" r="6951" b="-1"/>
          <a:stretch/>
        </p:blipFill>
        <p:spPr bwMode="auto">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50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4956" y="458814"/>
            <a:ext cx="3793677" cy="628254"/>
          </a:xfrm>
        </p:spPr>
        <p:txBody>
          <a:bodyPr vert="horz" lIns="91440" tIns="45720" rIns="91440" bIns="45720" rtlCol="0" anchor="b">
            <a:normAutofit/>
          </a:bodyPr>
          <a:lstStyle/>
          <a:p>
            <a:pPr defTabSz="914400"/>
            <a:r>
              <a:rPr lang="en-US" dirty="0">
                <a:solidFill>
                  <a:schemeClr val="tx1"/>
                </a:solidFill>
                <a:latin typeface="Agency FB" panose="020B0503020202020204" pitchFamily="34" charset="0"/>
              </a:rPr>
              <a:t>Symptomatology</a:t>
            </a:r>
          </a:p>
        </p:txBody>
      </p:sp>
      <p:pic>
        <p:nvPicPr>
          <p:cNvPr id="24" name="Picture 23" descr="C:\Users\SBT-LEontev-DA\Documents\Презентация обследование АФТ\Презентация обследование\information_items_394.jpg">
            <a:extLst>
              <a:ext uri="{FF2B5EF4-FFF2-40B4-BE49-F238E27FC236}">
                <a16:creationId xmlns="" xmlns:a16="http://schemas.microsoft.com/office/drawing/2014/main" id="{A41C6B96-48AD-4833-ABFA-856092863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51" r="8655"/>
          <a:stretch/>
        </p:blipFill>
        <p:spPr bwMode="auto">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98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49">
            <a:extLst>
              <a:ext uri="{FF2B5EF4-FFF2-40B4-BE49-F238E27FC236}">
                <a16:creationId xmlns="" xmlns:a16="http://schemas.microsoft.com/office/drawing/2014/main" id="{EF9B8DF2-C3F5-49A2-94D2-F7B65A0F1F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035435" y="4358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 xmlns:a16="http://schemas.microsoft.com/office/drawing/2014/main" id="{783E8CAD-58A1-4A05-89DD-D45F74D5E943}"/>
              </a:ext>
            </a:extLst>
          </p:cNvPr>
          <p:cNvPicPr>
            <a:picLocks noChangeAspect="1"/>
          </p:cNvPicPr>
          <p:nvPr/>
        </p:nvPicPr>
        <p:blipFill rotWithShape="1">
          <a:blip r:embed="rId3"/>
          <a:srcRect l="4317" r="8785" b="3"/>
          <a:stretch/>
        </p:blipFill>
        <p:spPr>
          <a:xfrm>
            <a:off x="5169987" y="570421"/>
            <a:ext cx="3974013" cy="4573079"/>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5" name="Объект 6">
            <a:extLst>
              <a:ext uri="{FF2B5EF4-FFF2-40B4-BE49-F238E27FC236}">
                <a16:creationId xmlns="" xmlns:a16="http://schemas.microsoft.com/office/drawing/2014/main" id="{E29E62E3-D169-4474-B79E-4E5574D80138}"/>
              </a:ext>
            </a:extLst>
          </p:cNvPr>
          <p:cNvSpPr txBox="1">
            <a:spLocks/>
          </p:cNvSpPr>
          <p:nvPr/>
        </p:nvSpPr>
        <p:spPr>
          <a:xfrm>
            <a:off x="264001" y="1029823"/>
            <a:ext cx="4586968" cy="3278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228600" defTabSz="914400">
              <a:lnSpc>
                <a:spcPct val="110000"/>
              </a:lnSpc>
              <a:spcBef>
                <a:spcPts val="0"/>
              </a:spcBef>
            </a:pPr>
            <a:r>
              <a:rPr lang="en-US" sz="2000" dirty="0">
                <a:latin typeface="Agency FB" panose="020B0503020202020204" pitchFamily="34" charset="0"/>
              </a:rPr>
              <a:t>Regularly check the system state. Any deviation might quickly infect the whole project (by code and instruments which will rely on it, by other people taking example on it or simply by the copy-paste means)</a:t>
            </a:r>
            <a:endParaRPr lang="ru-RU" sz="2000" dirty="0">
              <a:latin typeface="Agency FB" panose="020B0503020202020204" pitchFamily="34" charset="0"/>
            </a:endParaRPr>
          </a:p>
          <a:p>
            <a:pPr marL="342900" indent="-228600" defTabSz="914400">
              <a:lnSpc>
                <a:spcPct val="110000"/>
              </a:lnSpc>
              <a:spcBef>
                <a:spcPts val="0"/>
              </a:spcBef>
            </a:pPr>
            <a:r>
              <a:rPr lang="en-US" sz="2000" dirty="0">
                <a:latin typeface="Agency FB" panose="020B0503020202020204" pitchFamily="34" charset="0"/>
              </a:rPr>
              <a:t>Reserve at least 20% of all project time for maintenance</a:t>
            </a:r>
            <a:endParaRPr lang="ru-RU" sz="2000" dirty="0">
              <a:latin typeface="Agency FB" panose="020B0503020202020204" pitchFamily="34" charset="0"/>
            </a:endParaRPr>
          </a:p>
          <a:p>
            <a:endParaRPr lang="ru-RU" sz="2000" dirty="0"/>
          </a:p>
        </p:txBody>
      </p:sp>
      <p:sp>
        <p:nvSpPr>
          <p:cNvPr id="16" name="Заголовок 3">
            <a:extLst>
              <a:ext uri="{FF2B5EF4-FFF2-40B4-BE49-F238E27FC236}">
                <a16:creationId xmlns="" xmlns:a16="http://schemas.microsoft.com/office/drawing/2014/main" id="{CE2471F3-9E14-4F51-91D3-5265A61AF7C4}"/>
              </a:ext>
            </a:extLst>
          </p:cNvPr>
          <p:cNvSpPr txBox="1">
            <a:spLocks/>
          </p:cNvSpPr>
          <p:nvPr/>
        </p:nvSpPr>
        <p:spPr>
          <a:xfrm>
            <a:off x="463012" y="105406"/>
            <a:ext cx="3985902" cy="9941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latin typeface="Agency FB" panose="020B0503020202020204" pitchFamily="34" charset="0"/>
              </a:rPr>
              <a:t>Healthcare</a:t>
            </a:r>
            <a:endParaRPr lang="ru-RU" dirty="0"/>
          </a:p>
        </p:txBody>
      </p:sp>
    </p:spTree>
    <p:extLst>
      <p:ext uri="{BB962C8B-B14F-4D97-AF65-F5344CB8AC3E}">
        <p14:creationId xmlns:p14="http://schemas.microsoft.com/office/powerpoint/2010/main" val="2976099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55" y="180853"/>
            <a:ext cx="3840085" cy="1269596"/>
          </a:xfrm>
        </p:spPr>
        <p:txBody>
          <a:bodyPr>
            <a:normAutofit fontScale="90000"/>
          </a:bodyPr>
          <a:lstStyle/>
          <a:p>
            <a:pPr>
              <a:tabLst>
                <a:tab pos="1165225" algn="l"/>
              </a:tabLst>
            </a:pPr>
            <a:r>
              <a:rPr lang="en-US" dirty="0">
                <a:latin typeface="Agency FB" panose="020B0503020202020204" pitchFamily="34" charset="0"/>
              </a:rPr>
              <a:t>Preventive Treatment Activities</a:t>
            </a:r>
            <a:endParaRPr lang="ru-RU" dirty="0"/>
          </a:p>
        </p:txBody>
      </p:sp>
      <p:sp>
        <p:nvSpPr>
          <p:cNvPr id="3" name="Объект 2"/>
          <p:cNvSpPr>
            <a:spLocks noGrp="1"/>
          </p:cNvSpPr>
          <p:nvPr>
            <p:ph idx="1"/>
          </p:nvPr>
        </p:nvSpPr>
        <p:spPr>
          <a:xfrm>
            <a:off x="359755" y="1933011"/>
            <a:ext cx="4243242" cy="2596671"/>
          </a:xfrm>
        </p:spPr>
        <p:txBody>
          <a:bodyPr>
            <a:normAutofit/>
          </a:bodyPr>
          <a:lstStyle/>
          <a:p>
            <a:pPr marL="457200" indent="-457200">
              <a:lnSpc>
                <a:spcPct val="130000"/>
              </a:lnSpc>
              <a:spcBef>
                <a:spcPts val="0"/>
              </a:spcBef>
              <a:buFont typeface="+mj-lt"/>
              <a:buAutoNum type="arabicPeriod"/>
            </a:pPr>
            <a:r>
              <a:rPr lang="en-US" sz="2000" dirty="0">
                <a:latin typeface="Agency FB" panose="020B0503020202020204" pitchFamily="34" charset="0"/>
                <a:ea typeface="+mj-ea"/>
                <a:cs typeface="+mj-cs"/>
              </a:rPr>
              <a:t>Write down the agreements</a:t>
            </a:r>
            <a:endParaRPr lang="ru-RU" sz="2000" dirty="0">
              <a:latin typeface="Agency FB" panose="020B0503020202020204" pitchFamily="34" charset="0"/>
              <a:ea typeface="+mj-ea"/>
              <a:cs typeface="+mj-cs"/>
            </a:endParaRPr>
          </a:p>
          <a:p>
            <a:pPr marL="457200" indent="-457200">
              <a:lnSpc>
                <a:spcPct val="130000"/>
              </a:lnSpc>
              <a:spcBef>
                <a:spcPts val="0"/>
              </a:spcBef>
              <a:buFont typeface="+mj-lt"/>
              <a:buAutoNum type="arabicPeriod"/>
            </a:pPr>
            <a:r>
              <a:rPr lang="en-US" sz="2000" dirty="0">
                <a:latin typeface="Agency FB" panose="020B0503020202020204" pitchFamily="34" charset="0"/>
                <a:ea typeface="+mj-ea"/>
                <a:cs typeface="+mj-cs"/>
              </a:rPr>
              <a:t>Document the system</a:t>
            </a:r>
            <a:endParaRPr lang="ru-RU" sz="2000" dirty="0">
              <a:latin typeface="Agency FB" panose="020B0503020202020204" pitchFamily="34" charset="0"/>
              <a:ea typeface="+mj-ea"/>
              <a:cs typeface="+mj-cs"/>
            </a:endParaRPr>
          </a:p>
          <a:p>
            <a:pPr marL="457200" indent="-457200">
              <a:lnSpc>
                <a:spcPct val="130000"/>
              </a:lnSpc>
              <a:spcBef>
                <a:spcPts val="0"/>
              </a:spcBef>
              <a:buFont typeface="+mj-lt"/>
              <a:buAutoNum type="arabicPeriod"/>
            </a:pPr>
            <a:r>
              <a:rPr lang="en-US" sz="2000" dirty="0">
                <a:latin typeface="Agency FB" panose="020B0503020202020204" pitchFamily="34" charset="0"/>
                <a:ea typeface="+mj-ea"/>
                <a:cs typeface="+mj-cs"/>
              </a:rPr>
              <a:t>Keep track of its development</a:t>
            </a:r>
            <a:endParaRPr lang="ru-RU" sz="2000" dirty="0">
              <a:latin typeface="Agency FB" panose="020B0503020202020204" pitchFamily="34" charset="0"/>
              <a:ea typeface="+mj-ea"/>
              <a:cs typeface="+mj-cs"/>
            </a:endParaRPr>
          </a:p>
          <a:p>
            <a:pPr marL="457200" indent="-457200">
              <a:lnSpc>
                <a:spcPct val="130000"/>
              </a:lnSpc>
              <a:spcBef>
                <a:spcPts val="0"/>
              </a:spcBef>
              <a:buFont typeface="+mj-lt"/>
              <a:buAutoNum type="arabicPeriod"/>
            </a:pPr>
            <a:r>
              <a:rPr lang="en-US" sz="2000" dirty="0">
                <a:latin typeface="Agency FB" panose="020B0503020202020204" pitchFamily="34" charset="0"/>
                <a:ea typeface="+mj-ea"/>
                <a:cs typeface="+mj-cs"/>
              </a:rPr>
              <a:t>Recheck it on regular basis</a:t>
            </a:r>
            <a:endParaRPr lang="ru-RU" sz="2000" dirty="0">
              <a:latin typeface="Agency FB" panose="020B0503020202020204" pitchFamily="34" charset="0"/>
              <a:ea typeface="+mj-ea"/>
              <a:cs typeface="+mj-cs"/>
            </a:endParaRPr>
          </a:p>
          <a:p>
            <a:endParaRPr lang="ru-RU" sz="2300" b="1" dirty="0"/>
          </a:p>
        </p:txBody>
      </p:sp>
      <p:pic>
        <p:nvPicPr>
          <p:cNvPr id="2050" name="Picture 2" descr="C:\Users\SBT-LEONTEV-DA\Pictures\moi%20celi.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aturation sat="27000"/>
                    </a14:imgEffect>
                  </a14:imgLayer>
                </a14:imgProps>
              </a:ext>
              <a:ext uri="{28A0092B-C50C-407E-A947-70E740481C1C}">
                <a14:useLocalDpi xmlns:a14="http://schemas.microsoft.com/office/drawing/2010/main" val="0"/>
              </a:ext>
            </a:extLst>
          </a:blip>
          <a:srcRect l="25393" r="20063" b="-2"/>
          <a:stretch/>
        </p:blipFill>
        <p:spPr bwMode="auto">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252" y="89832"/>
            <a:ext cx="3840085" cy="811038"/>
          </a:xfrm>
        </p:spPr>
        <p:txBody>
          <a:bodyPr>
            <a:normAutofit/>
          </a:bodyPr>
          <a:lstStyle/>
          <a:p>
            <a:r>
              <a:rPr lang="en-US" dirty="0">
                <a:latin typeface="Agency FB" panose="020B0503020202020204" pitchFamily="34" charset="0"/>
              </a:rPr>
              <a:t>Summarizing!</a:t>
            </a:r>
            <a:endParaRPr lang="ru-RU" dirty="0"/>
          </a:p>
        </p:txBody>
      </p:sp>
      <p:sp>
        <p:nvSpPr>
          <p:cNvPr id="3" name="Объект 2"/>
          <p:cNvSpPr>
            <a:spLocks noGrp="1"/>
          </p:cNvSpPr>
          <p:nvPr>
            <p:ph idx="1"/>
          </p:nvPr>
        </p:nvSpPr>
        <p:spPr>
          <a:xfrm>
            <a:off x="243517" y="1205791"/>
            <a:ext cx="4560958" cy="2902405"/>
          </a:xfrm>
        </p:spPr>
        <p:txBody>
          <a:bodyPr>
            <a:noAutofit/>
          </a:bodyPr>
          <a:lstStyle/>
          <a:p>
            <a:pPr>
              <a:lnSpc>
                <a:spcPct val="110000"/>
              </a:lnSpc>
              <a:spcBef>
                <a:spcPts val="0"/>
              </a:spcBef>
            </a:pPr>
            <a:r>
              <a:rPr lang="en-US" sz="2000" dirty="0">
                <a:latin typeface="Agency FB" panose="020B0503020202020204" pitchFamily="34" charset="0"/>
              </a:rPr>
              <a:t>Collect statistics</a:t>
            </a:r>
            <a:endParaRPr lang="en-US" sz="2000" dirty="0">
              <a:latin typeface="Agency FB" panose="020B0503020202020204" pitchFamily="34" charset="0"/>
              <a:ea typeface="+mj-ea"/>
              <a:cs typeface="+mj-cs"/>
            </a:endParaRPr>
          </a:p>
          <a:p>
            <a:pPr>
              <a:lnSpc>
                <a:spcPct val="110000"/>
              </a:lnSpc>
              <a:spcBef>
                <a:spcPts val="0"/>
              </a:spcBef>
            </a:pPr>
            <a:r>
              <a:rPr lang="en-US" sz="2000" dirty="0">
                <a:latin typeface="Agency FB" panose="020B0503020202020204" pitchFamily="34" charset="0"/>
                <a:ea typeface="+mj-ea"/>
                <a:cs typeface="+mj-cs"/>
              </a:rPr>
              <a:t>Watch the symptoms</a:t>
            </a:r>
            <a:endParaRPr lang="ru-RU" sz="2000" dirty="0">
              <a:latin typeface="Agency FB" panose="020B0503020202020204" pitchFamily="34" charset="0"/>
              <a:ea typeface="+mj-ea"/>
              <a:cs typeface="+mj-cs"/>
            </a:endParaRPr>
          </a:p>
          <a:p>
            <a:pPr>
              <a:lnSpc>
                <a:spcPct val="110000"/>
              </a:lnSpc>
              <a:spcBef>
                <a:spcPts val="0"/>
              </a:spcBef>
            </a:pPr>
            <a:r>
              <a:rPr lang="en-US" sz="2000" dirty="0">
                <a:latin typeface="Agency FB" panose="020B0503020202020204" pitchFamily="34" charset="0"/>
                <a:ea typeface="+mj-ea"/>
                <a:cs typeface="+mj-cs"/>
              </a:rPr>
              <a:t>Build a team if needed</a:t>
            </a:r>
          </a:p>
          <a:p>
            <a:pPr>
              <a:lnSpc>
                <a:spcPct val="110000"/>
              </a:lnSpc>
              <a:spcBef>
                <a:spcPts val="0"/>
              </a:spcBef>
            </a:pPr>
            <a:r>
              <a:rPr lang="en-US" sz="2000" dirty="0">
                <a:latin typeface="Agency FB" panose="020B0503020202020204" pitchFamily="34" charset="0"/>
                <a:ea typeface="+mj-ea"/>
                <a:cs typeface="+mj-cs"/>
              </a:rPr>
              <a:t>Classify and prioritize problems</a:t>
            </a:r>
            <a:endParaRPr lang="ru-RU" sz="2000" dirty="0">
              <a:latin typeface="Agency FB" panose="020B0503020202020204" pitchFamily="34" charset="0"/>
              <a:ea typeface="+mj-ea"/>
              <a:cs typeface="+mj-cs"/>
            </a:endParaRPr>
          </a:p>
          <a:p>
            <a:pPr>
              <a:lnSpc>
                <a:spcPct val="110000"/>
              </a:lnSpc>
              <a:spcBef>
                <a:spcPts val="0"/>
              </a:spcBef>
            </a:pPr>
            <a:r>
              <a:rPr lang="en-US" sz="2000" dirty="0">
                <a:latin typeface="Agency FB" panose="020B0503020202020204" pitchFamily="34" charset="0"/>
                <a:ea typeface="+mj-ea"/>
                <a:cs typeface="+mj-cs"/>
              </a:rPr>
              <a:t>Focus on main problems</a:t>
            </a:r>
            <a:endParaRPr lang="ru-RU" sz="2000" dirty="0">
              <a:latin typeface="Agency FB" panose="020B0503020202020204" pitchFamily="34" charset="0"/>
              <a:ea typeface="+mj-ea"/>
              <a:cs typeface="+mj-cs"/>
            </a:endParaRPr>
          </a:p>
          <a:p>
            <a:pPr>
              <a:lnSpc>
                <a:spcPct val="110000"/>
              </a:lnSpc>
              <a:spcBef>
                <a:spcPts val="0"/>
              </a:spcBef>
            </a:pPr>
            <a:r>
              <a:rPr lang="en-US" sz="2000" dirty="0">
                <a:latin typeface="Agency FB" panose="020B0503020202020204" pitchFamily="34" charset="0"/>
                <a:ea typeface="+mj-ea"/>
                <a:cs typeface="+mj-cs"/>
              </a:rPr>
              <a:t>Check the results on retro</a:t>
            </a:r>
          </a:p>
          <a:p>
            <a:pPr>
              <a:lnSpc>
                <a:spcPct val="110000"/>
              </a:lnSpc>
              <a:spcBef>
                <a:spcPts val="0"/>
              </a:spcBef>
            </a:pPr>
            <a:r>
              <a:rPr lang="en-US" sz="2000" dirty="0">
                <a:latin typeface="Agency FB" panose="020B0503020202020204" pitchFamily="34" charset="0"/>
                <a:ea typeface="+mj-ea"/>
                <a:cs typeface="+mj-cs"/>
              </a:rPr>
              <a:t>Write down best practices and agreements</a:t>
            </a:r>
            <a:endParaRPr lang="ru-RU" sz="2000" dirty="0">
              <a:latin typeface="Agency FB" panose="020B0503020202020204" pitchFamily="34" charset="0"/>
              <a:ea typeface="+mj-ea"/>
              <a:cs typeface="+mj-cs"/>
            </a:endParaRPr>
          </a:p>
        </p:txBody>
      </p:sp>
      <p:pic>
        <p:nvPicPr>
          <p:cNvPr id="5" name="Picture 4">
            <a:extLst>
              <a:ext uri="{FF2B5EF4-FFF2-40B4-BE49-F238E27FC236}">
                <a16:creationId xmlns="" xmlns:a16="http://schemas.microsoft.com/office/drawing/2014/main" id="{07710B6D-8F04-4436-837C-BA0AAD91C42D}"/>
              </a:ext>
            </a:extLst>
          </p:cNvPr>
          <p:cNvPicPr>
            <a:picLocks noChangeAspect="1"/>
          </p:cNvPicPr>
          <p:nvPr/>
        </p:nvPicPr>
        <p:blipFill rotWithShape="1">
          <a:blip r:embed="rId3"/>
          <a:srcRect l="19342" r="7012" b="-2"/>
          <a:stretch/>
        </p:blipFill>
        <p:spPr>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2051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168" y="176383"/>
            <a:ext cx="7886700" cy="994172"/>
          </a:xfrm>
        </p:spPr>
        <p:txBody>
          <a:bodyPr>
            <a:normAutofit/>
          </a:bodyPr>
          <a:lstStyle/>
          <a:p>
            <a:r>
              <a:rPr lang="en-US" dirty="0">
                <a:latin typeface="Agency FB" panose="020B0503020202020204" pitchFamily="34" charset="0"/>
              </a:rPr>
              <a:t>Questions?</a:t>
            </a:r>
            <a:endParaRPr lang="ru-RU" dirty="0"/>
          </a:p>
        </p:txBody>
      </p:sp>
      <p:sp>
        <p:nvSpPr>
          <p:cNvPr id="5" name="Rectangle 4">
            <a:extLst>
              <a:ext uri="{FF2B5EF4-FFF2-40B4-BE49-F238E27FC236}">
                <a16:creationId xmlns="" xmlns:a16="http://schemas.microsoft.com/office/drawing/2014/main" id="{C07CBDFA-D0D0-4FB5-9F05-C55014195E21}"/>
              </a:ext>
            </a:extLst>
          </p:cNvPr>
          <p:cNvSpPr/>
          <p:nvPr/>
        </p:nvSpPr>
        <p:spPr>
          <a:xfrm>
            <a:off x="458168" y="3860785"/>
            <a:ext cx="6367454" cy="461665"/>
          </a:xfrm>
          <a:prstGeom prst="rect">
            <a:avLst/>
          </a:prstGeom>
          <a:noFill/>
        </p:spPr>
        <p:txBody>
          <a:bodyPr wrap="square" lIns="91440" tIns="45720" rIns="91440" bIns="45720">
            <a:spAutoFit/>
          </a:bodyPr>
          <a:lstStyle/>
          <a:p>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gency FB" panose="020B0503020202020204" pitchFamily="34" charset="0"/>
              </a:rPr>
              <a:t>Leontyevdmitrya@gmail.com</a:t>
            </a:r>
          </a:p>
        </p:txBody>
      </p:sp>
      <p:sp>
        <p:nvSpPr>
          <p:cNvPr id="6" name="Rectangle 5">
            <a:extLst>
              <a:ext uri="{FF2B5EF4-FFF2-40B4-BE49-F238E27FC236}">
                <a16:creationId xmlns="" xmlns:a16="http://schemas.microsoft.com/office/drawing/2014/main" id="{2A980218-1C01-4351-A4C4-3E7A02E207B8}"/>
              </a:ext>
            </a:extLst>
          </p:cNvPr>
          <p:cNvSpPr/>
          <p:nvPr/>
        </p:nvSpPr>
        <p:spPr>
          <a:xfrm>
            <a:off x="458168" y="3360946"/>
            <a:ext cx="5966168" cy="461665"/>
          </a:xfrm>
          <a:prstGeom prst="rect">
            <a:avLst/>
          </a:prstGeom>
          <a:noFill/>
        </p:spPr>
        <p:txBody>
          <a:bodyPr wrap="square" lIns="91440" tIns="45720" rIns="91440" bIns="45720">
            <a:spAutoFit/>
          </a:bodyPr>
          <a:lstStyle/>
          <a:p>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gency FB" panose="020B0503020202020204" pitchFamily="34" charset="0"/>
              </a:rPr>
              <a:t>Dmitrii_Leontev@epam.com</a:t>
            </a:r>
          </a:p>
        </p:txBody>
      </p:sp>
    </p:spTree>
    <p:extLst>
      <p:ext uri="{BB962C8B-B14F-4D97-AF65-F5344CB8AC3E}">
        <p14:creationId xmlns:p14="http://schemas.microsoft.com/office/powerpoint/2010/main" val="1757695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610" y="144984"/>
            <a:ext cx="3754752" cy="994173"/>
          </a:xfrm>
        </p:spPr>
        <p:txBody>
          <a:bodyPr>
            <a:normAutofit/>
          </a:bodyPr>
          <a:lstStyle/>
          <a:p>
            <a:r>
              <a:rPr lang="en-US" dirty="0">
                <a:solidFill>
                  <a:schemeClr val="tx1"/>
                </a:solidFill>
                <a:latin typeface="Agency FB" panose="020B0503020202020204" pitchFamily="34" charset="0"/>
              </a:rPr>
              <a:t>Major Symptoms</a:t>
            </a:r>
            <a:endParaRPr lang="ru-RU" dirty="0">
              <a:solidFill>
                <a:schemeClr val="tx1"/>
              </a:solidFill>
            </a:endParaRPr>
          </a:p>
        </p:txBody>
      </p:sp>
      <p:sp>
        <p:nvSpPr>
          <p:cNvPr id="3" name="Объект 2"/>
          <p:cNvSpPr>
            <a:spLocks noGrp="1"/>
          </p:cNvSpPr>
          <p:nvPr>
            <p:ph idx="1"/>
          </p:nvPr>
        </p:nvSpPr>
        <p:spPr>
          <a:xfrm>
            <a:off x="267610" y="1378623"/>
            <a:ext cx="4908823" cy="2386263"/>
          </a:xfrm>
        </p:spPr>
        <p:txBody>
          <a:bodyPr anchor="t">
            <a:noAutofit/>
          </a:bodyPr>
          <a:lstStyle/>
          <a:p>
            <a:pPr>
              <a:lnSpc>
                <a:spcPct val="130000"/>
              </a:lnSpc>
              <a:spcBef>
                <a:spcPts val="0"/>
              </a:spcBef>
            </a:pPr>
            <a:r>
              <a:rPr lang="en-US" sz="2000" dirty="0">
                <a:latin typeface="Agency FB" panose="020B0503020202020204" pitchFamily="34" charset="0"/>
              </a:rPr>
              <a:t>&gt;</a:t>
            </a:r>
            <a:r>
              <a:rPr lang="ru-RU" sz="2000" dirty="0">
                <a:latin typeface="Agency FB" panose="020B0503020202020204" pitchFamily="34" charset="0"/>
              </a:rPr>
              <a:t> 20% </a:t>
            </a:r>
            <a:r>
              <a:rPr lang="en-US" sz="2000" dirty="0">
                <a:latin typeface="Agency FB" panose="020B0503020202020204" pitchFamily="34" charset="0"/>
              </a:rPr>
              <a:t>of time for maintenance</a:t>
            </a:r>
            <a:endParaRPr lang="ru-RU" sz="2000" dirty="0">
              <a:latin typeface="Agency FB" panose="020B0503020202020204" pitchFamily="34" charset="0"/>
            </a:endParaRPr>
          </a:p>
          <a:p>
            <a:pPr>
              <a:lnSpc>
                <a:spcPct val="130000"/>
              </a:lnSpc>
              <a:spcBef>
                <a:spcPts val="0"/>
              </a:spcBef>
            </a:pPr>
            <a:r>
              <a:rPr lang="en-US" sz="2000" dirty="0">
                <a:latin typeface="Agency FB" panose="020B0503020202020204" pitchFamily="34" charset="0"/>
              </a:rPr>
              <a:t>&gt;</a:t>
            </a:r>
            <a:r>
              <a:rPr lang="ru-RU" sz="2000" dirty="0">
                <a:latin typeface="Agency FB" panose="020B0503020202020204" pitchFamily="34" charset="0"/>
              </a:rPr>
              <a:t> 20% </a:t>
            </a:r>
            <a:r>
              <a:rPr lang="en-US" sz="2000" dirty="0">
                <a:latin typeface="Agency FB" panose="020B0503020202020204" pitchFamily="34" charset="0"/>
              </a:rPr>
              <a:t>of the test model is broken</a:t>
            </a:r>
            <a:endParaRPr lang="ru-RU" sz="2000" dirty="0">
              <a:latin typeface="Agency FB" panose="020B0503020202020204" pitchFamily="34" charset="0"/>
            </a:endParaRPr>
          </a:p>
          <a:p>
            <a:pPr>
              <a:lnSpc>
                <a:spcPct val="130000"/>
              </a:lnSpc>
              <a:spcBef>
                <a:spcPts val="0"/>
              </a:spcBef>
            </a:pPr>
            <a:r>
              <a:rPr lang="en-US" sz="2000" dirty="0">
                <a:latin typeface="Agency FB" panose="020B0503020202020204" pitchFamily="34" charset="0"/>
              </a:rPr>
              <a:t>&gt; </a:t>
            </a:r>
            <a:r>
              <a:rPr lang="ru-RU" sz="2000" dirty="0">
                <a:latin typeface="Agency FB" panose="020B0503020202020204" pitchFamily="34" charset="0"/>
              </a:rPr>
              <a:t>20</a:t>
            </a:r>
            <a:r>
              <a:rPr lang="en-US" sz="2000" dirty="0">
                <a:latin typeface="Agency FB" panose="020B0503020202020204" pitchFamily="34" charset="0"/>
              </a:rPr>
              <a:t>% technical debt ratio</a:t>
            </a:r>
            <a:endParaRPr lang="ru-RU" sz="2000" dirty="0">
              <a:latin typeface="Agency FB" panose="020B0503020202020204" pitchFamily="34" charset="0"/>
            </a:endParaRPr>
          </a:p>
          <a:p>
            <a:pPr>
              <a:lnSpc>
                <a:spcPct val="130000"/>
              </a:lnSpc>
              <a:spcBef>
                <a:spcPts val="0"/>
              </a:spcBef>
            </a:pPr>
            <a:r>
              <a:rPr lang="en-US" sz="2000" dirty="0">
                <a:latin typeface="Agency FB" panose="020B0503020202020204" pitchFamily="34" charset="0"/>
              </a:rPr>
              <a:t>More</a:t>
            </a:r>
            <a:r>
              <a:rPr lang="ru-RU" sz="2000" dirty="0">
                <a:latin typeface="Agency FB" panose="020B0503020202020204" pitchFamily="34" charset="0"/>
              </a:rPr>
              <a:t> </a:t>
            </a:r>
            <a:r>
              <a:rPr lang="en-US" sz="2000" dirty="0">
                <a:latin typeface="Agency FB" panose="020B0503020202020204" pitchFamily="34" charset="0"/>
              </a:rPr>
              <a:t>than one night to launch </a:t>
            </a:r>
            <a:r>
              <a:rPr lang="en-US" sz="2000" dirty="0">
                <a:solidFill>
                  <a:schemeClr val="tx1"/>
                </a:solidFill>
                <a:latin typeface="Agency FB" panose="020B0503020202020204" pitchFamily="34" charset="0"/>
              </a:rPr>
              <a:t>automated tests</a:t>
            </a:r>
            <a:endParaRPr lang="ru-RU" sz="2000" dirty="0">
              <a:solidFill>
                <a:schemeClr val="tx1"/>
              </a:solidFill>
            </a:endParaRPr>
          </a:p>
          <a:p>
            <a:pPr>
              <a:lnSpc>
                <a:spcPct val="130000"/>
              </a:lnSpc>
              <a:spcBef>
                <a:spcPts val="0"/>
              </a:spcBef>
            </a:pPr>
            <a:r>
              <a:rPr lang="en-US" sz="2000" dirty="0">
                <a:solidFill>
                  <a:schemeClr val="tx1"/>
                </a:solidFill>
                <a:latin typeface="Agency FB" panose="020B0503020202020204" pitchFamily="34" charset="0"/>
              </a:rPr>
              <a:t>More than one day to create a new a-test</a:t>
            </a:r>
            <a:endParaRPr lang="ru-RU" sz="2000" dirty="0">
              <a:solidFill>
                <a:schemeClr val="tx1"/>
              </a:solidFill>
            </a:endParaRPr>
          </a:p>
        </p:txBody>
      </p:sp>
      <p:pic>
        <p:nvPicPr>
          <p:cNvPr id="6146" name="Picture 2" descr="C:\Users\SBT-LEontev-DA\Documents\Презентация обследование АФТ\Презентация обследование\iшш.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trans="61000"/>
                    </a14:imgEffect>
                    <a14:imgEffect>
                      <a14:sharpenSoften amount="-9000"/>
                    </a14:imgEffect>
                  </a14:imgLayer>
                </a14:imgProps>
              </a:ext>
              <a:ext uri="{28A0092B-C50C-407E-A947-70E740481C1C}">
                <a14:useLocalDpi xmlns:a14="http://schemas.microsoft.com/office/drawing/2010/main" val="0"/>
              </a:ext>
            </a:extLst>
          </a:blip>
          <a:srcRect l="19090" r="15029"/>
          <a:stretch/>
        </p:blipFill>
        <p:spPr bwMode="auto">
          <a:xfrm>
            <a:off x="4625884" y="10"/>
            <a:ext cx="4518116" cy="51434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552" y="0"/>
            <a:ext cx="7073734" cy="853077"/>
          </a:xfrm>
        </p:spPr>
        <p:txBody>
          <a:bodyPr>
            <a:normAutofit/>
          </a:bodyPr>
          <a:lstStyle/>
          <a:p>
            <a:pPr marL="0" indent="0"/>
            <a:r>
              <a:rPr lang="en-US" dirty="0">
                <a:latin typeface="Agency FB" panose="020B0503020202020204" pitchFamily="34" charset="0"/>
              </a:rPr>
              <a:t>Who is in the team</a:t>
            </a:r>
            <a:r>
              <a:rPr lang="ru-RU" dirty="0"/>
              <a:t>?</a:t>
            </a:r>
          </a:p>
        </p:txBody>
      </p:sp>
      <p:sp>
        <p:nvSpPr>
          <p:cNvPr id="12" name="TextBox 11"/>
          <p:cNvSpPr txBox="1"/>
          <p:nvPr/>
        </p:nvSpPr>
        <p:spPr>
          <a:xfrm>
            <a:off x="3090874" y="3210047"/>
            <a:ext cx="1143262" cy="400110"/>
          </a:xfrm>
          <a:prstGeom prst="rect">
            <a:avLst/>
          </a:prstGeom>
          <a:noFill/>
        </p:spPr>
        <p:txBody>
          <a:bodyPr wrap="none" rtlCol="0">
            <a:spAutoFit/>
          </a:bodyPr>
          <a:lstStyle/>
          <a:p>
            <a:r>
              <a:rPr lang="en-US" sz="2000" dirty="0">
                <a:latin typeface="Agency FB" panose="020B0503020202020204" pitchFamily="34" charset="0"/>
              </a:rPr>
              <a:t>Manager</a:t>
            </a:r>
            <a:endParaRPr lang="ru-RU" sz="2000" dirty="0"/>
          </a:p>
        </p:txBody>
      </p:sp>
      <p:sp>
        <p:nvSpPr>
          <p:cNvPr id="14" name="TextBox 13"/>
          <p:cNvSpPr txBox="1"/>
          <p:nvPr/>
        </p:nvSpPr>
        <p:spPr>
          <a:xfrm>
            <a:off x="4525656" y="3210047"/>
            <a:ext cx="1651414" cy="400110"/>
          </a:xfrm>
          <a:prstGeom prst="rect">
            <a:avLst/>
          </a:prstGeom>
          <a:noFill/>
        </p:spPr>
        <p:txBody>
          <a:bodyPr wrap="none" rtlCol="0">
            <a:spAutoFit/>
          </a:bodyPr>
          <a:lstStyle/>
          <a:p>
            <a:r>
              <a:rPr lang="en-US" sz="2000" dirty="0">
                <a:latin typeface="Agency FB" panose="020B0503020202020204" pitchFamily="34" charset="0"/>
              </a:rPr>
              <a:t>Stakeholders</a:t>
            </a:r>
            <a:endParaRPr lang="ru-RU" sz="2000" dirty="0"/>
          </a:p>
        </p:txBody>
      </p:sp>
      <p:grpSp>
        <p:nvGrpSpPr>
          <p:cNvPr id="32" name="Group 31">
            <a:extLst>
              <a:ext uri="{FF2B5EF4-FFF2-40B4-BE49-F238E27FC236}">
                <a16:creationId xmlns="" xmlns:a16="http://schemas.microsoft.com/office/drawing/2014/main" id="{8C0B162F-67CA-47F9-8C13-EE03A9FC2BD3}"/>
              </a:ext>
            </a:extLst>
          </p:cNvPr>
          <p:cNvGrpSpPr/>
          <p:nvPr/>
        </p:nvGrpSpPr>
        <p:grpSpPr>
          <a:xfrm>
            <a:off x="392965" y="2833764"/>
            <a:ext cx="8157389" cy="1722952"/>
            <a:chOff x="1188721" y="2605980"/>
            <a:chExt cx="6766560" cy="2046609"/>
          </a:xfrm>
        </p:grpSpPr>
        <p:cxnSp>
          <p:nvCxnSpPr>
            <p:cNvPr id="33" name="Straight Connector 32">
              <a:extLst>
                <a:ext uri="{FF2B5EF4-FFF2-40B4-BE49-F238E27FC236}">
                  <a16:creationId xmlns="" xmlns:a16="http://schemas.microsoft.com/office/drawing/2014/main" id="{D5D16A6A-4941-4FAA-805C-BE6311ADFB18}"/>
                </a:ext>
              </a:extLst>
            </p:cNvPr>
            <p:cNvCxnSpPr/>
            <p:nvPr/>
          </p:nvCxnSpPr>
          <p:spPr>
            <a:xfrm>
              <a:off x="4572001" y="2605980"/>
              <a:ext cx="0" cy="20466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 xmlns:a16="http://schemas.microsoft.com/office/drawing/2014/main" id="{F1A589F4-8BFC-46FE-AD60-3BE65CA1ACCB}"/>
                </a:ext>
              </a:extLst>
            </p:cNvPr>
            <p:cNvSpPr/>
            <p:nvPr/>
          </p:nvSpPr>
          <p:spPr>
            <a:xfrm>
              <a:off x="1188721" y="2605980"/>
              <a:ext cx="6766560" cy="20466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Agency FB" panose="020B0503020202020204" pitchFamily="34" charset="0"/>
              </a:endParaRPr>
            </a:p>
          </p:txBody>
        </p:sp>
      </p:grpSp>
      <p:grpSp>
        <p:nvGrpSpPr>
          <p:cNvPr id="19" name="Group 18">
            <a:extLst>
              <a:ext uri="{FF2B5EF4-FFF2-40B4-BE49-F238E27FC236}">
                <a16:creationId xmlns="" xmlns:a16="http://schemas.microsoft.com/office/drawing/2014/main" id="{29F10D59-9B5B-46AC-A86C-AA60478A4D29}"/>
              </a:ext>
            </a:extLst>
          </p:cNvPr>
          <p:cNvGrpSpPr/>
          <p:nvPr/>
        </p:nvGrpSpPr>
        <p:grpSpPr>
          <a:xfrm>
            <a:off x="392965" y="927174"/>
            <a:ext cx="8157389" cy="1902151"/>
            <a:chOff x="1188721" y="2605980"/>
            <a:chExt cx="6766560" cy="2046609"/>
          </a:xfrm>
        </p:grpSpPr>
        <p:cxnSp>
          <p:nvCxnSpPr>
            <p:cNvPr id="20" name="Straight Connector 19">
              <a:extLst>
                <a:ext uri="{FF2B5EF4-FFF2-40B4-BE49-F238E27FC236}">
                  <a16:creationId xmlns="" xmlns:a16="http://schemas.microsoft.com/office/drawing/2014/main" id="{C60F113A-F44C-4195-B180-980602383C5F}"/>
                </a:ext>
              </a:extLst>
            </p:cNvPr>
            <p:cNvCxnSpPr/>
            <p:nvPr/>
          </p:nvCxnSpPr>
          <p:spPr>
            <a:xfrm>
              <a:off x="4572001" y="2605980"/>
              <a:ext cx="0" cy="20466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 xmlns:a16="http://schemas.microsoft.com/office/drawing/2014/main" id="{569FD0AD-5769-454D-ADCE-FCBEA5F1D2BD}"/>
                </a:ext>
              </a:extLst>
            </p:cNvPr>
            <p:cNvSpPr/>
            <p:nvPr/>
          </p:nvSpPr>
          <p:spPr>
            <a:xfrm>
              <a:off x="1188721" y="2605980"/>
              <a:ext cx="6766560" cy="20466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Agency FB" panose="020B0503020202020204" pitchFamily="34" charset="0"/>
              </a:endParaRPr>
            </a:p>
          </p:txBody>
        </p:sp>
      </p:grpSp>
      <p:pic>
        <p:nvPicPr>
          <p:cNvPr id="3074" name="Picture 2" descr="\\sbt-spb-fsrv-01\post\in\SBT-Leontev-DA\93db85ed909c13838ff95ccfa94cebd9.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18" r="10484" b="2714"/>
          <a:stretch/>
        </p:blipFill>
        <p:spPr bwMode="auto">
          <a:xfrm>
            <a:off x="593646" y="2944972"/>
            <a:ext cx="2172795" cy="1418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bt-spb-fsrv-01\post\in\SBT-Leontev-DA\i.jpg"/>
          <p:cNvPicPr>
            <a:picLocks noChangeAspect="1" noChangeArrowheads="1"/>
          </p:cNvPicPr>
          <p:nvPr/>
        </p:nvPicPr>
        <p:blipFill rotWithShape="1">
          <a:blip r:embed="rId4">
            <a:extLst>
              <a:ext uri="{28A0092B-C50C-407E-A947-70E740481C1C}">
                <a14:useLocalDpi xmlns:a14="http://schemas.microsoft.com/office/drawing/2010/main" val="0"/>
              </a:ext>
            </a:extLst>
          </a:blip>
          <a:srcRect r="9362"/>
          <a:stretch/>
        </p:blipFill>
        <p:spPr bwMode="auto">
          <a:xfrm>
            <a:off x="6204438" y="2973744"/>
            <a:ext cx="2183673" cy="14113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bt-spb-fsrv-01\post\in\SBT-Leontev-DA\KsaGJjI.jpg"/>
          <p:cNvPicPr>
            <a:picLocks noChangeAspect="1" noChangeArrowheads="1"/>
          </p:cNvPicPr>
          <p:nvPr/>
        </p:nvPicPr>
        <p:blipFill rotWithShape="1">
          <a:blip r:embed="rId5">
            <a:extLst>
              <a:ext uri="{28A0092B-C50C-407E-A947-70E740481C1C}">
                <a14:useLocalDpi xmlns:a14="http://schemas.microsoft.com/office/drawing/2010/main" val="0"/>
              </a:ext>
            </a:extLst>
          </a:blip>
          <a:srcRect l="28261" b="3956"/>
          <a:stretch/>
        </p:blipFill>
        <p:spPr bwMode="auto">
          <a:xfrm>
            <a:off x="6196734" y="1019883"/>
            <a:ext cx="2191377" cy="16502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bt-spb-fsrv-01\post\in\SBT-Leontev-DA\iвавыпывпвыпыв.jpg"/>
          <p:cNvPicPr>
            <a:picLocks noChangeAspect="1" noChangeArrowheads="1"/>
          </p:cNvPicPr>
          <p:nvPr/>
        </p:nvPicPr>
        <p:blipFill rotWithShape="1">
          <a:blip r:embed="rId6">
            <a:extLst>
              <a:ext uri="{28A0092B-C50C-407E-A947-70E740481C1C}">
                <a14:useLocalDpi xmlns:a14="http://schemas.microsoft.com/office/drawing/2010/main" val="0"/>
              </a:ext>
            </a:extLst>
          </a:blip>
          <a:srcRect r="1619"/>
          <a:stretch/>
        </p:blipFill>
        <p:spPr bwMode="auto">
          <a:xfrm>
            <a:off x="593646" y="1072488"/>
            <a:ext cx="2097740" cy="159919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 xmlns:a16="http://schemas.microsoft.com/office/drawing/2014/main" id="{AE0BD20F-A711-4D0B-BF88-696289C35028}"/>
              </a:ext>
            </a:extLst>
          </p:cNvPr>
          <p:cNvCxnSpPr/>
          <p:nvPr/>
        </p:nvCxnSpPr>
        <p:spPr>
          <a:xfrm>
            <a:off x="1976167" y="883335"/>
            <a:ext cx="4995332" cy="0"/>
          </a:xfrm>
          <a:prstGeom prst="line">
            <a:avLst/>
          </a:prstGeom>
          <a:ln w="1270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3691575" y="4158940"/>
            <a:ext cx="1719294" cy="748057"/>
            <a:chOff x="3612012" y="589792"/>
            <a:chExt cx="1719294" cy="748057"/>
          </a:xfrm>
        </p:grpSpPr>
        <p:sp>
          <p:nvSpPr>
            <p:cNvPr id="30" name="Rectangle 29">
              <a:extLst>
                <a:ext uri="{FF2B5EF4-FFF2-40B4-BE49-F238E27FC236}">
                  <a16:creationId xmlns="" xmlns:a16="http://schemas.microsoft.com/office/drawing/2014/main" id="{EB83202B-17BC-4DB4-9B6D-E3AA53AD4667}"/>
                </a:ext>
              </a:extLst>
            </p:cNvPr>
            <p:cNvSpPr/>
            <p:nvPr/>
          </p:nvSpPr>
          <p:spPr>
            <a:xfrm>
              <a:off x="3702024" y="589792"/>
              <a:ext cx="1503336" cy="748057"/>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Agency FB" panose="020B0503020202020204" pitchFamily="34" charset="0"/>
              </a:endParaRPr>
            </a:p>
          </p:txBody>
        </p:sp>
        <p:sp>
          <p:nvSpPr>
            <p:cNvPr id="31" name="Text Placeholder 3">
              <a:extLst>
                <a:ext uri="{FF2B5EF4-FFF2-40B4-BE49-F238E27FC236}">
                  <a16:creationId xmlns="" xmlns:a16="http://schemas.microsoft.com/office/drawing/2014/main" id="{21FD43D4-8453-4F27-9F44-85CD1B299A00}"/>
                </a:ext>
              </a:extLst>
            </p:cNvPr>
            <p:cNvSpPr txBox="1">
              <a:spLocks/>
            </p:cNvSpPr>
            <p:nvPr/>
          </p:nvSpPr>
          <p:spPr>
            <a:xfrm>
              <a:off x="3612012" y="589792"/>
              <a:ext cx="1719294" cy="285204"/>
            </a:xfrm>
            <a:prstGeom prst="rect">
              <a:avLst/>
            </a:prstGeom>
          </p:spPr>
          <p:txBody>
            <a:bodyPr/>
            <a:lstStyle>
              <a:lvl1pPr marL="0" indent="0" algn="l" defTabSz="342875" rtl="0" eaLnBrk="1" latinLnBrk="0" hangingPunct="1">
                <a:spcBef>
                  <a:spcPct val="20000"/>
                </a:spcBef>
                <a:spcAft>
                  <a:spcPts val="300"/>
                </a:spcAft>
                <a:buFont typeface="Arial"/>
                <a:buNone/>
                <a:defRPr sz="1200" b="0" i="0" kern="1200">
                  <a:solidFill>
                    <a:schemeClr val="tx1"/>
                  </a:solidFill>
                  <a:latin typeface="+mn-lt"/>
                  <a:ea typeface="+mn-ea"/>
                  <a:cs typeface="Trebuchet MS Bold Italic"/>
                </a:defRPr>
              </a:lvl1pPr>
              <a:lvl2pPr marL="228582"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1"/>
                  </a:solidFill>
                  <a:latin typeface="+mn-lt"/>
                  <a:ea typeface="+mn-ea"/>
                  <a:cs typeface="+mn-cs"/>
                </a:defRPr>
              </a:lvl2pPr>
              <a:lvl3pPr marL="457166" indent="-228582"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3pPr>
              <a:lvl4pPr marL="64917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4pPr>
              <a:lvl5pPr marL="813756" indent="-171438" algn="l" defTabSz="342875" rtl="0" eaLnBrk="1" latinLnBrk="0" hangingPunct="1">
                <a:spcBef>
                  <a:spcPct val="20000"/>
                </a:spcBef>
                <a:spcAft>
                  <a:spcPts val="300"/>
                </a:spcAft>
                <a:buClr>
                  <a:schemeClr val="accent2"/>
                </a:buClr>
                <a:buSzPct val="120000"/>
                <a:buFont typeface="Arial"/>
                <a:buChar char="•"/>
                <a:defRPr sz="120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sz="2300" spc="200" dirty="0">
                  <a:latin typeface="Agency FB" panose="020B0503020202020204" pitchFamily="34" charset="0"/>
                  <a:ea typeface="Calibri" charset="0"/>
                  <a:cs typeface="Calibri" charset="0"/>
                </a:rPr>
                <a:t>Rescue team</a:t>
              </a:r>
            </a:p>
          </p:txBody>
        </p:sp>
      </p:grpSp>
      <p:sp>
        <p:nvSpPr>
          <p:cNvPr id="35" name="Oval 34">
            <a:extLst>
              <a:ext uri="{FF2B5EF4-FFF2-40B4-BE49-F238E27FC236}">
                <a16:creationId xmlns="" xmlns:a16="http://schemas.microsoft.com/office/drawing/2014/main" id="{8921535E-4774-4C81-8748-B15CA9B8B42D}"/>
              </a:ext>
            </a:extLst>
          </p:cNvPr>
          <p:cNvSpPr/>
          <p:nvPr/>
        </p:nvSpPr>
        <p:spPr>
          <a:xfrm>
            <a:off x="4146250" y="2554661"/>
            <a:ext cx="655166" cy="655386"/>
          </a:xfrm>
          <a:prstGeom prst="ellips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a:endParaRPr lang="en-US" sz="1050">
              <a:solidFill>
                <a:schemeClr val="bg1"/>
              </a:solidFill>
              <a:latin typeface="Agency FB" panose="020B0503020202020204" pitchFamily="34" charset="0"/>
            </a:endParaRPr>
          </a:p>
        </p:txBody>
      </p:sp>
      <p:pic>
        <p:nvPicPr>
          <p:cNvPr id="36" name="Picture 35">
            <a:extLst>
              <a:ext uri="{FF2B5EF4-FFF2-40B4-BE49-F238E27FC236}">
                <a16:creationId xmlns="" xmlns:a16="http://schemas.microsoft.com/office/drawing/2014/main" id="{A6DF93E2-1B58-4FD9-8A9F-AC57555140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8912" t="18912" r="18912" b="18912"/>
          <a:stretch/>
        </p:blipFill>
        <p:spPr>
          <a:xfrm>
            <a:off x="4269616" y="2688652"/>
            <a:ext cx="408434" cy="417632"/>
          </a:xfrm>
          <a:prstGeom prst="rect">
            <a:avLst/>
          </a:prstGeom>
        </p:spPr>
      </p:pic>
      <p:sp>
        <p:nvSpPr>
          <p:cNvPr id="23" name="TextBox 22">
            <a:extLst>
              <a:ext uri="{FF2B5EF4-FFF2-40B4-BE49-F238E27FC236}">
                <a16:creationId xmlns="" xmlns:a16="http://schemas.microsoft.com/office/drawing/2014/main" id="{5DE4341B-D1DF-49CC-AEEE-59DC90883641}"/>
              </a:ext>
            </a:extLst>
          </p:cNvPr>
          <p:cNvSpPr txBox="1"/>
          <p:nvPr/>
        </p:nvSpPr>
        <p:spPr>
          <a:xfrm>
            <a:off x="3144813" y="1884015"/>
            <a:ext cx="1140056" cy="707886"/>
          </a:xfrm>
          <a:prstGeom prst="rect">
            <a:avLst/>
          </a:prstGeom>
          <a:noFill/>
        </p:spPr>
        <p:txBody>
          <a:bodyPr wrap="none" rtlCol="0">
            <a:spAutoFit/>
          </a:bodyPr>
          <a:lstStyle/>
          <a:p>
            <a:r>
              <a:rPr lang="en-US" sz="2000" dirty="0">
                <a:latin typeface="Agency FB" panose="020B0503020202020204" pitchFamily="34" charset="0"/>
              </a:rPr>
              <a:t>External</a:t>
            </a:r>
          </a:p>
          <a:p>
            <a:r>
              <a:rPr lang="en-US" sz="2000" dirty="0">
                <a:latin typeface="Agency FB" panose="020B0503020202020204" pitchFamily="34" charset="0"/>
              </a:rPr>
              <a:t>Expert</a:t>
            </a:r>
            <a:endParaRPr lang="ru-RU" sz="2000" dirty="0"/>
          </a:p>
        </p:txBody>
      </p:sp>
      <p:sp>
        <p:nvSpPr>
          <p:cNvPr id="24" name="TextBox 23">
            <a:extLst>
              <a:ext uri="{FF2B5EF4-FFF2-40B4-BE49-F238E27FC236}">
                <a16:creationId xmlns="" xmlns:a16="http://schemas.microsoft.com/office/drawing/2014/main" id="{2EE4A608-E29E-4075-ABA5-CF7920B2ADF6}"/>
              </a:ext>
            </a:extLst>
          </p:cNvPr>
          <p:cNvSpPr txBox="1"/>
          <p:nvPr/>
        </p:nvSpPr>
        <p:spPr>
          <a:xfrm>
            <a:off x="4659988" y="1890204"/>
            <a:ext cx="866071" cy="707886"/>
          </a:xfrm>
          <a:prstGeom prst="rect">
            <a:avLst/>
          </a:prstGeom>
          <a:noFill/>
        </p:spPr>
        <p:txBody>
          <a:bodyPr wrap="none" rtlCol="0">
            <a:spAutoFit/>
          </a:bodyPr>
          <a:lstStyle/>
          <a:p>
            <a:r>
              <a:rPr lang="en-US" sz="2000" dirty="0">
                <a:latin typeface="Agency FB" panose="020B0503020202020204" pitchFamily="34" charset="0"/>
              </a:rPr>
              <a:t>Team </a:t>
            </a:r>
          </a:p>
          <a:p>
            <a:r>
              <a:rPr lang="en-US" sz="2000" dirty="0">
                <a:latin typeface="Agency FB" panose="020B0503020202020204" pitchFamily="34" charset="0"/>
              </a:rPr>
              <a:t>Lead</a:t>
            </a:r>
            <a:endParaRPr lang="ru-RU" sz="2000" dirty="0"/>
          </a:p>
        </p:txBody>
      </p:sp>
    </p:spTree>
    <p:extLst>
      <p:ext uri="{BB962C8B-B14F-4D97-AF65-F5344CB8AC3E}">
        <p14:creationId xmlns:p14="http://schemas.microsoft.com/office/powerpoint/2010/main" val="35730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500" fill="hold"/>
                                        <p:tgtEl>
                                          <p:spTgt spid="3074"/>
                                        </p:tgtEl>
                                        <p:attrNameLst>
                                          <p:attrName>ppt_x</p:attrName>
                                        </p:attrNameLst>
                                      </p:cBhvr>
                                      <p:tavLst>
                                        <p:tav tm="0">
                                          <p:val>
                                            <p:strVal val="#ppt_x"/>
                                          </p:val>
                                        </p:tav>
                                        <p:tav tm="100000">
                                          <p:val>
                                            <p:strVal val="#ppt_x"/>
                                          </p:val>
                                        </p:tav>
                                      </p:tavLst>
                                    </p:anim>
                                    <p:anim calcmode="lin" valueType="num">
                                      <p:cBhvr additive="base">
                                        <p:cTn id="30" dur="500" fill="hold"/>
                                        <p:tgtEl>
                                          <p:spTgt spid="30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fade">
                                      <p:cBhvr>
                                        <p:cTn id="39" dur="1000"/>
                                        <p:tgtEl>
                                          <p:spTgt spid="3075"/>
                                        </p:tgtEl>
                                      </p:cBhvr>
                                    </p:animEffect>
                                    <p:anim calcmode="lin" valueType="num">
                                      <p:cBhvr>
                                        <p:cTn id="40" dur="1000" fill="hold"/>
                                        <p:tgtEl>
                                          <p:spTgt spid="3075"/>
                                        </p:tgtEl>
                                        <p:attrNameLst>
                                          <p:attrName>ppt_x</p:attrName>
                                        </p:attrNameLst>
                                      </p:cBhvr>
                                      <p:tavLst>
                                        <p:tav tm="0">
                                          <p:val>
                                            <p:strVal val="#ppt_x"/>
                                          </p:val>
                                        </p:tav>
                                        <p:tav tm="100000">
                                          <p:val>
                                            <p:strVal val="#ppt_x"/>
                                          </p:val>
                                        </p:tav>
                                      </p:tavLst>
                                    </p:anim>
                                    <p:anim calcmode="lin" valueType="num">
                                      <p:cBhvr>
                                        <p:cTn id="41" dur="1000" fill="hold"/>
                                        <p:tgtEl>
                                          <p:spTgt spid="307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03" y="624350"/>
            <a:ext cx="4625885" cy="706267"/>
          </a:xfrm>
        </p:spPr>
        <p:txBody>
          <a:bodyPr vert="horz" lIns="91440" tIns="45720" rIns="91440" bIns="45720" rtlCol="0" anchor="b">
            <a:normAutofit fontScale="90000"/>
          </a:bodyPr>
          <a:lstStyle/>
          <a:p>
            <a:pPr marL="0" indent="0" defTabSz="914400"/>
            <a:r>
              <a:rPr lang="en-US" dirty="0">
                <a:solidFill>
                  <a:schemeClr val="tx1"/>
                </a:solidFill>
                <a:latin typeface="Agency FB" panose="020B0503020202020204" pitchFamily="34" charset="0"/>
              </a:rPr>
              <a:t>Analysis and Diagnosis</a:t>
            </a:r>
          </a:p>
        </p:txBody>
      </p:sp>
      <p:pic>
        <p:nvPicPr>
          <p:cNvPr id="4" name="Picture 2" descr="C:\Users\SBT-LEontev-DA\Documents\Презентация обследование АФТ\Презентация обследование\аааi.jpg">
            <a:extLst>
              <a:ext uri="{FF2B5EF4-FFF2-40B4-BE49-F238E27FC236}">
                <a16:creationId xmlns="" xmlns:a16="http://schemas.microsoft.com/office/drawing/2014/main" id="{38C50750-9649-4196-A6FC-060F32ABDD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47" r="23719"/>
          <a:stretch/>
        </p:blipFill>
        <p:spPr bwMode="auto">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5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 xmlns:a16="http://schemas.microsoft.com/office/drawing/2014/main" id="{33006263-CDBA-46AB-BA39-FB39359E2BD7}"/>
              </a:ext>
            </a:extLst>
          </p:cNvPr>
          <p:cNvSpPr txBox="1">
            <a:spLocks/>
          </p:cNvSpPr>
          <p:nvPr/>
        </p:nvSpPr>
        <p:spPr>
          <a:xfrm>
            <a:off x="421482" y="988341"/>
            <a:ext cx="2792639" cy="22118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Agency FB"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gency FB"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Agency FB"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gency FB"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gency FB"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rPr>
              <a:t>ADMINISTRATIVE</a:t>
            </a:r>
          </a:p>
          <a:p>
            <a:pPr marL="0" indent="0">
              <a:lnSpc>
                <a:spcPct val="100000"/>
              </a:lnSpc>
              <a:spcBef>
                <a:spcPts val="0"/>
              </a:spcBef>
              <a:buFont typeface="Arial" panose="020B0604020202020204" pitchFamily="34" charset="0"/>
              <a:buNone/>
            </a:pPr>
            <a:endParaRPr lang="en-US" sz="2000" dirty="0">
              <a:solidFill>
                <a:schemeClr val="tx1"/>
              </a:solidFill>
            </a:endParaRPr>
          </a:p>
          <a:p>
            <a:r>
              <a:rPr lang="en-US" sz="1800" dirty="0">
                <a:solidFill>
                  <a:schemeClr val="tx1"/>
                </a:solidFill>
              </a:rPr>
              <a:t>Environment-related</a:t>
            </a:r>
            <a:endParaRPr lang="ru-RU" sz="1800" dirty="0">
              <a:solidFill>
                <a:schemeClr val="tx1"/>
              </a:solidFill>
            </a:endParaRPr>
          </a:p>
          <a:p>
            <a:r>
              <a:rPr lang="en-US" sz="1800" dirty="0">
                <a:solidFill>
                  <a:schemeClr val="tx1"/>
                </a:solidFill>
              </a:rPr>
              <a:t>Critical settings</a:t>
            </a:r>
            <a:endParaRPr lang="ru-RU" sz="1800" dirty="0">
              <a:solidFill>
                <a:schemeClr val="tx1"/>
              </a:solidFill>
            </a:endParaRPr>
          </a:p>
          <a:p>
            <a:r>
              <a:rPr lang="en-US" sz="1800" dirty="0">
                <a:solidFill>
                  <a:schemeClr val="tx1"/>
                </a:solidFill>
              </a:rPr>
              <a:t>Blockers</a:t>
            </a:r>
            <a:endParaRPr lang="ru-RU" sz="1800" dirty="0">
              <a:solidFill>
                <a:schemeClr val="tx1"/>
              </a:solidFill>
            </a:endParaRPr>
          </a:p>
          <a:p>
            <a:r>
              <a:rPr lang="en-US" sz="1800" dirty="0">
                <a:solidFill>
                  <a:schemeClr val="tx1"/>
                </a:solidFill>
              </a:rPr>
              <a:t>Integrations</a:t>
            </a:r>
          </a:p>
          <a:p>
            <a:endParaRPr lang="ru-RU" sz="2000" dirty="0">
              <a:solidFill>
                <a:schemeClr val="tx1"/>
              </a:solidFill>
            </a:endParaRPr>
          </a:p>
        </p:txBody>
      </p:sp>
      <p:sp>
        <p:nvSpPr>
          <p:cNvPr id="5" name="Объект 2">
            <a:extLst>
              <a:ext uri="{FF2B5EF4-FFF2-40B4-BE49-F238E27FC236}">
                <a16:creationId xmlns="" xmlns:a16="http://schemas.microsoft.com/office/drawing/2014/main" id="{762EAE75-46BD-4588-A2DC-71737FC5DE68}"/>
              </a:ext>
            </a:extLst>
          </p:cNvPr>
          <p:cNvSpPr txBox="1">
            <a:spLocks/>
          </p:cNvSpPr>
          <p:nvPr/>
        </p:nvSpPr>
        <p:spPr>
          <a:xfrm>
            <a:off x="3214121" y="984286"/>
            <a:ext cx="3264671" cy="31782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gency FB" panose="020B0503020202020204" pitchFamily="34" charset="0"/>
              </a:rPr>
              <a:t>TECHNICAL</a:t>
            </a:r>
          </a:p>
          <a:p>
            <a:pPr marL="0" indent="0">
              <a:spcBef>
                <a:spcPts val="0"/>
              </a:spcBef>
              <a:buFont typeface="Arial" panose="020B0604020202020204" pitchFamily="34" charset="0"/>
              <a:buNone/>
            </a:pPr>
            <a:endParaRPr lang="en-US" sz="20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Automation instruments (Frameworks, Drivers, etc.)</a:t>
            </a:r>
            <a:endParaRPr lang="ru-RU" sz="18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Automation management and execution instruments (Zephyr/ALM/Jenkins, etc.)</a:t>
            </a:r>
            <a:endParaRPr lang="ru-RU" sz="18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Environment problems that can be solved by technical means</a:t>
            </a:r>
          </a:p>
          <a:p>
            <a:endParaRPr lang="ru-RU" sz="2000" dirty="0"/>
          </a:p>
        </p:txBody>
      </p:sp>
      <p:sp>
        <p:nvSpPr>
          <p:cNvPr id="6" name="Объект 2">
            <a:extLst>
              <a:ext uri="{FF2B5EF4-FFF2-40B4-BE49-F238E27FC236}">
                <a16:creationId xmlns="" xmlns:a16="http://schemas.microsoft.com/office/drawing/2014/main" id="{FDCB8618-8EF6-4ED8-AC79-C3131B620C9A}"/>
              </a:ext>
            </a:extLst>
          </p:cNvPr>
          <p:cNvSpPr txBox="1">
            <a:spLocks/>
          </p:cNvSpPr>
          <p:nvPr/>
        </p:nvSpPr>
        <p:spPr>
          <a:xfrm>
            <a:off x="6844669" y="982519"/>
            <a:ext cx="2299331" cy="24428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gency FB" panose="020B0503020202020204" pitchFamily="34" charset="0"/>
              </a:rPr>
              <a:t>MODEL</a:t>
            </a:r>
          </a:p>
          <a:p>
            <a:pPr marL="0" indent="0">
              <a:spcBef>
                <a:spcPts val="0"/>
              </a:spcBef>
              <a:buFont typeface="Arial" panose="020B0604020202020204" pitchFamily="34" charset="0"/>
              <a:buNone/>
            </a:pPr>
            <a:endParaRPr lang="en-US" sz="20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Copy-paste</a:t>
            </a:r>
            <a:endParaRPr lang="ru-RU" sz="18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Small coverage</a:t>
            </a:r>
            <a:endParaRPr lang="ru-RU" sz="1800" dirty="0">
              <a:latin typeface="Agency FB" panose="020B0503020202020204" pitchFamily="34" charset="0"/>
            </a:endParaRPr>
          </a:p>
          <a:p>
            <a:pPr marL="171450" indent="-171450" defTabSz="685800">
              <a:lnSpc>
                <a:spcPct val="90000"/>
              </a:lnSpc>
              <a:spcBef>
                <a:spcPts val="750"/>
              </a:spcBef>
            </a:pPr>
            <a:r>
              <a:rPr lang="en-US" sz="1800" dirty="0">
                <a:latin typeface="Agency FB" panose="020B0503020202020204" pitchFamily="34" charset="0"/>
              </a:rPr>
              <a:t>Lots of checks in one test</a:t>
            </a:r>
            <a:endParaRPr lang="ru-RU" sz="1800" dirty="0">
              <a:latin typeface="Agency FB" panose="020B0503020202020204" pitchFamily="34" charset="0"/>
            </a:endParaRPr>
          </a:p>
        </p:txBody>
      </p:sp>
      <p:sp>
        <p:nvSpPr>
          <p:cNvPr id="18" name="Title 3">
            <a:extLst>
              <a:ext uri="{FF2B5EF4-FFF2-40B4-BE49-F238E27FC236}">
                <a16:creationId xmlns="" xmlns:a16="http://schemas.microsoft.com/office/drawing/2014/main" id="{B7B7328B-2861-4D5D-9A05-9AD71CFFC7E1}"/>
              </a:ext>
            </a:extLst>
          </p:cNvPr>
          <p:cNvSpPr txBox="1">
            <a:spLocks/>
          </p:cNvSpPr>
          <p:nvPr/>
        </p:nvSpPr>
        <p:spPr>
          <a:xfrm>
            <a:off x="367238" y="123986"/>
            <a:ext cx="3353656" cy="707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Agency FB" panose="020B0503020202020204" pitchFamily="34" charset="0"/>
                <a:ea typeface="+mj-ea"/>
                <a:cs typeface="+mj-cs"/>
              </a:defRPr>
            </a:lvl1pPr>
          </a:lstStyle>
          <a:p>
            <a:r>
              <a:rPr lang="en-US" dirty="0">
                <a:solidFill>
                  <a:schemeClr val="tx1"/>
                </a:solidFill>
              </a:rPr>
              <a:t>Problem Types</a:t>
            </a:r>
          </a:p>
        </p:txBody>
      </p:sp>
    </p:spTree>
    <p:extLst>
      <p:ext uri="{BB962C8B-B14F-4D97-AF65-F5344CB8AC3E}">
        <p14:creationId xmlns:p14="http://schemas.microsoft.com/office/powerpoint/2010/main" val="1677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022" y="105406"/>
            <a:ext cx="3985902" cy="994173"/>
          </a:xfrm>
        </p:spPr>
        <p:txBody>
          <a:bodyPr>
            <a:normAutofit/>
          </a:bodyPr>
          <a:lstStyle/>
          <a:p>
            <a:pPr marL="0" indent="0"/>
            <a:r>
              <a:rPr lang="en-US" dirty="0">
                <a:solidFill>
                  <a:schemeClr val="tx1"/>
                </a:solidFill>
                <a:latin typeface="Agency FB" panose="020B0503020202020204" pitchFamily="34" charset="0"/>
              </a:rPr>
              <a:t>Expert Evaluation</a:t>
            </a:r>
            <a:endParaRPr lang="ru-RU" dirty="0">
              <a:solidFill>
                <a:schemeClr val="tx1"/>
              </a:solidFill>
            </a:endParaRPr>
          </a:p>
        </p:txBody>
      </p:sp>
      <p:sp>
        <p:nvSpPr>
          <p:cNvPr id="4" name="Объект 2"/>
          <p:cNvSpPr>
            <a:spLocks noGrp="1"/>
          </p:cNvSpPr>
          <p:nvPr>
            <p:ph idx="1"/>
          </p:nvPr>
        </p:nvSpPr>
        <p:spPr>
          <a:xfrm>
            <a:off x="370022" y="1469039"/>
            <a:ext cx="4491105" cy="2531940"/>
          </a:xfrm>
        </p:spPr>
        <p:txBody>
          <a:bodyPr anchor="t">
            <a:normAutofit/>
          </a:bodyPr>
          <a:lstStyle/>
          <a:p>
            <a:pPr marL="0" indent="0">
              <a:lnSpc>
                <a:spcPct val="130000"/>
              </a:lnSpc>
              <a:spcBef>
                <a:spcPts val="0"/>
              </a:spcBef>
              <a:buNone/>
            </a:pPr>
            <a:r>
              <a:rPr lang="en-US" sz="2000" dirty="0">
                <a:solidFill>
                  <a:schemeClr val="tx1"/>
                </a:solidFill>
                <a:latin typeface="Agency FB" panose="020B0503020202020204" pitchFamily="34" charset="0"/>
              </a:rPr>
              <a:t>Team up and write down the problems </a:t>
            </a:r>
            <a:r>
              <a:rPr lang="en-US" sz="2000" dirty="0">
                <a:latin typeface="Agency FB" panose="020B0503020202020204" pitchFamily="34" charset="0"/>
              </a:rPr>
              <a:t>dividing them into the following groups</a:t>
            </a:r>
            <a:r>
              <a:rPr lang="en-US" sz="2000" dirty="0">
                <a:solidFill>
                  <a:schemeClr val="tx1"/>
                </a:solidFill>
                <a:latin typeface="Agency FB" panose="020B0503020202020204" pitchFamily="34" charset="0"/>
              </a:rPr>
              <a:t>:</a:t>
            </a:r>
            <a:endParaRPr lang="ru-RU" sz="2000" dirty="0">
              <a:solidFill>
                <a:schemeClr val="tx1"/>
              </a:solidFill>
            </a:endParaRPr>
          </a:p>
          <a:p>
            <a:pPr>
              <a:lnSpc>
                <a:spcPct val="130000"/>
              </a:lnSpc>
              <a:spcBef>
                <a:spcPts val="0"/>
              </a:spcBef>
            </a:pPr>
            <a:r>
              <a:rPr lang="en-US" sz="2000" dirty="0">
                <a:solidFill>
                  <a:schemeClr val="tx1"/>
                </a:solidFill>
                <a:latin typeface="Agency FB" panose="020B0503020202020204" pitchFamily="34" charset="0"/>
              </a:rPr>
              <a:t>Management</a:t>
            </a:r>
            <a:endParaRPr lang="ru-RU" sz="2000" dirty="0">
              <a:solidFill>
                <a:schemeClr val="tx1"/>
              </a:solidFill>
            </a:endParaRPr>
          </a:p>
          <a:p>
            <a:pPr>
              <a:lnSpc>
                <a:spcPct val="130000"/>
              </a:lnSpc>
              <a:spcBef>
                <a:spcPts val="0"/>
              </a:spcBef>
            </a:pPr>
            <a:r>
              <a:rPr lang="en-US" sz="2000" dirty="0">
                <a:solidFill>
                  <a:schemeClr val="tx1"/>
                </a:solidFill>
                <a:latin typeface="Agency FB" panose="020B0503020202020204" pitchFamily="34" charset="0"/>
              </a:rPr>
              <a:t>Technical</a:t>
            </a:r>
            <a:endParaRPr lang="ru-RU" sz="2000" dirty="0">
              <a:solidFill>
                <a:schemeClr val="tx1"/>
              </a:solidFill>
            </a:endParaRPr>
          </a:p>
          <a:p>
            <a:pPr>
              <a:lnSpc>
                <a:spcPct val="130000"/>
              </a:lnSpc>
              <a:spcBef>
                <a:spcPts val="0"/>
              </a:spcBef>
            </a:pPr>
            <a:r>
              <a:rPr lang="en-US" sz="2000" dirty="0">
                <a:solidFill>
                  <a:schemeClr val="tx1"/>
                </a:solidFill>
                <a:latin typeface="Agency FB" panose="020B0503020202020204" pitchFamily="34" charset="0"/>
              </a:rPr>
              <a:t>Model</a:t>
            </a:r>
            <a:endParaRPr lang="ru-RU" sz="2000" dirty="0">
              <a:solidFill>
                <a:schemeClr val="tx1"/>
              </a:solidFill>
            </a:endParaRPr>
          </a:p>
        </p:txBody>
      </p:sp>
      <p:pic>
        <p:nvPicPr>
          <p:cNvPr id="5" name="Picture 2" descr="C:\Users\SBT-LEontev-DA\Documents\Презентация обследование АФТ\Презентация обследование\шшщшi - копия.jpg">
            <a:extLst>
              <a:ext uri="{FF2B5EF4-FFF2-40B4-BE49-F238E27FC236}">
                <a16:creationId xmlns="" xmlns:a16="http://schemas.microsoft.com/office/drawing/2014/main" id="{3C0D9D26-AB56-45E8-A114-EE9BE573D7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27" r="-2" b="-2"/>
          <a:stretch/>
        </p:blipFill>
        <p:spPr bwMode="auto">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EA8B54FCCBD6847B5995042CF582257" ma:contentTypeVersion="0" ma:contentTypeDescription="Создание документа." ma:contentTypeScope="" ma:versionID="afed4ce00a4b0fc4f26317cc0fc4c7f2">
  <xsd:schema xmlns:xsd="http://www.w3.org/2001/XMLSchema" xmlns:xs="http://www.w3.org/2001/XMLSchema" xmlns:p="http://schemas.microsoft.com/office/2006/metadata/properties" targetNamespace="http://schemas.microsoft.com/office/2006/metadata/properties" ma:root="true" ma:fieldsID="02f955febea7e716b4e91cddba171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6B0E0D-8E0C-40C7-839C-60DA67F0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72CD95-FC5A-4091-917B-B61F44B95B31}">
  <ds:schemaRefs>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7ABBE89-E65C-4F6C-BE3E-07AA4E8E6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4563</TotalTime>
  <Words>2944</Words>
  <Application>Microsoft Office PowerPoint</Application>
  <PresentationFormat>Экран (16:9)</PresentationFormat>
  <Paragraphs>299</Paragraphs>
  <Slides>43</Slides>
  <Notes>43</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Office Theme</vt:lpstr>
      <vt:lpstr>Презентация PowerPoint</vt:lpstr>
      <vt:lpstr>Презентация PowerPoint</vt:lpstr>
      <vt:lpstr> Table of Contents</vt:lpstr>
      <vt:lpstr>Symptomatology</vt:lpstr>
      <vt:lpstr>Major Symptoms</vt:lpstr>
      <vt:lpstr>Who is in the team?</vt:lpstr>
      <vt:lpstr>Analysis and Diagnosis</vt:lpstr>
      <vt:lpstr>Презентация PowerPoint</vt:lpstr>
      <vt:lpstr>Expert Evaluation</vt:lpstr>
      <vt:lpstr>Презентация PowerPoint</vt:lpstr>
      <vt:lpstr>Analysis Tools</vt:lpstr>
      <vt:lpstr>Task Logging</vt:lpstr>
      <vt:lpstr>Jira Dashboard</vt:lpstr>
      <vt:lpstr>And what if I don’t have any tool at all?</vt:lpstr>
      <vt:lpstr>Metric Aggregator</vt:lpstr>
      <vt:lpstr>SonarQube – Static Code Analyzer</vt:lpstr>
      <vt:lpstr>Example of the rules application</vt:lpstr>
      <vt:lpstr>Core Metrics</vt:lpstr>
      <vt:lpstr>Technical Debt</vt:lpstr>
      <vt:lpstr>Technical Debt Ratio</vt:lpstr>
      <vt:lpstr>Project Example</vt:lpstr>
      <vt:lpstr>You shall not pass!</vt:lpstr>
      <vt:lpstr>Analyses Activities</vt:lpstr>
      <vt:lpstr>Therapy</vt:lpstr>
      <vt:lpstr>Problem Solving</vt:lpstr>
      <vt:lpstr>Презентация PowerPoint</vt:lpstr>
      <vt:lpstr>Problems and Solutions</vt:lpstr>
      <vt:lpstr>Презентация PowerPoint</vt:lpstr>
      <vt:lpstr>Technical</vt:lpstr>
      <vt:lpstr>Choose your instruments!</vt:lpstr>
      <vt:lpstr>Model</vt:lpstr>
      <vt:lpstr>Презентация PowerPoint</vt:lpstr>
      <vt:lpstr>Презентация PowerPoint</vt:lpstr>
      <vt:lpstr>Презентация PowerPoint</vt:lpstr>
      <vt:lpstr>Therapy Activities</vt:lpstr>
      <vt:lpstr>Recurrence and Preventive Treatment</vt:lpstr>
      <vt:lpstr>Презентация PowerPoint</vt:lpstr>
      <vt:lpstr>Documentation</vt:lpstr>
      <vt:lpstr>Code Review</vt:lpstr>
      <vt:lpstr>Презентация PowerPoint</vt:lpstr>
      <vt:lpstr>Preventive Treatment Activities</vt:lpstr>
      <vt:lpstr>Summarizing!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Dmitrii Leontev</dc:creator>
  <cp:lastModifiedBy>Vladislav Orlikov</cp:lastModifiedBy>
  <cp:revision>62</cp:revision>
  <dcterms:created xsi:type="dcterms:W3CDTF">2019-01-30T13:02:00Z</dcterms:created>
  <dcterms:modified xsi:type="dcterms:W3CDTF">2019-03-22T10:16:51Z</dcterms:modified>
</cp:coreProperties>
</file>