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453" r:id="rId2"/>
    <p:sldId id="852" r:id="rId3"/>
    <p:sldId id="854" r:id="rId4"/>
    <p:sldId id="857" r:id="rId5"/>
    <p:sldId id="859" r:id="rId6"/>
    <p:sldId id="860" r:id="rId7"/>
    <p:sldId id="533" r:id="rId8"/>
    <p:sldId id="867" r:id="rId9"/>
    <p:sldId id="870" r:id="rId10"/>
    <p:sldId id="1130" r:id="rId11"/>
    <p:sldId id="871" r:id="rId12"/>
    <p:sldId id="633" r:id="rId13"/>
    <p:sldId id="634" r:id="rId14"/>
    <p:sldId id="1121" r:id="rId15"/>
    <p:sldId id="905" r:id="rId16"/>
    <p:sldId id="1132" r:id="rId17"/>
    <p:sldId id="1139" r:id="rId18"/>
    <p:sldId id="1137" r:id="rId19"/>
    <p:sldId id="897" r:id="rId20"/>
    <p:sldId id="1136" r:id="rId21"/>
    <p:sldId id="1138" r:id="rId22"/>
    <p:sldId id="1135" r:id="rId23"/>
    <p:sldId id="626" r:id="rId24"/>
    <p:sldId id="611" r:id="rId25"/>
    <p:sldId id="535" r:id="rId26"/>
    <p:sldId id="1129" r:id="rId27"/>
  </p:sldIdLst>
  <p:sldSz cx="9144000" cy="6858000" type="screen4x3"/>
  <p:notesSz cx="7099300" cy="10234613"/>
  <p:defaultTextStyle>
    <a:defPPr>
      <a:defRPr lang="nl-NL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5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8EEC0"/>
    <a:srgbClr val="B6DF89"/>
    <a:srgbClr val="FF3300"/>
    <a:srgbClr val="EFF4FA"/>
    <a:srgbClr val="B4C3E1"/>
    <a:srgbClr val="000066"/>
    <a:srgbClr val="DEEAF6"/>
    <a:srgbClr val="4D4D4D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1" autoAdjust="0"/>
    <p:restoredTop sz="86450" autoAdjust="0"/>
  </p:normalViewPr>
  <p:slideViewPr>
    <p:cSldViewPr snapToGrid="0">
      <p:cViewPr varScale="1">
        <p:scale>
          <a:sx n="83" d="100"/>
          <a:sy n="83" d="100"/>
        </p:scale>
        <p:origin x="102" y="534"/>
      </p:cViewPr>
      <p:guideLst>
        <p:guide orient="horz" pos="3759"/>
        <p:guide pos="5759"/>
      </p:guideLst>
    </p:cSldViewPr>
  </p:slideViewPr>
  <p:outlineViewPr>
    <p:cViewPr>
      <p:scale>
        <a:sx n="33" d="100"/>
        <a:sy n="33" d="100"/>
      </p:scale>
      <p:origin x="0" y="-9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66"/>
    </p:cViewPr>
  </p:sorterViewPr>
  <p:notesViewPr>
    <p:cSldViewPr snapToGrid="0">
      <p:cViewPr>
        <p:scale>
          <a:sx n="168" d="100"/>
          <a:sy n="168" d="100"/>
        </p:scale>
        <p:origin x="-78" y="524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BC9499-35F8-4EAA-BD4D-323C61A9ABD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8A19BE4C-F773-4641-B211-8F1C69186C19}">
      <dgm:prSet phldrT="[Tekst]"/>
      <dgm:spPr>
        <a:solidFill>
          <a:srgbClr val="FFC000"/>
        </a:solidFill>
      </dgm:spPr>
      <dgm:t>
        <a:bodyPr/>
        <a:lstStyle/>
        <a:p>
          <a:r>
            <a:rPr lang="nl-NL" dirty="0"/>
            <a:t>Medium</a:t>
          </a:r>
        </a:p>
      </dgm:t>
    </dgm:pt>
    <dgm:pt modelId="{620B9E29-34BB-44CF-AFAB-91424630C51B}" type="parTrans" cxnId="{5DFA4D0A-580C-420D-BE94-D917758E65B1}">
      <dgm:prSet/>
      <dgm:spPr/>
      <dgm:t>
        <a:bodyPr/>
        <a:lstStyle/>
        <a:p>
          <a:endParaRPr lang="nl-NL"/>
        </a:p>
      </dgm:t>
    </dgm:pt>
    <dgm:pt modelId="{D76DD93A-AE11-4D18-BE60-64089627FD33}" type="sibTrans" cxnId="{5DFA4D0A-580C-420D-BE94-D917758E65B1}">
      <dgm:prSet/>
      <dgm:spPr/>
      <dgm:t>
        <a:bodyPr/>
        <a:lstStyle/>
        <a:p>
          <a:endParaRPr lang="nl-NL"/>
        </a:p>
      </dgm:t>
    </dgm:pt>
    <dgm:pt modelId="{5284447B-75EE-46EC-AC40-B6D312F0D529}">
      <dgm:prSet phldrT="[Tekst]"/>
      <dgm:spPr>
        <a:solidFill>
          <a:srgbClr val="FF0000"/>
        </a:solidFill>
      </dgm:spPr>
      <dgm:t>
        <a:bodyPr/>
        <a:lstStyle/>
        <a:p>
          <a:r>
            <a:rPr lang="nl-NL" dirty="0"/>
            <a:t>High</a:t>
          </a:r>
        </a:p>
      </dgm:t>
    </dgm:pt>
    <dgm:pt modelId="{5EFC21E2-627D-4DF2-AA60-A7C3F0DDB4CF}" type="parTrans" cxnId="{EF5BB324-02F4-4105-A5AC-0D8E90654D94}">
      <dgm:prSet/>
      <dgm:spPr/>
      <dgm:t>
        <a:bodyPr/>
        <a:lstStyle/>
        <a:p>
          <a:endParaRPr lang="nl-NL"/>
        </a:p>
      </dgm:t>
    </dgm:pt>
    <dgm:pt modelId="{97456582-E69D-4C16-9CEE-4CCD4777022A}" type="sibTrans" cxnId="{EF5BB324-02F4-4105-A5AC-0D8E90654D94}">
      <dgm:prSet/>
      <dgm:spPr/>
      <dgm:t>
        <a:bodyPr/>
        <a:lstStyle/>
        <a:p>
          <a:endParaRPr lang="nl-NL"/>
        </a:p>
      </dgm:t>
    </dgm:pt>
    <dgm:pt modelId="{C8532441-30C8-432A-A9B0-B6AA2BB2EFF9}">
      <dgm:prSet phldrT="[Tekst]"/>
      <dgm:spPr>
        <a:solidFill>
          <a:srgbClr val="92D050"/>
        </a:solidFill>
      </dgm:spPr>
      <dgm:t>
        <a:bodyPr/>
        <a:lstStyle/>
        <a:p>
          <a:r>
            <a:rPr lang="nl-NL" dirty="0"/>
            <a:t>Low</a:t>
          </a:r>
        </a:p>
      </dgm:t>
    </dgm:pt>
    <dgm:pt modelId="{C82F6164-C81C-4401-8502-E22C00EE4FE6}" type="parTrans" cxnId="{4644F687-C0F0-4AEC-940F-BDDEE98D76A7}">
      <dgm:prSet/>
      <dgm:spPr/>
      <dgm:t>
        <a:bodyPr/>
        <a:lstStyle/>
        <a:p>
          <a:endParaRPr lang="nl-NL"/>
        </a:p>
      </dgm:t>
    </dgm:pt>
    <dgm:pt modelId="{666ADFA4-DD80-4EBD-AE4D-A91C5C0564FA}" type="sibTrans" cxnId="{4644F687-C0F0-4AEC-940F-BDDEE98D76A7}">
      <dgm:prSet/>
      <dgm:spPr/>
      <dgm:t>
        <a:bodyPr/>
        <a:lstStyle/>
        <a:p>
          <a:endParaRPr lang="nl-NL"/>
        </a:p>
      </dgm:t>
    </dgm:pt>
    <dgm:pt modelId="{505FE5F8-1959-44F0-98A9-1BD4D9A1C788}">
      <dgm:prSet phldrT="[Tekst]"/>
      <dgm:spPr>
        <a:solidFill>
          <a:srgbClr val="FFCF37"/>
        </a:solidFill>
      </dgm:spPr>
      <dgm:t>
        <a:bodyPr/>
        <a:lstStyle/>
        <a:p>
          <a:r>
            <a:rPr lang="nl-NL" dirty="0"/>
            <a:t>Medium</a:t>
          </a:r>
        </a:p>
      </dgm:t>
    </dgm:pt>
    <dgm:pt modelId="{A9C8250B-8F18-4061-8CC7-10AC57275FFF}" type="parTrans" cxnId="{25393CA7-E0DC-427E-A73B-1B6C7FA6051E}">
      <dgm:prSet/>
      <dgm:spPr/>
      <dgm:t>
        <a:bodyPr/>
        <a:lstStyle/>
        <a:p>
          <a:endParaRPr lang="nl-NL"/>
        </a:p>
      </dgm:t>
    </dgm:pt>
    <dgm:pt modelId="{34DF4EDB-3AB3-4699-B370-6163DB6164A2}" type="sibTrans" cxnId="{25393CA7-E0DC-427E-A73B-1B6C7FA6051E}">
      <dgm:prSet/>
      <dgm:spPr/>
      <dgm:t>
        <a:bodyPr/>
        <a:lstStyle/>
        <a:p>
          <a:endParaRPr lang="nl-NL"/>
        </a:p>
      </dgm:t>
    </dgm:pt>
    <dgm:pt modelId="{3D65666C-9AF9-4879-B45C-55284453D3F4}">
      <dgm:prSet phldrT="[Tekst]"/>
      <dgm:spPr>
        <a:solidFill>
          <a:schemeClr val="bg1"/>
        </a:solidFill>
      </dgm:spPr>
      <dgm:t>
        <a:bodyPr/>
        <a:lstStyle/>
        <a:p>
          <a:r>
            <a:rPr lang="nl-NL" dirty="0"/>
            <a:t>Risk</a:t>
          </a:r>
        </a:p>
      </dgm:t>
    </dgm:pt>
    <dgm:pt modelId="{294DBF8A-AF9B-4469-BA1C-29CB1DDD7FD2}" type="sibTrans" cxnId="{0F59BAA9-2D8B-4B7F-8241-01654DE954E8}">
      <dgm:prSet/>
      <dgm:spPr/>
      <dgm:t>
        <a:bodyPr/>
        <a:lstStyle/>
        <a:p>
          <a:endParaRPr lang="nl-NL"/>
        </a:p>
      </dgm:t>
    </dgm:pt>
    <dgm:pt modelId="{CFD12EF1-25CE-4CAF-A2F2-7C7B4F464D61}" type="parTrans" cxnId="{0F59BAA9-2D8B-4B7F-8241-01654DE954E8}">
      <dgm:prSet/>
      <dgm:spPr/>
      <dgm:t>
        <a:bodyPr/>
        <a:lstStyle/>
        <a:p>
          <a:endParaRPr lang="nl-NL"/>
        </a:p>
      </dgm:t>
    </dgm:pt>
    <dgm:pt modelId="{80907A82-5741-4B92-9BEE-F6746614F033}" type="pres">
      <dgm:prSet presAssocID="{05BC9499-35F8-4EAA-BD4D-323C61A9ABD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28AC7F7-C775-456D-AFE2-3C3DE4C75458}" type="pres">
      <dgm:prSet presAssocID="{05BC9499-35F8-4EAA-BD4D-323C61A9ABDB}" presName="matrix" presStyleCnt="0"/>
      <dgm:spPr/>
    </dgm:pt>
    <dgm:pt modelId="{55B30A74-12E4-4D09-8547-5126A7F66515}" type="pres">
      <dgm:prSet presAssocID="{05BC9499-35F8-4EAA-BD4D-323C61A9ABDB}" presName="tile1" presStyleLbl="node1" presStyleIdx="0" presStyleCnt="4" custLinFactNeighborY="1118"/>
      <dgm:spPr/>
    </dgm:pt>
    <dgm:pt modelId="{6FBFE354-8406-48D6-9EFB-459F490837CC}" type="pres">
      <dgm:prSet presAssocID="{05BC9499-35F8-4EAA-BD4D-323C61A9ABD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272B4CA-0141-49CE-B4AB-D8246B1D21C9}" type="pres">
      <dgm:prSet presAssocID="{05BC9499-35F8-4EAA-BD4D-323C61A9ABDB}" presName="tile2" presStyleLbl="node1" presStyleIdx="1" presStyleCnt="4" custLinFactNeighborY="559"/>
      <dgm:spPr/>
    </dgm:pt>
    <dgm:pt modelId="{2FAFFDFD-0D99-4B27-ABE2-9E0016EE892B}" type="pres">
      <dgm:prSet presAssocID="{05BC9499-35F8-4EAA-BD4D-323C61A9ABD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CCF3073-6D89-443E-BB70-12389555681E}" type="pres">
      <dgm:prSet presAssocID="{05BC9499-35F8-4EAA-BD4D-323C61A9ABDB}" presName="tile3" presStyleLbl="node1" presStyleIdx="2" presStyleCnt="4"/>
      <dgm:spPr/>
    </dgm:pt>
    <dgm:pt modelId="{B79C352B-A817-49A3-B8C2-07A5F52018A0}" type="pres">
      <dgm:prSet presAssocID="{05BC9499-35F8-4EAA-BD4D-323C61A9ABD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01D9B42-DE5B-4B0F-897F-1F98370BDB9B}" type="pres">
      <dgm:prSet presAssocID="{05BC9499-35F8-4EAA-BD4D-323C61A9ABDB}" presName="tile4" presStyleLbl="node1" presStyleIdx="3" presStyleCnt="4"/>
      <dgm:spPr/>
    </dgm:pt>
    <dgm:pt modelId="{ACC1B80B-15BE-45FC-9530-D5DE7047F05B}" type="pres">
      <dgm:prSet presAssocID="{05BC9499-35F8-4EAA-BD4D-323C61A9ABD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C22B2B6-4F73-4E68-907F-DC2C65D60B83}" type="pres">
      <dgm:prSet presAssocID="{05BC9499-35F8-4EAA-BD4D-323C61A9ABDB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DFA4D0A-580C-420D-BE94-D917758E65B1}" srcId="{3D65666C-9AF9-4879-B45C-55284453D3F4}" destId="{8A19BE4C-F773-4641-B211-8F1C69186C19}" srcOrd="0" destOrd="0" parTransId="{620B9E29-34BB-44CF-AFAB-91424630C51B}" sibTransId="{D76DD93A-AE11-4D18-BE60-64089627FD33}"/>
    <dgm:cxn modelId="{31DC5519-35A3-4BF4-9222-8FFD8FA3DC65}" type="presOf" srcId="{C8532441-30C8-432A-A9B0-B6AA2BB2EFF9}" destId="{B79C352B-A817-49A3-B8C2-07A5F52018A0}" srcOrd="1" destOrd="0" presId="urn:microsoft.com/office/officeart/2005/8/layout/matrix1"/>
    <dgm:cxn modelId="{EF5BB324-02F4-4105-A5AC-0D8E90654D94}" srcId="{3D65666C-9AF9-4879-B45C-55284453D3F4}" destId="{5284447B-75EE-46EC-AC40-B6D312F0D529}" srcOrd="1" destOrd="0" parTransId="{5EFC21E2-627D-4DF2-AA60-A7C3F0DDB4CF}" sibTransId="{97456582-E69D-4C16-9CEE-4CCD4777022A}"/>
    <dgm:cxn modelId="{A09B2C3E-1462-4077-B186-3F0E42E389BD}" type="presOf" srcId="{8A19BE4C-F773-4641-B211-8F1C69186C19}" destId="{6FBFE354-8406-48D6-9EFB-459F490837CC}" srcOrd="1" destOrd="0" presId="urn:microsoft.com/office/officeart/2005/8/layout/matrix1"/>
    <dgm:cxn modelId="{0C46A564-9FA6-49CE-B32D-D4BACC05B473}" type="presOf" srcId="{C8532441-30C8-432A-A9B0-B6AA2BB2EFF9}" destId="{ECCF3073-6D89-443E-BB70-12389555681E}" srcOrd="0" destOrd="0" presId="urn:microsoft.com/office/officeart/2005/8/layout/matrix1"/>
    <dgm:cxn modelId="{7BEFDF4A-79E0-43B5-A5E3-9C220B11FCA0}" type="presOf" srcId="{5284447B-75EE-46EC-AC40-B6D312F0D529}" destId="{2272B4CA-0141-49CE-B4AB-D8246B1D21C9}" srcOrd="0" destOrd="0" presId="urn:microsoft.com/office/officeart/2005/8/layout/matrix1"/>
    <dgm:cxn modelId="{EE53D56C-7C9C-403F-B203-B2FF74B3D6F1}" type="presOf" srcId="{05BC9499-35F8-4EAA-BD4D-323C61A9ABDB}" destId="{80907A82-5741-4B92-9BEE-F6746614F033}" srcOrd="0" destOrd="0" presId="urn:microsoft.com/office/officeart/2005/8/layout/matrix1"/>
    <dgm:cxn modelId="{4644F687-C0F0-4AEC-940F-BDDEE98D76A7}" srcId="{3D65666C-9AF9-4879-B45C-55284453D3F4}" destId="{C8532441-30C8-432A-A9B0-B6AA2BB2EFF9}" srcOrd="2" destOrd="0" parTransId="{C82F6164-C81C-4401-8502-E22C00EE4FE6}" sibTransId="{666ADFA4-DD80-4EBD-AE4D-A91C5C0564FA}"/>
    <dgm:cxn modelId="{25393CA7-E0DC-427E-A73B-1B6C7FA6051E}" srcId="{3D65666C-9AF9-4879-B45C-55284453D3F4}" destId="{505FE5F8-1959-44F0-98A9-1BD4D9A1C788}" srcOrd="3" destOrd="0" parTransId="{A9C8250B-8F18-4061-8CC7-10AC57275FFF}" sibTransId="{34DF4EDB-3AB3-4699-B370-6163DB6164A2}"/>
    <dgm:cxn modelId="{0F59BAA9-2D8B-4B7F-8241-01654DE954E8}" srcId="{05BC9499-35F8-4EAA-BD4D-323C61A9ABDB}" destId="{3D65666C-9AF9-4879-B45C-55284453D3F4}" srcOrd="0" destOrd="0" parTransId="{CFD12EF1-25CE-4CAF-A2F2-7C7B4F464D61}" sibTransId="{294DBF8A-AF9B-4469-BA1C-29CB1DDD7FD2}"/>
    <dgm:cxn modelId="{193503AF-FCA9-4866-964C-8A78C56BFD38}" type="presOf" srcId="{5284447B-75EE-46EC-AC40-B6D312F0D529}" destId="{2FAFFDFD-0D99-4B27-ABE2-9E0016EE892B}" srcOrd="1" destOrd="0" presId="urn:microsoft.com/office/officeart/2005/8/layout/matrix1"/>
    <dgm:cxn modelId="{E3EC91B6-16E4-46C8-8D1E-9EE527753DB9}" type="presOf" srcId="{8A19BE4C-F773-4641-B211-8F1C69186C19}" destId="{55B30A74-12E4-4D09-8547-5126A7F66515}" srcOrd="0" destOrd="0" presId="urn:microsoft.com/office/officeart/2005/8/layout/matrix1"/>
    <dgm:cxn modelId="{74AD77C3-4661-4D37-AE1F-BD626163F242}" type="presOf" srcId="{505FE5F8-1959-44F0-98A9-1BD4D9A1C788}" destId="{301D9B42-DE5B-4B0F-897F-1F98370BDB9B}" srcOrd="0" destOrd="0" presId="urn:microsoft.com/office/officeart/2005/8/layout/matrix1"/>
    <dgm:cxn modelId="{7F2687D5-7B91-4E4A-843B-1FEA136A0371}" type="presOf" srcId="{3D65666C-9AF9-4879-B45C-55284453D3F4}" destId="{5C22B2B6-4F73-4E68-907F-DC2C65D60B83}" srcOrd="0" destOrd="0" presId="urn:microsoft.com/office/officeart/2005/8/layout/matrix1"/>
    <dgm:cxn modelId="{CA9DDBED-9969-4040-BA6F-C45DB9ABABE0}" type="presOf" srcId="{505FE5F8-1959-44F0-98A9-1BD4D9A1C788}" destId="{ACC1B80B-15BE-45FC-9530-D5DE7047F05B}" srcOrd="1" destOrd="0" presId="urn:microsoft.com/office/officeart/2005/8/layout/matrix1"/>
    <dgm:cxn modelId="{53852F89-BDE6-44FA-A6D1-2B3DE24FCB2C}" type="presParOf" srcId="{80907A82-5741-4B92-9BEE-F6746614F033}" destId="{D28AC7F7-C775-456D-AFE2-3C3DE4C75458}" srcOrd="0" destOrd="0" presId="urn:microsoft.com/office/officeart/2005/8/layout/matrix1"/>
    <dgm:cxn modelId="{89300AA3-0618-439C-9588-71E14B93C520}" type="presParOf" srcId="{D28AC7F7-C775-456D-AFE2-3C3DE4C75458}" destId="{55B30A74-12E4-4D09-8547-5126A7F66515}" srcOrd="0" destOrd="0" presId="urn:microsoft.com/office/officeart/2005/8/layout/matrix1"/>
    <dgm:cxn modelId="{3744AF5C-3B30-4697-907E-BFA96E2C6C32}" type="presParOf" srcId="{D28AC7F7-C775-456D-AFE2-3C3DE4C75458}" destId="{6FBFE354-8406-48D6-9EFB-459F490837CC}" srcOrd="1" destOrd="0" presId="urn:microsoft.com/office/officeart/2005/8/layout/matrix1"/>
    <dgm:cxn modelId="{7895789F-E02F-494A-B00A-E18CD17E5558}" type="presParOf" srcId="{D28AC7F7-C775-456D-AFE2-3C3DE4C75458}" destId="{2272B4CA-0141-49CE-B4AB-D8246B1D21C9}" srcOrd="2" destOrd="0" presId="urn:microsoft.com/office/officeart/2005/8/layout/matrix1"/>
    <dgm:cxn modelId="{C40FD149-2AC9-42B5-8975-66A05D279723}" type="presParOf" srcId="{D28AC7F7-C775-456D-AFE2-3C3DE4C75458}" destId="{2FAFFDFD-0D99-4B27-ABE2-9E0016EE892B}" srcOrd="3" destOrd="0" presId="urn:microsoft.com/office/officeart/2005/8/layout/matrix1"/>
    <dgm:cxn modelId="{07F21D6A-487E-4BCD-9431-420F8D403BF9}" type="presParOf" srcId="{D28AC7F7-C775-456D-AFE2-3C3DE4C75458}" destId="{ECCF3073-6D89-443E-BB70-12389555681E}" srcOrd="4" destOrd="0" presId="urn:microsoft.com/office/officeart/2005/8/layout/matrix1"/>
    <dgm:cxn modelId="{D89A227E-E8A0-4FA5-8580-8E98D984CC95}" type="presParOf" srcId="{D28AC7F7-C775-456D-AFE2-3C3DE4C75458}" destId="{B79C352B-A817-49A3-B8C2-07A5F52018A0}" srcOrd="5" destOrd="0" presId="urn:microsoft.com/office/officeart/2005/8/layout/matrix1"/>
    <dgm:cxn modelId="{AB7075FB-BD17-4FA8-8CE9-0336B7861054}" type="presParOf" srcId="{D28AC7F7-C775-456D-AFE2-3C3DE4C75458}" destId="{301D9B42-DE5B-4B0F-897F-1F98370BDB9B}" srcOrd="6" destOrd="0" presId="urn:microsoft.com/office/officeart/2005/8/layout/matrix1"/>
    <dgm:cxn modelId="{D07A7BAA-F2D2-40CF-BBC3-ECC944D706AD}" type="presParOf" srcId="{D28AC7F7-C775-456D-AFE2-3C3DE4C75458}" destId="{ACC1B80B-15BE-45FC-9530-D5DE7047F05B}" srcOrd="7" destOrd="0" presId="urn:microsoft.com/office/officeart/2005/8/layout/matrix1"/>
    <dgm:cxn modelId="{223F3A00-0DBF-4386-9C62-6D89B32209BA}" type="presParOf" srcId="{80907A82-5741-4B92-9BEE-F6746614F033}" destId="{5C22B2B6-4F73-4E68-907F-DC2C65D60B8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30A74-12E4-4D09-8547-5126A7F66515}">
      <dsp:nvSpPr>
        <dsp:cNvPr id="0" name=""/>
        <dsp:cNvSpPr/>
      </dsp:nvSpPr>
      <dsp:spPr>
        <a:xfrm rot="16200000">
          <a:off x="467518" y="-448474"/>
          <a:ext cx="1703387" cy="2638425"/>
        </a:xfrm>
        <a:prstGeom prst="round1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kern="1200" dirty="0"/>
            <a:t>Medium</a:t>
          </a:r>
        </a:p>
      </dsp:txBody>
      <dsp:txXfrm rot="5400000">
        <a:off x="0" y="19044"/>
        <a:ext cx="2638425" cy="1277540"/>
      </dsp:txXfrm>
    </dsp:sp>
    <dsp:sp modelId="{2272B4CA-0141-49CE-B4AB-D8246B1D21C9}">
      <dsp:nvSpPr>
        <dsp:cNvPr id="0" name=""/>
        <dsp:cNvSpPr/>
      </dsp:nvSpPr>
      <dsp:spPr>
        <a:xfrm>
          <a:off x="2638425" y="9521"/>
          <a:ext cx="2638425" cy="1703387"/>
        </a:xfrm>
        <a:prstGeom prst="round1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kern="1200" dirty="0"/>
            <a:t>High</a:t>
          </a:r>
        </a:p>
      </dsp:txBody>
      <dsp:txXfrm>
        <a:off x="2638425" y="9521"/>
        <a:ext cx="2638425" cy="1277540"/>
      </dsp:txXfrm>
    </dsp:sp>
    <dsp:sp modelId="{ECCF3073-6D89-443E-BB70-12389555681E}">
      <dsp:nvSpPr>
        <dsp:cNvPr id="0" name=""/>
        <dsp:cNvSpPr/>
      </dsp:nvSpPr>
      <dsp:spPr>
        <a:xfrm rot="10800000">
          <a:off x="0" y="1703387"/>
          <a:ext cx="2638425" cy="1703387"/>
        </a:xfrm>
        <a:prstGeom prst="round1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kern="1200" dirty="0"/>
            <a:t>Low</a:t>
          </a:r>
        </a:p>
      </dsp:txBody>
      <dsp:txXfrm rot="10800000">
        <a:off x="0" y="2129234"/>
        <a:ext cx="2638425" cy="1277540"/>
      </dsp:txXfrm>
    </dsp:sp>
    <dsp:sp modelId="{301D9B42-DE5B-4B0F-897F-1F98370BDB9B}">
      <dsp:nvSpPr>
        <dsp:cNvPr id="0" name=""/>
        <dsp:cNvSpPr/>
      </dsp:nvSpPr>
      <dsp:spPr>
        <a:xfrm rot="5400000">
          <a:off x="3105943" y="1235868"/>
          <a:ext cx="1703387" cy="2638425"/>
        </a:xfrm>
        <a:prstGeom prst="round1Rect">
          <a:avLst/>
        </a:prstGeom>
        <a:solidFill>
          <a:srgbClr val="FFCF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kern="1200" dirty="0"/>
            <a:t>Medium</a:t>
          </a:r>
        </a:p>
      </dsp:txBody>
      <dsp:txXfrm rot="-5400000">
        <a:off x="2638425" y="2129234"/>
        <a:ext cx="2638425" cy="1277540"/>
      </dsp:txXfrm>
    </dsp:sp>
    <dsp:sp modelId="{5C22B2B6-4F73-4E68-907F-DC2C65D60B83}">
      <dsp:nvSpPr>
        <dsp:cNvPr id="0" name=""/>
        <dsp:cNvSpPr/>
      </dsp:nvSpPr>
      <dsp:spPr>
        <a:xfrm>
          <a:off x="1846897" y="1277540"/>
          <a:ext cx="1583055" cy="851693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kern="1200" dirty="0"/>
            <a:t>Risk</a:t>
          </a:r>
        </a:p>
      </dsp:txBody>
      <dsp:txXfrm>
        <a:off x="1888473" y="1319116"/>
        <a:ext cx="1499903" cy="768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7" tIns="47735" rIns="95467" bIns="47735" numCol="1" anchor="t" anchorCtr="0" compatLnSpc="1">
            <a:prstTxWarp prst="textNoShape">
              <a:avLst/>
            </a:prstTxWarp>
          </a:bodyPr>
          <a:lstStyle>
            <a:lvl1pPr algn="l" defTabSz="954088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7" tIns="47735" rIns="95467" bIns="47735" numCol="1" anchor="t" anchorCtr="0" compatLnSpc="1">
            <a:prstTxWarp prst="textNoShape">
              <a:avLst/>
            </a:prstTxWarp>
          </a:bodyPr>
          <a:lstStyle>
            <a:lvl1pPr algn="r" defTabSz="954088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7" tIns="47735" rIns="95467" bIns="47735" numCol="1" anchor="b" anchorCtr="0" compatLnSpc="1">
            <a:prstTxWarp prst="textNoShape">
              <a:avLst/>
            </a:prstTxWarp>
          </a:bodyPr>
          <a:lstStyle>
            <a:lvl1pPr algn="l" defTabSz="954088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955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7" tIns="47735" rIns="95467" bIns="47735" numCol="1" anchor="b" anchorCtr="0" compatLnSpc="1">
            <a:prstTxWarp prst="textNoShape">
              <a:avLst/>
            </a:prstTxWarp>
          </a:bodyPr>
          <a:lstStyle>
            <a:lvl1pPr algn="r" defTabSz="954088"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0E34F8F9-29B6-4146-B642-8148D34D82C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280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7" tIns="47735" rIns="95467" bIns="47735" numCol="1" anchor="t" anchorCtr="0" compatLnSpc="1">
            <a:prstTxWarp prst="textNoShape">
              <a:avLst/>
            </a:prstTxWarp>
          </a:bodyPr>
          <a:lstStyle>
            <a:lvl1pPr algn="l" defTabSz="954088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7" tIns="47735" rIns="95467" bIns="47735" numCol="1" anchor="t" anchorCtr="0" compatLnSpc="1">
            <a:prstTxWarp prst="textNoShape">
              <a:avLst/>
            </a:prstTxWarp>
          </a:bodyPr>
          <a:lstStyle>
            <a:lvl1pPr algn="r" defTabSz="954088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1270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vert="horz" wrap="square" lIns="95467" tIns="47735" rIns="95467" bIns="477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Click to 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7" tIns="47735" rIns="95467" bIns="47735" numCol="1" anchor="b" anchorCtr="0" compatLnSpc="1">
            <a:prstTxWarp prst="textNoShape">
              <a:avLst/>
            </a:prstTxWarp>
          </a:bodyPr>
          <a:lstStyle>
            <a:lvl1pPr algn="l" defTabSz="954088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55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7" tIns="47735" rIns="95467" bIns="47735" numCol="1" anchor="b" anchorCtr="0" compatLnSpc="1">
            <a:prstTxWarp prst="textNoShape">
              <a:avLst/>
            </a:prstTxWarp>
          </a:bodyPr>
          <a:lstStyle>
            <a:lvl1pPr algn="r" defTabSz="954088"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E7BD42B3-96C7-433D-BC23-AAAAA1A7B2A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8486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4925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BD42B3-96C7-433D-BC23-AAAAA1A7B2AB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4925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BD42B3-96C7-433D-BC23-AAAAA1A7B2AB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603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4"/>
          <p:cNvSpPr>
            <a:spLocks noChangeArrowheads="1"/>
          </p:cNvSpPr>
          <p:nvPr userDrawn="1"/>
        </p:nvSpPr>
        <p:spPr bwMode="auto">
          <a:xfrm>
            <a:off x="0" y="3257550"/>
            <a:ext cx="9145588" cy="75565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5" name="Rectangle 85"/>
          <p:cNvSpPr>
            <a:spLocks noChangeArrowheads="1"/>
          </p:cNvSpPr>
          <p:nvPr userDrawn="1"/>
        </p:nvSpPr>
        <p:spPr bwMode="auto">
          <a:xfrm>
            <a:off x="0" y="1749425"/>
            <a:ext cx="9145588" cy="1512888"/>
          </a:xfrm>
          <a:prstGeom prst="rect">
            <a:avLst/>
          </a:prstGeom>
          <a:solidFill>
            <a:srgbClr val="B4C3D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6" name="Rectangle 41"/>
          <p:cNvSpPr>
            <a:spLocks noChangeArrowheads="1"/>
          </p:cNvSpPr>
          <p:nvPr userDrawn="1"/>
        </p:nvSpPr>
        <p:spPr bwMode="auto">
          <a:xfrm>
            <a:off x="-1720850" y="5902325"/>
            <a:ext cx="1598612" cy="59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>
              <a:defRPr/>
            </a:pPr>
            <a:r>
              <a:rPr lang="en-GB" sz="1300">
                <a:solidFill>
                  <a:schemeClr val="bg1"/>
                </a:solidFill>
              </a:rPr>
              <a:t>Do not put content </a:t>
            </a:r>
            <a:br>
              <a:rPr lang="en-GB" sz="1300">
                <a:solidFill>
                  <a:schemeClr val="bg1"/>
                </a:solidFill>
              </a:rPr>
            </a:br>
            <a:r>
              <a:rPr lang="en-GB" sz="1300">
                <a:solidFill>
                  <a:schemeClr val="bg1"/>
                </a:solidFill>
              </a:rPr>
              <a:t>on the brand signature area</a:t>
            </a:r>
          </a:p>
        </p:txBody>
      </p:sp>
      <p:grpSp>
        <p:nvGrpSpPr>
          <p:cNvPr id="7" name="Group 49"/>
          <p:cNvGrpSpPr>
            <a:grpSpLocks/>
          </p:cNvGrpSpPr>
          <p:nvPr userDrawn="1"/>
        </p:nvGrpSpPr>
        <p:grpSpPr bwMode="auto">
          <a:xfrm>
            <a:off x="-987425" y="5603875"/>
            <a:ext cx="914400" cy="1250950"/>
            <a:chOff x="-622" y="3530"/>
            <a:chExt cx="576" cy="788"/>
          </a:xfrm>
        </p:grpSpPr>
        <p:sp>
          <p:nvSpPr>
            <p:cNvPr id="8" name="Line 43"/>
            <p:cNvSpPr>
              <a:spLocks noChangeShapeType="1"/>
            </p:cNvSpPr>
            <p:nvPr userDrawn="1"/>
          </p:nvSpPr>
          <p:spPr bwMode="auto">
            <a:xfrm>
              <a:off x="-622" y="3530"/>
              <a:ext cx="576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ash"/>
              <a:round/>
              <a:headEnd/>
              <a:tailEnd type="triangle" w="lg" len="lg"/>
            </a:ln>
            <a:effectLst/>
          </p:spPr>
          <p:txBody>
            <a:bodyPr lIns="180000" tIns="180000" rIns="180000" bIns="180000" anchor="ctr">
              <a:spAutoFit/>
            </a:bodyPr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" name="Line 44"/>
            <p:cNvSpPr>
              <a:spLocks noChangeShapeType="1"/>
            </p:cNvSpPr>
            <p:nvPr userDrawn="1"/>
          </p:nvSpPr>
          <p:spPr bwMode="auto">
            <a:xfrm>
              <a:off x="-622" y="4318"/>
              <a:ext cx="576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ash"/>
              <a:round/>
              <a:headEnd/>
              <a:tailEnd type="triangle" w="lg" len="lg"/>
            </a:ln>
            <a:effectLst/>
          </p:spPr>
          <p:txBody>
            <a:bodyPr lIns="180000" tIns="180000" rIns="180000" bIns="180000" anchor="ctr">
              <a:spAutoFit/>
            </a:bodyPr>
            <a:lstStyle/>
            <a:p>
              <a:pPr>
                <a:defRPr/>
              </a:pPr>
              <a:endParaRPr lang="nl-NL"/>
            </a:p>
          </p:txBody>
        </p:sp>
      </p:grpSp>
      <p:grpSp>
        <p:nvGrpSpPr>
          <p:cNvPr id="10" name="Group 50"/>
          <p:cNvGrpSpPr>
            <a:grpSpLocks/>
          </p:cNvGrpSpPr>
          <p:nvPr userDrawn="1"/>
        </p:nvGrpSpPr>
        <p:grpSpPr bwMode="auto">
          <a:xfrm>
            <a:off x="9259888" y="5603875"/>
            <a:ext cx="914400" cy="1250950"/>
            <a:chOff x="5833" y="3530"/>
            <a:chExt cx="576" cy="788"/>
          </a:xfrm>
        </p:grpSpPr>
        <p:sp>
          <p:nvSpPr>
            <p:cNvPr id="11" name="Line 46"/>
            <p:cNvSpPr>
              <a:spLocks noChangeShapeType="1"/>
            </p:cNvSpPr>
            <p:nvPr userDrawn="1"/>
          </p:nvSpPr>
          <p:spPr bwMode="auto">
            <a:xfrm flipH="1">
              <a:off x="5833" y="3530"/>
              <a:ext cx="576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ash"/>
              <a:round/>
              <a:headEnd/>
              <a:tailEnd type="triangle" w="lg" len="lg"/>
            </a:ln>
            <a:effectLst/>
          </p:spPr>
          <p:txBody>
            <a:bodyPr lIns="180000" tIns="180000" rIns="180000" bIns="180000" anchor="ctr">
              <a:spAutoFit/>
            </a:bodyPr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2" name="Line 47"/>
            <p:cNvSpPr>
              <a:spLocks noChangeShapeType="1"/>
            </p:cNvSpPr>
            <p:nvPr userDrawn="1"/>
          </p:nvSpPr>
          <p:spPr bwMode="auto">
            <a:xfrm flipH="1">
              <a:off x="5833" y="4318"/>
              <a:ext cx="576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ash"/>
              <a:round/>
              <a:headEnd/>
              <a:tailEnd type="triangle" w="lg" len="lg"/>
            </a:ln>
            <a:effectLst/>
          </p:spPr>
          <p:txBody>
            <a:bodyPr lIns="180000" tIns="180000" rIns="180000" bIns="180000" anchor="ctr">
              <a:spAutoFit/>
            </a:bodyPr>
            <a:lstStyle/>
            <a:p>
              <a:pPr>
                <a:defRPr/>
              </a:pPr>
              <a:endParaRPr lang="nl-NL"/>
            </a:p>
          </p:txBody>
        </p:sp>
      </p:grpSp>
      <p:sp>
        <p:nvSpPr>
          <p:cNvPr id="13" name="Rectangle 48"/>
          <p:cNvSpPr>
            <a:spLocks noChangeArrowheads="1"/>
          </p:cNvSpPr>
          <p:nvPr userDrawn="1"/>
        </p:nvSpPr>
        <p:spPr bwMode="auto">
          <a:xfrm>
            <a:off x="9324975" y="5902325"/>
            <a:ext cx="1598613" cy="59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l">
              <a:defRPr/>
            </a:pPr>
            <a:r>
              <a:rPr lang="en-GB" sz="1300">
                <a:solidFill>
                  <a:schemeClr val="bg1"/>
                </a:solidFill>
              </a:rPr>
              <a:t>Do not put content </a:t>
            </a:r>
            <a:br>
              <a:rPr lang="en-GB" sz="1300">
                <a:solidFill>
                  <a:schemeClr val="bg1"/>
                </a:solidFill>
              </a:rPr>
            </a:br>
            <a:r>
              <a:rPr lang="en-GB" sz="1300">
                <a:solidFill>
                  <a:schemeClr val="bg1"/>
                </a:solidFill>
              </a:rPr>
              <a:t>on the brand signature area</a:t>
            </a:r>
          </a:p>
        </p:txBody>
      </p:sp>
      <p:sp>
        <p:nvSpPr>
          <p:cNvPr id="14" name="Line 25"/>
          <p:cNvSpPr>
            <a:spLocks noChangeShapeType="1"/>
          </p:cNvSpPr>
          <p:nvPr userDrawn="1"/>
        </p:nvSpPr>
        <p:spPr bwMode="gray">
          <a:xfrm>
            <a:off x="0" y="6486525"/>
            <a:ext cx="88646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019300"/>
            <a:ext cx="7550150" cy="1981200"/>
          </a:xfrm>
        </p:spPr>
        <p:txBody>
          <a:bodyPr anchor="t"/>
          <a:lstStyle>
            <a:lvl1pPr>
              <a:lnSpc>
                <a:spcPct val="100000"/>
              </a:lnSpc>
              <a:defRPr sz="6200"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108450"/>
            <a:ext cx="6400800" cy="427038"/>
          </a:xfr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lvl1pPr>
          </a:lstStyle>
          <a:p>
            <a:r>
              <a:rPr lang="nl-NL"/>
              <a:t>Click to edit Master subtitle styles</a:t>
            </a:r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Improve </a:t>
            </a:r>
            <a:r>
              <a:rPr lang="nl-NL" dirty="0" err="1"/>
              <a:t>Quality</a:t>
            </a:r>
            <a:r>
              <a:rPr lang="nl-NL" dirty="0"/>
              <a:t> Services BV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B425A-5573-4525-9804-91B089B6820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13538" y="390525"/>
            <a:ext cx="2106612" cy="581977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92113" y="390525"/>
            <a:ext cx="6169025" cy="581977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Improve </a:t>
            </a:r>
            <a:r>
              <a:rPr lang="nl-NL" dirty="0" err="1"/>
              <a:t>Quality</a:t>
            </a:r>
            <a:r>
              <a:rPr lang="nl-NL" dirty="0"/>
              <a:t> Services BV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D0294-406C-4A98-AD8B-A84AC9E8E66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advClick="0"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113" y="390525"/>
            <a:ext cx="8356600" cy="6286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41325" y="1546225"/>
            <a:ext cx="8378825" cy="4664075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Improve </a:t>
            </a:r>
            <a:r>
              <a:rPr lang="nl-NL" dirty="0" err="1"/>
              <a:t>Quality</a:t>
            </a:r>
            <a:r>
              <a:rPr lang="nl-NL" dirty="0"/>
              <a:t> Services BV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5C9A7-4EF3-4E9D-BFFD-EE604D5FF96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advClick="0" advTm="1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113" y="390525"/>
            <a:ext cx="8356600" cy="6286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441325" y="1546225"/>
            <a:ext cx="8378825" cy="4664075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Improve </a:t>
            </a:r>
            <a:r>
              <a:rPr lang="nl-NL" dirty="0" err="1"/>
              <a:t>Quality</a:t>
            </a:r>
            <a:r>
              <a:rPr lang="nl-NL" dirty="0"/>
              <a:t> Services BV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BD015-0C96-4077-89B4-9E503E7145F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advClick="0" advTm="1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0675" y="438150"/>
            <a:ext cx="8526463" cy="53181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19088" y="1546225"/>
            <a:ext cx="4186237" cy="47656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657725" y="1546225"/>
            <a:ext cx="4186238" cy="4765675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Improve Quality Services B.V.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58147-152C-4200-9D60-4C9C422A802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9396381"/>
      </p:ext>
    </p:extLst>
  </p:cSld>
  <p:clrMapOvr>
    <a:masterClrMapping/>
  </p:clrMapOvr>
  <p:transition advClick="0" advTm="1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0675" y="438150"/>
            <a:ext cx="8526463" cy="53181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19088" y="1546225"/>
            <a:ext cx="4186237" cy="47656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7725" y="1546225"/>
            <a:ext cx="4186238" cy="47656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Improve Quality Services B.V.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DE1DA-6787-440F-A147-B767877459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960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Improve IT Services BV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4E775-1113-49BC-A806-894090527D4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Improve </a:t>
            </a:r>
            <a:r>
              <a:rPr lang="nl-NL" dirty="0" err="1"/>
              <a:t>Quality</a:t>
            </a:r>
            <a:r>
              <a:rPr lang="nl-NL" dirty="0"/>
              <a:t> Services BV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98BBC-5928-4F14-B007-1CF6B820DEF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41325" y="1546225"/>
            <a:ext cx="4113213" cy="466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06938" y="1546225"/>
            <a:ext cx="4113212" cy="466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Improve </a:t>
            </a:r>
            <a:r>
              <a:rPr lang="nl-NL" dirty="0" err="1"/>
              <a:t>Quality</a:t>
            </a:r>
            <a:r>
              <a:rPr lang="nl-NL" dirty="0"/>
              <a:t> Services BV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F8917-D8DE-4C61-BB17-8B65CC66174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Improve </a:t>
            </a:r>
            <a:r>
              <a:rPr lang="nl-NL" dirty="0" err="1"/>
              <a:t>Quality</a:t>
            </a:r>
            <a:r>
              <a:rPr lang="nl-NL" dirty="0"/>
              <a:t> Services BV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6FDC6-E4C4-400E-A419-6D836337FEB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Improve </a:t>
            </a:r>
            <a:r>
              <a:rPr lang="nl-NL" dirty="0" err="1"/>
              <a:t>Quality</a:t>
            </a:r>
            <a:r>
              <a:rPr lang="nl-NL" dirty="0"/>
              <a:t> Services BV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3D5DB-16EE-4C0C-9CFB-110F5120D93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Improve </a:t>
            </a:r>
            <a:r>
              <a:rPr lang="nl-NL" dirty="0" err="1"/>
              <a:t>Quality</a:t>
            </a:r>
            <a:r>
              <a:rPr lang="nl-NL" dirty="0"/>
              <a:t> Services BV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4EBD9-EF12-4A00-8170-FA8D2A7593E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Improve </a:t>
            </a:r>
            <a:r>
              <a:rPr lang="nl-NL" dirty="0" err="1"/>
              <a:t>Quality</a:t>
            </a:r>
            <a:r>
              <a:rPr lang="nl-NL" dirty="0"/>
              <a:t> Services BV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49FC1-73DA-4439-B74F-1082CBA95B4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Improve </a:t>
            </a:r>
            <a:r>
              <a:rPr lang="nl-NL" dirty="0" err="1"/>
              <a:t>Quality</a:t>
            </a:r>
            <a:r>
              <a:rPr lang="nl-NL" dirty="0"/>
              <a:t> Services BV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95E9B-564C-4100-8132-2E9D078BBCB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1325" y="1546225"/>
            <a:ext cx="837882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9713" y="6545263"/>
            <a:ext cx="3960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spcBef>
                <a:spcPct val="20000"/>
              </a:spcBef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nl-NL" dirty="0"/>
              <a:t>Improve IT Services BV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4513" y="6545263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81D6FFC-9C35-43F9-999E-DAA4EC90B4D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2113" y="390525"/>
            <a:ext cx="8356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103" name="Line 31"/>
          <p:cNvSpPr>
            <a:spLocks noChangeShapeType="1"/>
          </p:cNvSpPr>
          <p:nvPr userDrawn="1"/>
        </p:nvSpPr>
        <p:spPr bwMode="gray">
          <a:xfrm>
            <a:off x="0" y="6486525"/>
            <a:ext cx="8848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106" name="Rectangle 34"/>
          <p:cNvSpPr>
            <a:spLocks noChangeArrowheads="1"/>
          </p:cNvSpPr>
          <p:nvPr userDrawn="1"/>
        </p:nvSpPr>
        <p:spPr bwMode="auto">
          <a:xfrm>
            <a:off x="0" y="1336675"/>
            <a:ext cx="9144000" cy="53975"/>
          </a:xfrm>
          <a:prstGeom prst="rect">
            <a:avLst/>
          </a:prstGeom>
          <a:solidFill>
            <a:srgbClr val="B4C3E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3107" name="Rectangle 35"/>
          <p:cNvSpPr>
            <a:spLocks noChangeArrowheads="1"/>
          </p:cNvSpPr>
          <p:nvPr userDrawn="1"/>
        </p:nvSpPr>
        <p:spPr bwMode="auto">
          <a:xfrm>
            <a:off x="0" y="1254125"/>
            <a:ext cx="9144000" cy="107950"/>
          </a:xfrm>
          <a:prstGeom prst="rect">
            <a:avLst/>
          </a:prstGeom>
          <a:solidFill>
            <a:srgbClr val="CC0000"/>
          </a:solidFill>
          <a:ln w="9525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9" r:id="rId14"/>
    <p:sldLayoutId id="2147483720" r:id="rId15"/>
  </p:sldLayoutIdLst>
  <p:transition advClick="0" advTm="10000"/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9pPr>
    </p:titleStyle>
    <p:bodyStyle>
      <a:lvl1pPr marL="266700" indent="-2667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•"/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627063" indent="-180975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lr>
          <a:srgbClr val="000096"/>
        </a:buClr>
        <a:buFont typeface="Arial" charset="0"/>
        <a:buChar char="•"/>
        <a:defRPr>
          <a:solidFill>
            <a:srgbClr val="000066"/>
          </a:solidFill>
          <a:latin typeface="+mn-lt"/>
        </a:defRPr>
      </a:lvl2pPr>
      <a:lvl3pPr marL="987425" indent="-180975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lr>
          <a:srgbClr val="000096"/>
        </a:buClr>
        <a:buFont typeface="Arial" charset="0"/>
        <a:buChar char="•"/>
        <a:defRPr sz="1600">
          <a:solidFill>
            <a:srgbClr val="000066"/>
          </a:solidFill>
          <a:latin typeface="+mn-lt"/>
        </a:defRPr>
      </a:lvl3pPr>
      <a:lvl4pPr marL="1343025" indent="-176213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lr>
          <a:srgbClr val="0000FA"/>
        </a:buClr>
        <a:buSzPct val="95000"/>
        <a:buFont typeface="Arial" charset="0"/>
        <a:buChar char="•"/>
        <a:defRPr sz="1600">
          <a:solidFill>
            <a:srgbClr val="000066"/>
          </a:solidFill>
          <a:latin typeface="+mn-lt"/>
        </a:defRPr>
      </a:lvl4pPr>
      <a:lvl5pPr marL="1704975" indent="-180975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lr>
          <a:srgbClr val="0000FF"/>
        </a:buClr>
        <a:buSzPct val="90000"/>
        <a:buFont typeface="Arial" charset="0"/>
        <a:buChar char="•"/>
        <a:defRPr sz="1600">
          <a:solidFill>
            <a:srgbClr val="000066"/>
          </a:solidFill>
          <a:latin typeface="+mn-lt"/>
        </a:defRPr>
      </a:lvl5pPr>
      <a:lvl6pPr marL="2162175" indent="-180975" algn="l" rtl="0" fontAlgn="base">
        <a:lnSpc>
          <a:spcPct val="90000"/>
        </a:lnSpc>
        <a:spcBef>
          <a:spcPct val="20000"/>
        </a:spcBef>
        <a:spcAft>
          <a:spcPct val="20000"/>
        </a:spcAft>
        <a:buClr>
          <a:srgbClr val="0000FF"/>
        </a:buClr>
        <a:buSzPct val="90000"/>
        <a:buFont typeface="Arial" charset="0"/>
        <a:buChar char="•"/>
        <a:defRPr sz="1600">
          <a:solidFill>
            <a:srgbClr val="000066"/>
          </a:solidFill>
          <a:latin typeface="+mn-lt"/>
        </a:defRPr>
      </a:lvl6pPr>
      <a:lvl7pPr marL="2619375" indent="-180975" algn="l" rtl="0" fontAlgn="base">
        <a:lnSpc>
          <a:spcPct val="90000"/>
        </a:lnSpc>
        <a:spcBef>
          <a:spcPct val="20000"/>
        </a:spcBef>
        <a:spcAft>
          <a:spcPct val="20000"/>
        </a:spcAft>
        <a:buClr>
          <a:srgbClr val="0000FF"/>
        </a:buClr>
        <a:buSzPct val="90000"/>
        <a:buFont typeface="Arial" charset="0"/>
        <a:buChar char="•"/>
        <a:defRPr sz="1600">
          <a:solidFill>
            <a:srgbClr val="000066"/>
          </a:solidFill>
          <a:latin typeface="+mn-lt"/>
        </a:defRPr>
      </a:lvl7pPr>
      <a:lvl8pPr marL="3076575" indent="-180975" algn="l" rtl="0" fontAlgn="base">
        <a:lnSpc>
          <a:spcPct val="90000"/>
        </a:lnSpc>
        <a:spcBef>
          <a:spcPct val="20000"/>
        </a:spcBef>
        <a:spcAft>
          <a:spcPct val="20000"/>
        </a:spcAft>
        <a:buClr>
          <a:srgbClr val="0000FF"/>
        </a:buClr>
        <a:buSzPct val="90000"/>
        <a:buFont typeface="Arial" charset="0"/>
        <a:buChar char="•"/>
        <a:defRPr sz="1600">
          <a:solidFill>
            <a:srgbClr val="000066"/>
          </a:solidFill>
          <a:latin typeface="+mn-lt"/>
        </a:defRPr>
      </a:lvl8pPr>
      <a:lvl9pPr marL="3533775" indent="-180975" algn="l" rtl="0" fontAlgn="base">
        <a:lnSpc>
          <a:spcPct val="90000"/>
        </a:lnSpc>
        <a:spcBef>
          <a:spcPct val="20000"/>
        </a:spcBef>
        <a:spcAft>
          <a:spcPct val="20000"/>
        </a:spcAft>
        <a:buClr>
          <a:srgbClr val="0000FF"/>
        </a:buClr>
        <a:buSzPct val="90000"/>
        <a:buFont typeface="Arial" charset="0"/>
        <a:buChar char="•"/>
        <a:defRPr sz="1600">
          <a:solidFill>
            <a:srgbClr val="000066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e/eb/CrispPlanningPokerDeck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wmf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png"/><Relationship Id="rId5" Type="http://schemas.openxmlformats.org/officeDocument/2006/relationships/image" Target="../media/image11.jpeg"/><Relationship Id="rId10" Type="http://schemas.openxmlformats.org/officeDocument/2006/relationships/image" Target="../media/image14.png"/><Relationship Id="rId4" Type="http://schemas.openxmlformats.org/officeDocument/2006/relationships/image" Target="../media/image9.w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3290647"/>
            <a:ext cx="9144000" cy="2380524"/>
          </a:xfrm>
          <a:noFill/>
        </p:spPr>
        <p:txBody>
          <a:bodyPr lIns="92075" tIns="46038" rIns="92075" bIns="46038"/>
          <a:lstStyle/>
          <a:p>
            <a:pPr eaLnBrk="1" hangingPunct="1"/>
            <a:endParaRPr lang="en-US" sz="500" dirty="0"/>
          </a:p>
          <a:p>
            <a:pPr algn="ctr" eaLnBrk="1" hangingPunct="1"/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for Agile projects</a:t>
            </a:r>
          </a:p>
          <a:p>
            <a:pPr algn="ctr" eaLnBrk="1" hangingPunct="1"/>
            <a:endParaRPr lang="en-US" sz="2400" dirty="0"/>
          </a:p>
          <a:p>
            <a:pPr algn="ctr" eaLnBrk="1" hangingPunct="1"/>
            <a:endParaRPr lang="en-US" sz="2400" dirty="0"/>
          </a:p>
          <a:p>
            <a:pPr algn="ctr" eaLnBrk="1" hangingPunct="1"/>
            <a:r>
              <a:rPr lang="en-US" sz="2800" dirty="0"/>
              <a:t>Erik van Veenendaal</a:t>
            </a:r>
            <a:br>
              <a:rPr lang="en-US" sz="2800" dirty="0"/>
            </a:br>
            <a:r>
              <a:rPr lang="en-US" sz="2400" dirty="0"/>
              <a:t>www.erikvanveenendaal.nl</a:t>
            </a:r>
          </a:p>
        </p:txBody>
      </p:sp>
      <p:sp>
        <p:nvSpPr>
          <p:cNvPr id="486404" name="Text Box 4"/>
          <p:cNvSpPr txBox="1">
            <a:spLocks noChangeArrowheads="1"/>
          </p:cNvSpPr>
          <p:nvPr/>
        </p:nvSpPr>
        <p:spPr bwMode="auto">
          <a:xfrm>
            <a:off x="259778" y="2064070"/>
            <a:ext cx="8649419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GB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Practical Risk-Based Testing</a:t>
            </a:r>
            <a:endParaRPr lang="en-GB" sz="5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5" name="Afbeelding 4" descr="logo improve IT Services B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715" y="304800"/>
            <a:ext cx="3416719" cy="1291772"/>
          </a:xfrm>
          <a:prstGeom prst="rect">
            <a:avLst/>
          </a:prstGeom>
        </p:spPr>
      </p:pic>
      <p:pic>
        <p:nvPicPr>
          <p:cNvPr id="6" name="Picture 10" descr="MCj01979380000[1]">
            <a:extLst>
              <a:ext uri="{FF2B5EF4-FFF2-40B4-BE49-F238E27FC236}">
                <a16:creationId xmlns:a16="http://schemas.microsoft.com/office/drawing/2014/main" id="{B282CFF2-FB91-426D-811D-713375F21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778901"/>
            <a:ext cx="2363190" cy="2195517"/>
          </a:xfrm>
          <a:prstGeom prst="rect">
            <a:avLst/>
          </a:prstGeom>
          <a:noFill/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9D8F3DAD-9C1B-45A5-8AF8-4E55A5C80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2601" y="632297"/>
            <a:ext cx="2499403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PRISMA</a:t>
            </a:r>
            <a:r>
              <a:rPr lang="en-US" sz="40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®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9E2B2-0869-4234-960E-93F94514C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Exercise</a:t>
            </a:r>
            <a:r>
              <a:rPr lang="nl-NL" b="1" dirty="0"/>
              <a:t> Factors</a:t>
            </a:r>
            <a:endParaRPr lang="en-NL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7F49-E188-46F3-AA86-F45FFA910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325" y="1546225"/>
            <a:ext cx="8670220" cy="4664075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GB" i="1" dirty="0"/>
              <a:t>What factors affect risk?</a:t>
            </a:r>
          </a:p>
          <a:p>
            <a:pPr marL="0" indent="0">
              <a:buNone/>
            </a:pPr>
            <a:r>
              <a:rPr lang="en-GB" b="1" dirty="0"/>
              <a:t>a) </a:t>
            </a:r>
            <a:r>
              <a:rPr lang="en-GB" dirty="0"/>
              <a:t>What factors do you think affect the </a:t>
            </a:r>
            <a:r>
              <a:rPr lang="en-GB" b="1" dirty="0">
                <a:solidFill>
                  <a:srgbClr val="C00000"/>
                </a:solidFill>
              </a:rPr>
              <a:t>likelihood</a:t>
            </a:r>
            <a:r>
              <a:rPr lang="en-GB" dirty="0"/>
              <a:t> of defects in a (part of a) product? </a:t>
            </a:r>
            <a:br>
              <a:rPr lang="en-GB" dirty="0"/>
            </a:br>
            <a:r>
              <a:rPr lang="en-GB" dirty="0"/>
              <a:t>Discuss and make a list ….</a:t>
            </a:r>
            <a:endParaRPr lang="nl-NL" dirty="0"/>
          </a:p>
          <a:p>
            <a:pPr marL="0" indent="0">
              <a:buNone/>
            </a:pPr>
            <a:r>
              <a:rPr lang="en-GB" dirty="0"/>
              <a:t> </a:t>
            </a:r>
            <a:endParaRPr lang="nl-NL" dirty="0"/>
          </a:p>
          <a:p>
            <a:pPr marL="0" indent="0">
              <a:buNone/>
            </a:pPr>
            <a:r>
              <a:rPr lang="en-GB" b="1" dirty="0"/>
              <a:t>b) </a:t>
            </a:r>
            <a:r>
              <a:rPr lang="en-GB" dirty="0"/>
              <a:t>What factors do you think affect the business importance of a (part of a) product, e.g., the </a:t>
            </a:r>
            <a:r>
              <a:rPr lang="en-GB" b="1" dirty="0">
                <a:solidFill>
                  <a:srgbClr val="C00000"/>
                </a:solidFill>
              </a:rPr>
              <a:t>impact</a:t>
            </a:r>
            <a:r>
              <a:rPr lang="en-GB" dirty="0"/>
              <a:t> of a defect? </a:t>
            </a:r>
            <a:br>
              <a:rPr lang="en-GB" dirty="0"/>
            </a:br>
            <a:r>
              <a:rPr lang="en-GB" dirty="0"/>
              <a:t>Discuss and make a list …</a:t>
            </a:r>
            <a:endParaRPr lang="nl-NL" dirty="0"/>
          </a:p>
          <a:p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9F3E1-A098-4820-AE17-2704BD5F5F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err="1"/>
              <a:t>Improve</a:t>
            </a:r>
            <a:r>
              <a:rPr lang="nl-NL" dirty="0"/>
              <a:t> IT Services BV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1B355-DC3B-4B60-8077-780A9AA27D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F8917-D8DE-4C61-BB17-8B65CC661740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  <p:pic>
        <p:nvPicPr>
          <p:cNvPr id="7" name="Picture 3" descr="C:\Documents and Settings\erik\Local Settings\Temporary Internet Files\Content.IE5\RVEDV5Y5\Work_in_progress.svg[1].png">
            <a:extLst>
              <a:ext uri="{FF2B5EF4-FFF2-40B4-BE49-F238E27FC236}">
                <a16:creationId xmlns:a16="http://schemas.microsoft.com/office/drawing/2014/main" id="{F596C2FC-67AA-46EC-9BB8-8118B1B8E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9657" y="39882"/>
            <a:ext cx="1331888" cy="1166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69928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voettekst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l-NL" dirty="0"/>
              <a:t>Improve IT Services B.V.</a:t>
            </a:r>
          </a:p>
        </p:txBody>
      </p:sp>
      <p:sp>
        <p:nvSpPr>
          <p:cNvPr id="26627" name="Tijdelijke aanduiding voor dianumm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3E978E7-2B07-4B1B-8C3D-B162BD1BDCCF}" type="slidenum">
              <a:rPr lang="nl-NL"/>
              <a:pPr/>
              <a:t>11</a:t>
            </a:fld>
            <a:endParaRPr lang="nl-NL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392113" y="387840"/>
            <a:ext cx="8356600" cy="63402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From Practice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19088" y="1637665"/>
            <a:ext cx="4319587" cy="4857750"/>
          </a:xfrm>
          <a:noFill/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Likelihood</a:t>
            </a:r>
          </a:p>
          <a:p>
            <a:pPr lvl="1" eaLnBrk="1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complexity</a:t>
            </a:r>
          </a:p>
          <a:p>
            <a:pPr lvl="1" eaLnBrk="1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new development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(level of re-uses)</a:t>
            </a:r>
          </a:p>
          <a:p>
            <a:pPr lvl="1" eaLnBrk="1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interfacing</a:t>
            </a:r>
          </a:p>
          <a:p>
            <a:pPr lvl="1" eaLnBrk="1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number of changes</a:t>
            </a:r>
          </a:p>
          <a:p>
            <a:pPr lvl="1" eaLnBrk="1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technology</a:t>
            </a:r>
          </a:p>
          <a:p>
            <a:pPr lvl="1" eaLnBrk="1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n-US" dirty="0"/>
              <a:t>geographical spread</a:t>
            </a:r>
          </a:p>
          <a:p>
            <a:pPr lvl="1" eaLnBrk="1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inexperience (of team)</a:t>
            </a:r>
          </a:p>
          <a:p>
            <a:pPr eaLnBrk="1" hangingPunct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637665"/>
            <a:ext cx="4248150" cy="4114800"/>
          </a:xfrm>
          <a:noFill/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Impact</a:t>
            </a:r>
          </a:p>
          <a:p>
            <a:pPr lvl="1" eaLnBrk="1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business importance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(“selling item”)</a:t>
            </a:r>
          </a:p>
          <a:p>
            <a:pPr lvl="1" eaLnBrk="1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financial (or other) damage (e.g., safety)</a:t>
            </a:r>
          </a:p>
          <a:p>
            <a:pPr lvl="1" eaLnBrk="1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usage intensity</a:t>
            </a:r>
          </a:p>
          <a:p>
            <a:pPr lvl="1" eaLnBrk="1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external visibility</a:t>
            </a:r>
          </a:p>
          <a:p>
            <a:pPr lvl="1" eaLnBrk="1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cost of rework</a:t>
            </a:r>
          </a:p>
        </p:txBody>
      </p:sp>
      <p:sp>
        <p:nvSpPr>
          <p:cNvPr id="250891" name="Text Box 11"/>
          <p:cNvSpPr txBox="1">
            <a:spLocks noChangeArrowheads="1"/>
          </p:cNvSpPr>
          <p:nvPr/>
        </p:nvSpPr>
        <p:spPr bwMode="auto">
          <a:xfrm>
            <a:off x="6948264" y="5445224"/>
            <a:ext cx="1954212" cy="83502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400">
                <a:latin typeface="Times New Roman" pitchFamily="18" charset="0"/>
              </a:rPr>
              <a:t>Weightings</a:t>
            </a:r>
          </a:p>
          <a:p>
            <a:pPr eaLnBrk="0" hangingPunct="0">
              <a:spcBef>
                <a:spcPct val="0"/>
              </a:spcBef>
              <a:defRPr/>
            </a:pPr>
            <a:r>
              <a:rPr lang="en-US" sz="2400">
                <a:latin typeface="Times New Roman" pitchFamily="18" charset="0"/>
              </a:rPr>
              <a:t>can be applied</a:t>
            </a:r>
          </a:p>
        </p:txBody>
      </p:sp>
      <p:sp>
        <p:nvSpPr>
          <p:cNvPr id="250892" name="Text Box 12"/>
          <p:cNvSpPr txBox="1">
            <a:spLocks noChangeArrowheads="1"/>
          </p:cNvSpPr>
          <p:nvPr/>
        </p:nvSpPr>
        <p:spPr bwMode="auto">
          <a:xfrm>
            <a:off x="4788024" y="5445224"/>
            <a:ext cx="1971675" cy="83502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400" dirty="0">
                <a:latin typeface="Times New Roman" pitchFamily="18" charset="0"/>
              </a:rPr>
              <a:t>Customization</a:t>
            </a:r>
          </a:p>
          <a:p>
            <a:pPr eaLnBrk="0" hangingPunct="0">
              <a:spcBef>
                <a:spcPct val="0"/>
              </a:spcBef>
              <a:defRPr/>
            </a:pPr>
            <a:r>
              <a:rPr lang="en-US" sz="2400" dirty="0">
                <a:latin typeface="Times New Roman" pitchFamily="18" charset="0"/>
              </a:rPr>
              <a:t>required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59081" y="1084674"/>
            <a:ext cx="33826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defect patterns / history</a:t>
            </a:r>
          </a:p>
        </p:txBody>
      </p:sp>
      <p:pic>
        <p:nvPicPr>
          <p:cNvPr id="10" name="Picture 8" descr="bug right 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379913"/>
            <a:ext cx="936625" cy="936625"/>
          </a:xfrm>
          <a:prstGeom prst="rect">
            <a:avLst/>
          </a:prstGeom>
          <a:noFill/>
        </p:spPr>
      </p:pic>
      <p:pic>
        <p:nvPicPr>
          <p:cNvPr id="11" name="Picture 9" descr="bu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076700"/>
            <a:ext cx="823913" cy="569913"/>
          </a:xfrm>
          <a:prstGeom prst="rect">
            <a:avLst/>
          </a:prstGeom>
          <a:noFill/>
        </p:spPr>
      </p:pic>
      <p:pic>
        <p:nvPicPr>
          <p:cNvPr id="12" name="Picture 10" descr="bug left dow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332656"/>
            <a:ext cx="1008062" cy="1008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872739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3626" y="387047"/>
            <a:ext cx="9144000" cy="63402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Assessment - Nutshell (1)</a:t>
            </a:r>
            <a:endParaRPr lang="en-GB" b="1" dirty="0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7880" y="1556792"/>
            <a:ext cx="7456488" cy="4114800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2400" dirty="0"/>
              <a:t>Stakeholder analysis: Assigning Factors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/>
              <a:t>Individual scoring</a:t>
            </a:r>
          </a:p>
        </p:txBody>
      </p:sp>
      <p:graphicFrame>
        <p:nvGraphicFramePr>
          <p:cNvPr id="314372" name="Group 4"/>
          <p:cNvGraphicFramePr>
            <a:graphicFrameLocks noGrp="1"/>
          </p:cNvGraphicFramePr>
          <p:nvPr>
            <p:ph sz="half" idx="2"/>
          </p:nvPr>
        </p:nvGraphicFramePr>
        <p:xfrm>
          <a:off x="2619375" y="2828925"/>
          <a:ext cx="4716463" cy="3486912"/>
        </p:xfrm>
        <a:graphic>
          <a:graphicData uri="http://schemas.openxmlformats.org/drawingml/2006/table">
            <a:tbl>
              <a:tblPr/>
              <a:tblGrid>
                <a:gridCol w="969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Business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importance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Usage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intensity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Safety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Item 1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Item 2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Item 3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Item 4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Item 5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4409" name="Text Box 41"/>
          <p:cNvSpPr txBox="1">
            <a:spLocks noChangeArrowheads="1"/>
          </p:cNvSpPr>
          <p:nvPr/>
        </p:nvSpPr>
        <p:spPr bwMode="auto">
          <a:xfrm>
            <a:off x="4155960" y="3789511"/>
            <a:ext cx="31931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5</a:t>
            </a:r>
            <a:endParaRPr lang="en-GB" sz="2000">
              <a:latin typeface="Trebuchet MS" pitchFamily="34" charset="0"/>
            </a:endParaRPr>
          </a:p>
        </p:txBody>
      </p:sp>
      <p:sp>
        <p:nvSpPr>
          <p:cNvPr id="314410" name="Text Box 42"/>
          <p:cNvSpPr txBox="1">
            <a:spLocks noChangeArrowheads="1"/>
          </p:cNvSpPr>
          <p:nvPr/>
        </p:nvSpPr>
        <p:spPr bwMode="auto">
          <a:xfrm>
            <a:off x="4155960" y="4292749"/>
            <a:ext cx="31931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5</a:t>
            </a:r>
            <a:endParaRPr lang="en-GB" sz="2000">
              <a:latin typeface="Trebuchet MS" pitchFamily="34" charset="0"/>
            </a:endParaRPr>
          </a:p>
        </p:txBody>
      </p:sp>
      <p:sp>
        <p:nvSpPr>
          <p:cNvPr id="314411" name="Text Box 43"/>
          <p:cNvSpPr txBox="1">
            <a:spLocks noChangeArrowheads="1"/>
          </p:cNvSpPr>
          <p:nvPr/>
        </p:nvSpPr>
        <p:spPr bwMode="auto">
          <a:xfrm>
            <a:off x="4155960" y="4869011"/>
            <a:ext cx="31931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4</a:t>
            </a:r>
            <a:endParaRPr lang="en-GB" sz="2000">
              <a:latin typeface="Trebuchet MS" pitchFamily="34" charset="0"/>
            </a:endParaRPr>
          </a:p>
        </p:txBody>
      </p:sp>
      <p:sp>
        <p:nvSpPr>
          <p:cNvPr id="314412" name="Text Box 44"/>
          <p:cNvSpPr txBox="1">
            <a:spLocks noChangeArrowheads="1"/>
          </p:cNvSpPr>
          <p:nvPr/>
        </p:nvSpPr>
        <p:spPr bwMode="auto">
          <a:xfrm>
            <a:off x="4155960" y="5373836"/>
            <a:ext cx="31931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5</a:t>
            </a:r>
            <a:endParaRPr lang="en-GB" sz="2000">
              <a:latin typeface="Trebuchet MS" pitchFamily="34" charset="0"/>
            </a:endParaRPr>
          </a:p>
        </p:txBody>
      </p:sp>
      <p:sp>
        <p:nvSpPr>
          <p:cNvPr id="314413" name="Text Box 45"/>
          <p:cNvSpPr txBox="1">
            <a:spLocks noChangeArrowheads="1"/>
          </p:cNvSpPr>
          <p:nvPr/>
        </p:nvSpPr>
        <p:spPr bwMode="auto">
          <a:xfrm>
            <a:off x="4155960" y="5862786"/>
            <a:ext cx="31931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4</a:t>
            </a:r>
            <a:endParaRPr lang="en-GB" sz="2000">
              <a:latin typeface="Trebuchet MS" pitchFamily="34" charset="0"/>
            </a:endParaRP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3914775" y="3645049"/>
            <a:ext cx="1008063" cy="2808287"/>
            <a:chOff x="521" y="2341"/>
            <a:chExt cx="635" cy="1769"/>
          </a:xfrm>
        </p:grpSpPr>
        <p:sp>
          <p:nvSpPr>
            <p:cNvPr id="314415" name="Line 47"/>
            <p:cNvSpPr>
              <a:spLocks noChangeShapeType="1"/>
            </p:cNvSpPr>
            <p:nvPr/>
          </p:nvSpPr>
          <p:spPr bwMode="auto">
            <a:xfrm>
              <a:off x="521" y="2341"/>
              <a:ext cx="635" cy="1769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14416" name="Line 48"/>
            <p:cNvSpPr>
              <a:spLocks noChangeShapeType="1"/>
            </p:cNvSpPr>
            <p:nvPr/>
          </p:nvSpPr>
          <p:spPr bwMode="auto">
            <a:xfrm flipH="1">
              <a:off x="521" y="2387"/>
              <a:ext cx="499" cy="1633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14417" name="Text Box 49"/>
          <p:cNvSpPr txBox="1">
            <a:spLocks noChangeArrowheads="1"/>
          </p:cNvSpPr>
          <p:nvPr/>
        </p:nvSpPr>
        <p:spPr bwMode="auto">
          <a:xfrm>
            <a:off x="4155960" y="3789511"/>
            <a:ext cx="31931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Trebuchet MS" pitchFamily="34" charset="0"/>
              </a:rPr>
              <a:t>5</a:t>
            </a:r>
            <a:endParaRPr lang="en-GB" sz="2000" dirty="0">
              <a:latin typeface="Trebuchet MS" pitchFamily="34" charset="0"/>
            </a:endParaRPr>
          </a:p>
        </p:txBody>
      </p:sp>
      <p:sp>
        <p:nvSpPr>
          <p:cNvPr id="314418" name="Text Box 50"/>
          <p:cNvSpPr txBox="1">
            <a:spLocks noChangeArrowheads="1"/>
          </p:cNvSpPr>
          <p:nvPr/>
        </p:nvSpPr>
        <p:spPr bwMode="auto">
          <a:xfrm>
            <a:off x="4155960" y="4292749"/>
            <a:ext cx="31931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4</a:t>
            </a:r>
            <a:endParaRPr lang="en-GB" sz="2000">
              <a:latin typeface="Trebuchet MS" pitchFamily="34" charset="0"/>
            </a:endParaRPr>
          </a:p>
        </p:txBody>
      </p:sp>
      <p:sp>
        <p:nvSpPr>
          <p:cNvPr id="314419" name="Text Box 51"/>
          <p:cNvSpPr txBox="1">
            <a:spLocks noChangeArrowheads="1"/>
          </p:cNvSpPr>
          <p:nvPr/>
        </p:nvSpPr>
        <p:spPr bwMode="auto">
          <a:xfrm>
            <a:off x="4155960" y="4797574"/>
            <a:ext cx="31931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5</a:t>
            </a:r>
            <a:endParaRPr lang="en-GB" sz="2000">
              <a:latin typeface="Trebuchet MS" pitchFamily="34" charset="0"/>
            </a:endParaRPr>
          </a:p>
        </p:txBody>
      </p:sp>
      <p:sp>
        <p:nvSpPr>
          <p:cNvPr id="314420" name="Text Box 52"/>
          <p:cNvSpPr txBox="1">
            <a:spLocks noChangeArrowheads="1"/>
          </p:cNvSpPr>
          <p:nvPr/>
        </p:nvSpPr>
        <p:spPr bwMode="auto">
          <a:xfrm>
            <a:off x="4155960" y="5373836"/>
            <a:ext cx="31931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2</a:t>
            </a:r>
            <a:endParaRPr lang="en-GB" sz="2000">
              <a:latin typeface="Trebuchet MS" pitchFamily="34" charset="0"/>
            </a:endParaRPr>
          </a:p>
        </p:txBody>
      </p:sp>
      <p:sp>
        <p:nvSpPr>
          <p:cNvPr id="314421" name="Text Box 53"/>
          <p:cNvSpPr txBox="1">
            <a:spLocks noChangeArrowheads="1"/>
          </p:cNvSpPr>
          <p:nvPr/>
        </p:nvSpPr>
        <p:spPr bwMode="auto">
          <a:xfrm>
            <a:off x="4155960" y="5789761"/>
            <a:ext cx="31931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rebuchet MS" pitchFamily="34" charset="0"/>
              </a:rPr>
              <a:t>1</a:t>
            </a:r>
            <a:endParaRPr lang="en-GB" sz="2000">
              <a:latin typeface="Trebuchet MS" pitchFamily="34" charset="0"/>
            </a:endParaRPr>
          </a:p>
        </p:txBody>
      </p:sp>
      <p:sp>
        <p:nvSpPr>
          <p:cNvPr id="314422" name="Oval 54"/>
          <p:cNvSpPr>
            <a:spLocks noChangeArrowheads="1"/>
          </p:cNvSpPr>
          <p:nvPr/>
        </p:nvSpPr>
        <p:spPr bwMode="auto">
          <a:xfrm>
            <a:off x="5570538" y="4868863"/>
            <a:ext cx="288925" cy="287337"/>
          </a:xfrm>
          <a:prstGeom prst="ellipse">
            <a:avLst/>
          </a:prstGeom>
          <a:solidFill>
            <a:srgbClr val="FF3300"/>
          </a:solidFill>
          <a:ln w="12700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14423" name="Oval 55"/>
          <p:cNvSpPr>
            <a:spLocks noChangeArrowheads="1"/>
          </p:cNvSpPr>
          <p:nvPr/>
        </p:nvSpPr>
        <p:spPr bwMode="auto">
          <a:xfrm>
            <a:off x="5570538" y="4365625"/>
            <a:ext cx="288925" cy="287338"/>
          </a:xfrm>
          <a:prstGeom prst="ellipse">
            <a:avLst/>
          </a:prstGeom>
          <a:solidFill>
            <a:srgbClr val="FF3300"/>
          </a:solidFill>
          <a:ln w="12700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14424" name="Oval 56"/>
          <p:cNvSpPr>
            <a:spLocks noChangeArrowheads="1"/>
          </p:cNvSpPr>
          <p:nvPr/>
        </p:nvSpPr>
        <p:spPr bwMode="auto">
          <a:xfrm>
            <a:off x="5570538" y="5922963"/>
            <a:ext cx="288925" cy="287337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314425" name="Oval 57"/>
          <p:cNvSpPr>
            <a:spLocks noChangeArrowheads="1"/>
          </p:cNvSpPr>
          <p:nvPr/>
        </p:nvSpPr>
        <p:spPr bwMode="auto">
          <a:xfrm>
            <a:off x="5570538" y="5373688"/>
            <a:ext cx="288925" cy="28733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14426" name="Oval 58"/>
          <p:cNvSpPr>
            <a:spLocks noChangeArrowheads="1"/>
          </p:cNvSpPr>
          <p:nvPr/>
        </p:nvSpPr>
        <p:spPr bwMode="auto">
          <a:xfrm>
            <a:off x="5570538" y="3860800"/>
            <a:ext cx="288925" cy="28733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14428" name="Line 60"/>
          <p:cNvSpPr>
            <a:spLocks noChangeShapeType="1"/>
          </p:cNvSpPr>
          <p:nvPr/>
        </p:nvSpPr>
        <p:spPr bwMode="auto">
          <a:xfrm>
            <a:off x="1611313" y="4510088"/>
            <a:ext cx="6477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314429" name="Text Box 61"/>
          <p:cNvSpPr txBox="1">
            <a:spLocks noChangeArrowheads="1"/>
          </p:cNvSpPr>
          <p:nvPr/>
        </p:nvSpPr>
        <p:spPr bwMode="auto">
          <a:xfrm>
            <a:off x="252117" y="3997513"/>
            <a:ext cx="1322799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i="1" dirty="0">
                <a:solidFill>
                  <a:srgbClr val="000000"/>
                </a:solidFill>
              </a:rPr>
              <a:t>they </a:t>
            </a:r>
            <a:r>
              <a:rPr lang="en-US" sz="2000" b="1" i="1" u="sng" dirty="0">
                <a:solidFill>
                  <a:srgbClr val="000000"/>
                </a:solidFill>
              </a:rPr>
              <a:t>shall</a:t>
            </a:r>
            <a:br>
              <a:rPr lang="en-US" sz="2000" i="1" dirty="0">
                <a:solidFill>
                  <a:srgbClr val="000000"/>
                </a:solidFill>
              </a:rPr>
            </a:br>
            <a:r>
              <a:rPr lang="en-US" sz="2000" i="1" dirty="0">
                <a:solidFill>
                  <a:srgbClr val="000000"/>
                </a:solidFill>
              </a:rPr>
              <a:t>make</a:t>
            </a:r>
            <a:br>
              <a:rPr lang="en-US" sz="2000" i="1" dirty="0">
                <a:solidFill>
                  <a:srgbClr val="000000"/>
                </a:solidFill>
              </a:rPr>
            </a:br>
            <a:r>
              <a:rPr lang="en-US" sz="2000" i="1" dirty="0">
                <a:solidFill>
                  <a:srgbClr val="000000"/>
                </a:solidFill>
              </a:rPr>
              <a:t>choices</a:t>
            </a:r>
            <a:endParaRPr lang="en-GB" sz="2000" i="1" dirty="0">
              <a:solidFill>
                <a:srgbClr val="000000"/>
              </a:solidFill>
            </a:endParaRPr>
          </a:p>
        </p:txBody>
      </p:sp>
      <p:pic>
        <p:nvPicPr>
          <p:cNvPr id="198663" name="Picture 7" descr="C:\Documents and Settings\Erik\Local Settings\Temporary Internet Files\Content.IE5\OB9OPETP\MP90043869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0914" y="2852936"/>
            <a:ext cx="1553086" cy="2336304"/>
          </a:xfrm>
          <a:prstGeom prst="rect">
            <a:avLst/>
          </a:prstGeom>
          <a:noFill/>
        </p:spPr>
      </p:pic>
      <p:sp>
        <p:nvSpPr>
          <p:cNvPr id="3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319088" y="6545263"/>
            <a:ext cx="2682875" cy="244475"/>
          </a:xfrm>
        </p:spPr>
        <p:txBody>
          <a:bodyPr/>
          <a:lstStyle/>
          <a:p>
            <a:pPr>
              <a:defRPr/>
            </a:pPr>
            <a:r>
              <a:rPr lang="nl-NL"/>
              <a:t>Improve IT Services BV</a:t>
            </a:r>
            <a:endParaRPr lang="nl-NL" dirty="0"/>
          </a:p>
        </p:txBody>
      </p:sp>
      <p:sp>
        <p:nvSpPr>
          <p:cNvPr id="35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4364038" y="6545263"/>
            <a:ext cx="431800" cy="304800"/>
          </a:xfrm>
          <a:noFill/>
        </p:spPr>
        <p:txBody>
          <a:bodyPr/>
          <a:lstStyle/>
          <a:p>
            <a:fld id="{C4D7B7E0-1D1C-423A-94F6-07039544CB7C}" type="slidenum">
              <a:rPr lang="nl-NL"/>
              <a:pPr/>
              <a:t>12</a:t>
            </a:fld>
            <a:endParaRPr lang="nl-NL" dirty="0"/>
          </a:p>
        </p:txBody>
      </p:sp>
      <p:sp>
        <p:nvSpPr>
          <p:cNvPr id="28" name="Rechthoek 27"/>
          <p:cNvSpPr/>
          <p:nvPr/>
        </p:nvSpPr>
        <p:spPr bwMode="auto">
          <a:xfrm>
            <a:off x="7956376" y="6525344"/>
            <a:ext cx="936104" cy="3326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48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4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4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4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4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4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4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4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4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4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4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14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4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14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14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14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14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14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14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14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14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2000"/>
                                        <p:tgtEl>
                                          <p:spTgt spid="31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2000"/>
                                        <p:tgtEl>
                                          <p:spTgt spid="31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4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4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4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4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4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4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4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4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4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4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1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1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1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31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31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409" grpId="0"/>
      <p:bldP spid="314409" grpId="1"/>
      <p:bldP spid="314410" grpId="0"/>
      <p:bldP spid="314410" grpId="1"/>
      <p:bldP spid="314411" grpId="0"/>
      <p:bldP spid="314411" grpId="1"/>
      <p:bldP spid="314412" grpId="0" build="allAtOnce"/>
      <p:bldP spid="314413" grpId="0"/>
      <p:bldP spid="314413" grpId="1"/>
      <p:bldP spid="314417" grpId="0"/>
      <p:bldP spid="314418" grpId="0"/>
      <p:bldP spid="314419" grpId="0"/>
      <p:bldP spid="314420" grpId="0"/>
      <p:bldP spid="314421" grpId="0"/>
      <p:bldP spid="314422" grpId="0" animBg="1"/>
      <p:bldP spid="314423" grpId="0" animBg="1"/>
      <p:bldP spid="314424" grpId="0" animBg="1"/>
      <p:bldP spid="314425" grpId="0" animBg="1"/>
      <p:bldP spid="314426" grpId="0" animBg="1"/>
      <p:bldP spid="314428" grpId="0" animBg="1"/>
      <p:bldP spid="3144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 startAt="3"/>
            </a:pPr>
            <a:r>
              <a:rPr lang="en-US" sz="2400" dirty="0"/>
              <a:t>Consensus meeting</a:t>
            </a:r>
          </a:p>
          <a:p>
            <a:pPr marL="514350" indent="-514350">
              <a:buFont typeface="+mj-lt"/>
              <a:buAutoNum type="arabicParenR" startAt="3"/>
            </a:pPr>
            <a:r>
              <a:rPr lang="en-US" sz="2400" dirty="0"/>
              <a:t>Position the risk items in a Product Risk Matrix</a:t>
            </a:r>
          </a:p>
          <a:p>
            <a:pPr>
              <a:buNone/>
            </a:pP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Improve IT Services BV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7DE1DA-6787-440F-A147-B767877459C5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  <p:graphicFrame>
        <p:nvGraphicFramePr>
          <p:cNvPr id="9" name="Group 5"/>
          <p:cNvGraphicFramePr>
            <a:graphicFrameLocks/>
          </p:cNvGraphicFramePr>
          <p:nvPr/>
        </p:nvGraphicFramePr>
        <p:xfrm>
          <a:off x="2051720" y="2852936"/>
          <a:ext cx="5656262" cy="337058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0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56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56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Likelihood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Impact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Complexity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New development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Interfacing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Technology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Experience level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Business import.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vert="eaVert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Usage intensity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Safety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Item 1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Item 2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Item n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Picture 4" descr="bug left do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884368" y="3284984"/>
            <a:ext cx="865187" cy="865187"/>
          </a:xfrm>
          <a:prstGeom prst="rect">
            <a:avLst/>
          </a:prstGeom>
          <a:noFill/>
          <a:ln/>
        </p:spPr>
      </p:pic>
      <p:pic>
        <p:nvPicPr>
          <p:cNvPr id="11" name="Picture 74" descr="bug left do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5938" y="2708920"/>
            <a:ext cx="1008062" cy="1008062"/>
          </a:xfrm>
          <a:prstGeom prst="rect">
            <a:avLst/>
          </a:prstGeom>
          <a:noFill/>
        </p:spPr>
      </p:pic>
      <p:pic>
        <p:nvPicPr>
          <p:cNvPr id="12" name="Picture 75" descr="bug left do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708920"/>
            <a:ext cx="1008063" cy="1008062"/>
          </a:xfrm>
          <a:prstGeom prst="rect">
            <a:avLst/>
          </a:prstGeom>
          <a:noFill/>
        </p:spPr>
      </p:pic>
      <p:graphicFrame>
        <p:nvGraphicFramePr>
          <p:cNvPr id="216066" name="Object 179"/>
          <p:cNvGraphicFramePr>
            <a:graphicFrameLocks noChangeAspect="1"/>
          </p:cNvGraphicFramePr>
          <p:nvPr/>
        </p:nvGraphicFramePr>
        <p:xfrm>
          <a:off x="34925" y="5516563"/>
          <a:ext cx="2133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2" name="Clip" r:id="rId4" imgW="1374840" imgH="589320" progId="">
                  <p:embed/>
                </p:oleObj>
              </mc:Choice>
              <mc:Fallback>
                <p:oleObj name="Clip" r:id="rId4" imgW="1374840" imgH="589320" progId="">
                  <p:embed/>
                  <p:pic>
                    <p:nvPicPr>
                      <p:cNvPr id="216066" name="Object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5516563"/>
                        <a:ext cx="2133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73626" y="387047"/>
            <a:ext cx="9144000" cy="63402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Assessment - Nutshell (2)</a:t>
            </a:r>
            <a:endParaRPr lang="en-GB" b="1" dirty="0"/>
          </a:p>
        </p:txBody>
      </p:sp>
      <p:sp>
        <p:nvSpPr>
          <p:cNvPr id="14" name="Rechthoek 13"/>
          <p:cNvSpPr/>
          <p:nvPr/>
        </p:nvSpPr>
        <p:spPr bwMode="auto">
          <a:xfrm>
            <a:off x="7956376" y="6525344"/>
            <a:ext cx="936104" cy="3326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0417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9D7A7A-24B7-46C3-BC51-34FEFCD20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Risk Matrix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84677FE5-39BD-4A76-AE7C-DC6D7060185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457450" y="1870075"/>
          <a:ext cx="5276850" cy="340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83DDD73-C3C6-4868-B330-272F139332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Improve IT Services BV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953511E-3847-4CBA-BA83-F1578CFB2F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34E775-1113-49BC-A806-894090527D48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359F5E05-7121-4AB3-84B9-590F4F35D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7400" y="3190875"/>
            <a:ext cx="457200" cy="13716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id="{7DBE97BC-41F3-4051-9CAC-08EA3F22E1FF}"/>
              </a:ext>
            </a:extLst>
          </p:cNvPr>
          <p:cNvSpPr>
            <a:spLocks noChangeArrowheads="1"/>
          </p:cNvSpPr>
          <p:nvPr/>
        </p:nvSpPr>
        <p:spPr bwMode="auto">
          <a:xfrm rot="5378470">
            <a:off x="4981575" y="5395522"/>
            <a:ext cx="457200" cy="13716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1" name="Text Box 25">
            <a:extLst>
              <a:ext uri="{FF2B5EF4-FFF2-40B4-BE49-F238E27FC236}">
                <a16:creationId xmlns:a16="http://schemas.microsoft.com/office/drawing/2014/main" id="{5FEB769B-C37C-45D2-99F7-F95ED40AA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53" y="3657600"/>
            <a:ext cx="1467069" cy="40011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nl-NL" sz="2000" b="1" dirty="0" err="1">
                <a:solidFill>
                  <a:srgbClr val="000000"/>
                </a:solidFill>
              </a:rPr>
              <a:t>Likelihood</a:t>
            </a:r>
            <a:endParaRPr lang="nl-NL" sz="2000" b="1" dirty="0">
              <a:solidFill>
                <a:srgbClr val="000000"/>
              </a:solidFill>
            </a:endParaRPr>
          </a:p>
        </p:txBody>
      </p:sp>
      <p:sp>
        <p:nvSpPr>
          <p:cNvPr id="12" name="Text Box 26">
            <a:extLst>
              <a:ext uri="{FF2B5EF4-FFF2-40B4-BE49-F238E27FC236}">
                <a16:creationId xmlns:a16="http://schemas.microsoft.com/office/drawing/2014/main" id="{097B8CF2-38E7-48DB-88DB-74F78C058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981" y="5693110"/>
            <a:ext cx="1010213" cy="40011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nl-NL" sz="2000" b="1" dirty="0">
                <a:solidFill>
                  <a:srgbClr val="000000"/>
                </a:solidFill>
              </a:rPr>
              <a:t>Impact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CA4D8662-0636-4BCF-B106-3B26CE18E8D8}"/>
              </a:ext>
            </a:extLst>
          </p:cNvPr>
          <p:cNvCxnSpPr/>
          <p:nvPr/>
        </p:nvCxnSpPr>
        <p:spPr bwMode="auto">
          <a:xfrm>
            <a:off x="2445093" y="5305425"/>
            <a:ext cx="5191125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8D1B04B7-9394-470A-B11A-25C64A053638}"/>
              </a:ext>
            </a:extLst>
          </p:cNvPr>
          <p:cNvCxnSpPr/>
          <p:nvPr/>
        </p:nvCxnSpPr>
        <p:spPr bwMode="auto">
          <a:xfrm flipV="1">
            <a:off x="2426043" y="2005955"/>
            <a:ext cx="0" cy="329947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 Box 12">
            <a:extLst>
              <a:ext uri="{FF2B5EF4-FFF2-40B4-BE49-F238E27FC236}">
                <a16:creationId xmlns:a16="http://schemas.microsoft.com/office/drawing/2014/main" id="{3F57D477-FFAC-4050-9BA3-91675A807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9904" y="5056325"/>
            <a:ext cx="31290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nl-NL" b="1"/>
              <a:t>5</a:t>
            </a: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E06ACA3D-BD95-417A-9742-C86EA61B1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484" y="1791790"/>
            <a:ext cx="44114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nl-NL" b="1" dirty="0"/>
              <a:t>25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63B861B4-1E5B-4959-8F71-0470AF073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711" y="3447974"/>
            <a:ext cx="44114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nl-NL" b="1" dirty="0"/>
              <a:t>15</a:t>
            </a: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27A90528-848A-4B55-B39C-69DF1A204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379" y="5320182"/>
            <a:ext cx="31290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nl-NL" b="1" dirty="0"/>
              <a:t>3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ACA545B3-C38B-4C3B-9C69-00EB894A8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2102" y="5361125"/>
            <a:ext cx="44114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nl-NL" b="1" dirty="0"/>
              <a:t>15</a:t>
            </a:r>
          </a:p>
        </p:txBody>
      </p:sp>
      <p:sp>
        <p:nvSpPr>
          <p:cNvPr id="26" name="Text Box 17">
            <a:extLst>
              <a:ext uri="{FF2B5EF4-FFF2-40B4-BE49-F238E27FC236}">
                <a16:creationId xmlns:a16="http://schemas.microsoft.com/office/drawing/2014/main" id="{0F4A8EE8-49CD-4739-8316-8D71B7EB3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467" y="5370650"/>
            <a:ext cx="31290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nl-NL" b="1" dirty="0"/>
              <a:t>9</a:t>
            </a:r>
          </a:p>
        </p:txBody>
      </p:sp>
      <p:sp>
        <p:nvSpPr>
          <p:cNvPr id="28" name="Oval 41">
            <a:extLst>
              <a:ext uri="{FF2B5EF4-FFF2-40B4-BE49-F238E27FC236}">
                <a16:creationId xmlns:a16="http://schemas.microsoft.com/office/drawing/2014/main" id="{92A1982D-DC84-4E44-BB4A-E897DC346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888" y="4215150"/>
            <a:ext cx="431800" cy="431800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X2</a:t>
            </a:r>
          </a:p>
        </p:txBody>
      </p:sp>
      <p:sp>
        <p:nvSpPr>
          <p:cNvPr id="29" name="Oval 42">
            <a:extLst>
              <a:ext uri="{FF2B5EF4-FFF2-40B4-BE49-F238E27FC236}">
                <a16:creationId xmlns:a16="http://schemas.microsoft.com/office/drawing/2014/main" id="{74E1C4AF-A8BB-488C-BC36-704FDE1DA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7575" y="2852738"/>
            <a:ext cx="431800" cy="431800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X1</a:t>
            </a:r>
          </a:p>
        </p:txBody>
      </p:sp>
      <p:grpSp>
        <p:nvGrpSpPr>
          <p:cNvPr id="30" name="Group 36">
            <a:extLst>
              <a:ext uri="{FF2B5EF4-FFF2-40B4-BE49-F238E27FC236}">
                <a16:creationId xmlns:a16="http://schemas.microsoft.com/office/drawing/2014/main" id="{66A8379D-2D80-45B2-94D2-E0B13DBEFCE6}"/>
              </a:ext>
            </a:extLst>
          </p:cNvPr>
          <p:cNvGrpSpPr>
            <a:grpSpLocks/>
          </p:cNvGrpSpPr>
          <p:nvPr/>
        </p:nvGrpSpPr>
        <p:grpSpPr bwMode="auto">
          <a:xfrm>
            <a:off x="2419858" y="1694732"/>
            <a:ext cx="5184775" cy="2016125"/>
            <a:chOff x="1519" y="1253"/>
            <a:chExt cx="3266" cy="127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1" name="Oval 34">
              <a:extLst>
                <a:ext uri="{FF2B5EF4-FFF2-40B4-BE49-F238E27FC236}">
                  <a16:creationId xmlns:a16="http://schemas.microsoft.com/office/drawing/2014/main" id="{A6F8CECB-6D06-4F87-A41E-1D0D29E834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17" y="255"/>
              <a:ext cx="1270" cy="3266"/>
            </a:xfrm>
            <a:prstGeom prst="ellipse">
              <a:avLst/>
            </a:prstGeom>
            <a:grpFill/>
            <a:ln w="762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nl-NL"/>
            </a:p>
          </p:txBody>
        </p:sp>
        <p:sp>
          <p:nvSpPr>
            <p:cNvPr id="32" name="Text Box 35">
              <a:extLst>
                <a:ext uri="{FF2B5EF4-FFF2-40B4-BE49-F238E27FC236}">
                  <a16:creationId xmlns:a16="http://schemas.microsoft.com/office/drawing/2014/main" id="{EDEA2DE6-ADDA-4451-A6D7-708F6857BD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3" y="1452"/>
              <a:ext cx="1509" cy="8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 anchor="b">
              <a:spAutoFit/>
            </a:bodyPr>
            <a:lstStyle/>
            <a:p>
              <a:pPr algn="ctr"/>
              <a:r>
                <a:rPr lang="nl-NL" sz="2800" b="1" dirty="0">
                  <a:solidFill>
                    <a:srgbClr val="000000"/>
                  </a:solidFill>
                </a:rPr>
                <a:t>focus of </a:t>
              </a:r>
              <a:br>
                <a:rPr lang="nl-NL" sz="2800" b="1" dirty="0">
                  <a:solidFill>
                    <a:srgbClr val="000000"/>
                  </a:solidFill>
                </a:rPr>
              </a:br>
              <a:r>
                <a:rPr lang="nl-NL" sz="2800" b="1" dirty="0" err="1">
                  <a:solidFill>
                    <a:srgbClr val="000000"/>
                  </a:solidFill>
                </a:rPr>
                <a:t>development</a:t>
              </a:r>
              <a:r>
                <a:rPr lang="nl-NL" sz="2800" b="1" dirty="0">
                  <a:solidFill>
                    <a:srgbClr val="000000"/>
                  </a:solidFill>
                </a:rPr>
                <a:t> </a:t>
              </a:r>
              <a:r>
                <a:rPr lang="nl-NL" sz="2800" b="1" dirty="0" err="1">
                  <a:solidFill>
                    <a:srgbClr val="000000"/>
                  </a:solidFill>
                </a:rPr>
                <a:t>testing</a:t>
              </a:r>
              <a:endParaRPr lang="nl-NL" sz="28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Group 40">
            <a:extLst>
              <a:ext uri="{FF2B5EF4-FFF2-40B4-BE49-F238E27FC236}">
                <a16:creationId xmlns:a16="http://schemas.microsoft.com/office/drawing/2014/main" id="{28DB8D28-CD11-4B43-BDFD-F6980643AACC}"/>
              </a:ext>
            </a:extLst>
          </p:cNvPr>
          <p:cNvGrpSpPr>
            <a:grpSpLocks/>
          </p:cNvGrpSpPr>
          <p:nvPr/>
        </p:nvGrpSpPr>
        <p:grpSpPr bwMode="auto">
          <a:xfrm>
            <a:off x="5519058" y="1729593"/>
            <a:ext cx="2447925" cy="3887788"/>
            <a:chOff x="3152" y="1117"/>
            <a:chExt cx="1542" cy="244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4" name="Oval 38">
              <a:extLst>
                <a:ext uri="{FF2B5EF4-FFF2-40B4-BE49-F238E27FC236}">
                  <a16:creationId xmlns:a16="http://schemas.microsoft.com/office/drawing/2014/main" id="{9A22A517-8993-44C2-A84C-9C7CDFD5F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1117"/>
              <a:ext cx="1542" cy="2449"/>
            </a:xfrm>
            <a:prstGeom prst="ellipse">
              <a:avLst/>
            </a:prstGeom>
            <a:grp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endParaRPr lang="nl-NL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" name="Text Box 39">
              <a:extLst>
                <a:ext uri="{FF2B5EF4-FFF2-40B4-BE49-F238E27FC236}">
                  <a16:creationId xmlns:a16="http://schemas.microsoft.com/office/drawing/2014/main" id="{663745D4-8F7E-4667-856D-D15C5B7519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3" y="1936"/>
              <a:ext cx="1385" cy="8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 anchor="b">
              <a:spAutoFit/>
            </a:bodyPr>
            <a:lstStyle/>
            <a:p>
              <a:pPr algn="ctr"/>
              <a:r>
                <a:rPr lang="nl-NL" sz="2800" b="1" dirty="0">
                  <a:solidFill>
                    <a:srgbClr val="000000"/>
                  </a:solidFill>
                </a:rPr>
                <a:t>focus of</a:t>
              </a:r>
              <a:br>
                <a:rPr lang="nl-NL" sz="2800" b="1" dirty="0">
                  <a:solidFill>
                    <a:srgbClr val="000000"/>
                  </a:solidFill>
                </a:rPr>
              </a:br>
              <a:r>
                <a:rPr lang="nl-NL" sz="2800" b="1" dirty="0" err="1">
                  <a:solidFill>
                    <a:srgbClr val="000000"/>
                  </a:solidFill>
                </a:rPr>
                <a:t>acceptance</a:t>
              </a:r>
              <a:r>
                <a:rPr lang="nl-NL" sz="2800" b="1" dirty="0">
                  <a:solidFill>
                    <a:srgbClr val="000000"/>
                  </a:solidFill>
                </a:rPr>
                <a:t> </a:t>
              </a:r>
              <a:r>
                <a:rPr lang="nl-NL" sz="2800" b="1" dirty="0" err="1">
                  <a:solidFill>
                    <a:srgbClr val="000000"/>
                  </a:solidFill>
                </a:rPr>
                <a:t>testing</a:t>
              </a:r>
              <a:endParaRPr lang="nl-NL" sz="2800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0847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Improve IT Services BV</a:t>
            </a:r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9C77C3-95BF-485D-BF8A-818C3044BE6B}" type="slidenum">
              <a:rPr lang="nl-NL"/>
              <a:pPr/>
              <a:t>15</a:t>
            </a:fld>
            <a:endParaRPr lang="nl-NL"/>
          </a:p>
        </p:txBody>
      </p:sp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424578"/>
            <a:ext cx="8723312" cy="63402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Differentiated Test Approach !!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325" y="1546225"/>
            <a:ext cx="4106863" cy="466407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Test design techniques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Reviews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Test design start-up meetings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Reviews of test design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Level detail test cases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Exit (DoD) criteria,</a:t>
            </a:r>
            <a:br>
              <a:rPr lang="en-US" dirty="0"/>
            </a:br>
            <a:r>
              <a:rPr lang="en-US" dirty="0"/>
              <a:t>e.g., coverage</a:t>
            </a:r>
          </a:p>
        </p:txBody>
      </p:sp>
      <p:sp>
        <p:nvSpPr>
          <p:cNvPr id="5785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3288" y="1546225"/>
            <a:ext cx="4106862" cy="466407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Level of independence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More time &amp; effort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Most experienced person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Priority setting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Regression testing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Re-testing</a:t>
            </a:r>
          </a:p>
          <a:p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sz="2000" dirty="0"/>
          </a:p>
        </p:txBody>
      </p:sp>
      <p:sp>
        <p:nvSpPr>
          <p:cNvPr id="578566" name="Text Box 6"/>
          <p:cNvSpPr txBox="1">
            <a:spLocks noChangeArrowheads="1"/>
          </p:cNvSpPr>
          <p:nvPr/>
        </p:nvSpPr>
        <p:spPr bwMode="auto">
          <a:xfrm>
            <a:off x="5093841" y="5460063"/>
            <a:ext cx="379463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without this a risk session</a:t>
            </a:r>
          </a:p>
          <a:p>
            <a:pPr eaLnBrk="0" hangingPunct="0"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doesn’t make much sense !!</a:t>
            </a:r>
          </a:p>
        </p:txBody>
      </p:sp>
      <p:pic>
        <p:nvPicPr>
          <p:cNvPr id="193540" name="Picture 4" descr="Afbeeldingsresultaat voor one way">
            <a:extLst>
              <a:ext uri="{FF2B5EF4-FFF2-40B4-BE49-F238E27FC236}">
                <a16:creationId xmlns:a16="http://schemas.microsoft.com/office/drawing/2014/main" id="{948D64FA-CD08-451D-B043-6C43AB691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308" y="1058598"/>
            <a:ext cx="1629111" cy="124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904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1B355-DC3B-4B60-8077-780A9AA27D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F8917-D8DE-4C61-BB17-8B65CC661740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  <p:pic>
        <p:nvPicPr>
          <p:cNvPr id="7" name="Picture 3" descr="C:\Documents and Settings\erik\Local Settings\Temporary Internet Files\Content.IE5\RVEDV5Y5\Work_in_progress.svg[1].png">
            <a:extLst>
              <a:ext uri="{FF2B5EF4-FFF2-40B4-BE49-F238E27FC236}">
                <a16:creationId xmlns:a16="http://schemas.microsoft.com/office/drawing/2014/main" id="{ED31D286-B5F6-41D0-907B-9B1F4BCC9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9657" y="39882"/>
            <a:ext cx="1331888" cy="1166617"/>
          </a:xfrm>
          <a:prstGeom prst="rect">
            <a:avLst/>
          </a:prstGeom>
          <a:noFill/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F86715E-3BF5-4B54-AF2B-4468415EF4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06" t="19974" r="23535" b="8861"/>
          <a:stretch/>
        </p:blipFill>
        <p:spPr>
          <a:xfrm>
            <a:off x="548145" y="107772"/>
            <a:ext cx="6466114" cy="666080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94562" name="Picture 2" descr="Afbeeldingsresultaat voor koffie apparaat cartoon">
            <a:extLst>
              <a:ext uri="{FF2B5EF4-FFF2-40B4-BE49-F238E27FC236}">
                <a16:creationId xmlns:a16="http://schemas.microsoft.com/office/drawing/2014/main" id="{7DF9D5CF-0395-4475-854D-3A0F2F03E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831" y="3680749"/>
            <a:ext cx="1546795" cy="188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75957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6211" y="411669"/>
            <a:ext cx="9642191" cy="584775"/>
          </a:xfrm>
        </p:spPr>
        <p:txBody>
          <a:bodyPr/>
          <a:lstStyle/>
          <a:p>
            <a:r>
              <a:rPr lang="nl-N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Agile - Play Card Game: Risk Poker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nl-NL" sz="2800" dirty="0"/>
              <a:t>Planning Poker / Wide Band Delphi </a:t>
            </a:r>
            <a:r>
              <a:rPr lang="nl-NL" sz="2800" dirty="0" err="1"/>
              <a:t>based</a:t>
            </a:r>
            <a:endParaRPr lang="nl-NL" sz="2800" dirty="0"/>
          </a:p>
          <a:p>
            <a:pPr marL="265113" indent="-265113">
              <a:spcBef>
                <a:spcPts val="20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/>
              <a:t>Bottom-up estimation</a:t>
            </a:r>
          </a:p>
          <a:p>
            <a:pPr marL="742950" lvl="1" indent="-285750">
              <a:spcBef>
                <a:spcPts val="200"/>
              </a:spcBef>
              <a:spcAft>
                <a:spcPts val="1200"/>
              </a:spcAft>
              <a:buClr>
                <a:schemeClr val="tx1"/>
              </a:buClr>
              <a:buFont typeface="Arial" charset="0"/>
              <a:buChar char="-"/>
            </a:pPr>
            <a:r>
              <a:rPr lang="en-US" sz="2400" dirty="0"/>
              <a:t>commitment of people involved</a:t>
            </a:r>
          </a:p>
          <a:p>
            <a:pPr marL="742950" lvl="1" indent="-285750">
              <a:spcBef>
                <a:spcPts val="200"/>
              </a:spcBef>
              <a:spcAft>
                <a:spcPts val="1200"/>
              </a:spcAft>
              <a:buClr>
                <a:schemeClr val="tx1"/>
              </a:buClr>
              <a:buFont typeface="Arial" charset="0"/>
              <a:buChar char="-"/>
            </a:pPr>
            <a:r>
              <a:rPr lang="en-US" sz="2400" dirty="0"/>
              <a:t>collective experience of the team</a:t>
            </a:r>
          </a:p>
          <a:p>
            <a:pPr marL="742950" lvl="1" indent="-285750">
              <a:spcBef>
                <a:spcPts val="200"/>
              </a:spcBef>
              <a:spcAft>
                <a:spcPts val="1200"/>
              </a:spcAft>
              <a:buClr>
                <a:schemeClr val="tx1"/>
              </a:buClr>
              <a:buFont typeface="Arial" charset="0"/>
              <a:buChar char="-"/>
            </a:pPr>
            <a:r>
              <a:rPr lang="en-US" sz="2400" dirty="0"/>
              <a:t>wide variance in estimates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Arial" charset="0"/>
              <a:buChar char="-"/>
            </a:pPr>
            <a:endParaRPr lang="en-US" sz="2400" dirty="0"/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Arial" charset="0"/>
              <a:buChar char="-"/>
            </a:pPr>
            <a:endParaRPr lang="en-US" sz="800" dirty="0"/>
          </a:p>
          <a:p>
            <a:pPr>
              <a:buFont typeface="Wingdings" pitchFamily="2" charset="2"/>
              <a:buChar char="§"/>
            </a:pPr>
            <a:endParaRPr lang="nl-NL" sz="2800" b="1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Improve IT Services BV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71F252-2417-4937-84D1-574FDA6E7947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  <p:pic>
        <p:nvPicPr>
          <p:cNvPr id="13" name="Afbeelding 12" descr="20130905_1605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421" y="4335591"/>
            <a:ext cx="2685519" cy="2014139"/>
          </a:xfrm>
          <a:prstGeom prst="rect">
            <a:avLst/>
          </a:prstGeom>
        </p:spPr>
      </p:pic>
      <p:pic>
        <p:nvPicPr>
          <p:cNvPr id="14" name="Picture 3" descr="File:CrispPlanningPokerDeck.jpg">
            <a:hlinkClick r:id="rId3"/>
            <a:extLst>
              <a:ext uri="{FF2B5EF4-FFF2-40B4-BE49-F238E27FC236}">
                <a16:creationId xmlns:a16="http://schemas.microsoft.com/office/drawing/2014/main" id="{5A81AFEF-EAB9-409A-A3DB-868CE0B6C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36675"/>
          <a:stretch>
            <a:fillRect/>
          </a:stretch>
        </p:blipFill>
        <p:spPr bwMode="auto">
          <a:xfrm>
            <a:off x="5985763" y="2389894"/>
            <a:ext cx="2918524" cy="1355077"/>
          </a:xfrm>
          <a:prstGeom prst="rect">
            <a:avLst/>
          </a:prstGeom>
          <a:noFill/>
        </p:spPr>
      </p:pic>
      <p:pic>
        <p:nvPicPr>
          <p:cNvPr id="15" name="Picture 2" descr="http://t3.gstatic.com/images?q=tbn:ANd9GcSQrowLoAYjgCAYZzFO--KYWdZmJV-ukG60uImCXpJHvsQ2F79LMFT6lh9jBQ">
            <a:extLst>
              <a:ext uri="{FF2B5EF4-FFF2-40B4-BE49-F238E27FC236}">
                <a16:creationId xmlns:a16="http://schemas.microsoft.com/office/drawing/2014/main" id="{28946F81-230E-4289-BC42-96BC496E9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b="4367"/>
          <a:stretch/>
        </p:blipFill>
        <p:spPr bwMode="auto">
          <a:xfrm>
            <a:off x="6445470" y="4211191"/>
            <a:ext cx="1999109" cy="1911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839927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714" name="AutoShape 25"/>
          <p:cNvCxnSpPr>
            <a:cxnSpLocks noChangeShapeType="1"/>
            <a:stCxn id="29713" idx="3"/>
            <a:endCxn id="29703" idx="0"/>
          </p:cNvCxnSpPr>
          <p:nvPr/>
        </p:nvCxnSpPr>
        <p:spPr bwMode="auto">
          <a:xfrm flipH="1" flipV="1">
            <a:off x="5694188" y="2732088"/>
            <a:ext cx="388938" cy="2713037"/>
          </a:xfrm>
          <a:prstGeom prst="bentConnector4">
            <a:avLst>
              <a:gd name="adj1" fmla="val -125306"/>
              <a:gd name="adj2" fmla="val 114273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arrow" w="med" len="med"/>
          </a:ln>
          <a:effectLst/>
        </p:spPr>
      </p:cxnSp>
      <p:pic>
        <p:nvPicPr>
          <p:cNvPr id="351243" name="Picture 11" descr="http://www.agilehardware.com/product_images/y/half_size_cards_all_2__14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4696" y="3068960"/>
            <a:ext cx="2915816" cy="1734059"/>
          </a:xfrm>
          <a:prstGeom prst="rect">
            <a:avLst/>
          </a:prstGeom>
          <a:noFill/>
        </p:spPr>
      </p:pic>
      <p:sp>
        <p:nvSpPr>
          <p:cNvPr id="29698" name="Tijdelijke aanduiding voor voettekst 4"/>
          <p:cNvSpPr txBox="1">
            <a:spLocks noGrp="1"/>
          </p:cNvSpPr>
          <p:nvPr/>
        </p:nvSpPr>
        <p:spPr bwMode="auto">
          <a:xfrm>
            <a:off x="319088" y="6545263"/>
            <a:ext cx="2682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nl-NL" sz="1000" dirty="0">
                <a:solidFill>
                  <a:schemeClr val="tx2"/>
                </a:solidFill>
              </a:rPr>
              <a:t>Improve IT Services BV</a:t>
            </a:r>
          </a:p>
        </p:txBody>
      </p:sp>
      <p:sp>
        <p:nvSpPr>
          <p:cNvPr id="29699" name="Tijdelijke aanduiding voor dianummer 5"/>
          <p:cNvSpPr txBox="1">
            <a:spLocks noGrp="1"/>
          </p:cNvSpPr>
          <p:nvPr/>
        </p:nvSpPr>
        <p:spPr bwMode="auto">
          <a:xfrm>
            <a:off x="4364038" y="6545263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fld id="{B7B1407F-D483-4897-9473-BFB40C4C3499}" type="slidenum">
              <a:rPr lang="nl-NL" sz="1000">
                <a:solidFill>
                  <a:schemeClr val="tx2"/>
                </a:solidFill>
              </a:rPr>
              <a:pPr algn="ctr">
                <a:spcBef>
                  <a:spcPts val="200"/>
                </a:spcBef>
                <a:spcAft>
                  <a:spcPts val="200"/>
                </a:spcAft>
              </a:pPr>
              <a:t>18</a:t>
            </a:fld>
            <a:endParaRPr lang="nl-NL" sz="1000">
              <a:solidFill>
                <a:schemeClr val="tx2"/>
              </a:solidFill>
            </a:endParaRPr>
          </a:p>
        </p:txBody>
      </p:sp>
      <p:sp>
        <p:nvSpPr>
          <p:cNvPr id="29701" name="Rectangle 19"/>
          <p:cNvSpPr>
            <a:spLocks noChangeArrowheads="1"/>
          </p:cNvSpPr>
          <p:nvPr/>
        </p:nvSpPr>
        <p:spPr bwMode="auto">
          <a:xfrm>
            <a:off x="3317701" y="1436688"/>
            <a:ext cx="1295400" cy="431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eaLnBrk="0" hangingPunct="0"/>
            <a:r>
              <a:rPr lang="en-US" sz="2000" dirty="0"/>
              <a:t>User Story</a:t>
            </a:r>
            <a:endParaRPr lang="nl-NL" sz="2000" dirty="0"/>
          </a:p>
        </p:txBody>
      </p:sp>
      <p:sp>
        <p:nvSpPr>
          <p:cNvPr id="29702" name="Rectangle 20"/>
          <p:cNvSpPr>
            <a:spLocks noChangeArrowheads="1"/>
          </p:cNvSpPr>
          <p:nvPr/>
        </p:nvSpPr>
        <p:spPr bwMode="auto">
          <a:xfrm>
            <a:off x="3317701" y="2084388"/>
            <a:ext cx="1295400" cy="431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eaLnBrk="0" hangingPunct="0"/>
            <a:r>
              <a:rPr lang="en-US" sz="2000" dirty="0"/>
              <a:t>Explain</a:t>
            </a:r>
            <a:endParaRPr lang="nl-NL" sz="2000" dirty="0"/>
          </a:p>
        </p:txBody>
      </p:sp>
      <p:sp>
        <p:nvSpPr>
          <p:cNvPr id="29703" name="Rectangle 21"/>
          <p:cNvSpPr>
            <a:spLocks noChangeArrowheads="1"/>
          </p:cNvSpPr>
          <p:nvPr/>
        </p:nvSpPr>
        <p:spPr bwMode="auto">
          <a:xfrm>
            <a:off x="5046488" y="2732088"/>
            <a:ext cx="1295400" cy="431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eaLnBrk="0" hangingPunct="0"/>
            <a:r>
              <a:rPr lang="en-US" sz="2000"/>
              <a:t>Estimates</a:t>
            </a:r>
            <a:endParaRPr lang="nl-NL" sz="2000"/>
          </a:p>
        </p:txBody>
      </p:sp>
      <p:sp>
        <p:nvSpPr>
          <p:cNvPr id="29704" name="Rectangle 22"/>
          <p:cNvSpPr>
            <a:spLocks noChangeArrowheads="1"/>
          </p:cNvSpPr>
          <p:nvPr/>
        </p:nvSpPr>
        <p:spPr bwMode="auto">
          <a:xfrm>
            <a:off x="3393901" y="3500438"/>
            <a:ext cx="1295400" cy="431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eaLnBrk="0" hangingPunct="0"/>
            <a:r>
              <a:rPr lang="en-US" sz="2000"/>
              <a:t>Collect</a:t>
            </a:r>
            <a:endParaRPr lang="nl-NL" sz="2000"/>
          </a:p>
        </p:txBody>
      </p:sp>
      <p:sp>
        <p:nvSpPr>
          <p:cNvPr id="29705" name="Rectangle 23"/>
          <p:cNvSpPr>
            <a:spLocks noChangeArrowheads="1"/>
          </p:cNvSpPr>
          <p:nvPr/>
        </p:nvSpPr>
        <p:spPr bwMode="auto">
          <a:xfrm>
            <a:off x="5035376" y="4581525"/>
            <a:ext cx="1295400" cy="431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eaLnBrk="0" hangingPunct="0"/>
            <a:r>
              <a:rPr lang="en-US" sz="2000"/>
              <a:t>Share info</a:t>
            </a:r>
            <a:endParaRPr lang="nl-NL" sz="2000"/>
          </a:p>
        </p:txBody>
      </p:sp>
      <p:sp>
        <p:nvSpPr>
          <p:cNvPr id="29706" name="AutoShape 24"/>
          <p:cNvSpPr>
            <a:spLocks noChangeArrowheads="1"/>
          </p:cNvSpPr>
          <p:nvPr/>
        </p:nvSpPr>
        <p:spPr bwMode="auto">
          <a:xfrm>
            <a:off x="3643138" y="4149725"/>
            <a:ext cx="792163" cy="574675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eaLnBrk="0" hangingPunct="0"/>
            <a:r>
              <a:rPr lang="en-US" sz="2000"/>
              <a:t>OK?</a:t>
            </a:r>
            <a:endParaRPr lang="nl-NL" sz="2000"/>
          </a:p>
        </p:txBody>
      </p:sp>
      <p:sp>
        <p:nvSpPr>
          <p:cNvPr id="29707" name="Rectangle 26"/>
          <p:cNvSpPr>
            <a:spLocks noChangeArrowheads="1"/>
          </p:cNvSpPr>
          <p:nvPr/>
        </p:nvSpPr>
        <p:spPr bwMode="auto">
          <a:xfrm>
            <a:off x="3387551" y="5667375"/>
            <a:ext cx="1295400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/>
            <a:r>
              <a:rPr lang="en-US" sz="2000" dirty="0"/>
              <a:t>Final</a:t>
            </a:r>
            <a:br>
              <a:rPr lang="en-US" sz="2000" dirty="0"/>
            </a:br>
            <a:r>
              <a:rPr lang="en-US" sz="2000" dirty="0"/>
              <a:t>estimate</a:t>
            </a:r>
            <a:endParaRPr lang="nl-NL" sz="2000" dirty="0"/>
          </a:p>
        </p:txBody>
      </p:sp>
      <p:cxnSp>
        <p:nvCxnSpPr>
          <p:cNvPr id="29708" name="AutoShape 29"/>
          <p:cNvCxnSpPr>
            <a:cxnSpLocks noChangeShapeType="1"/>
            <a:stCxn id="29703" idx="2"/>
            <a:endCxn id="29704" idx="0"/>
          </p:cNvCxnSpPr>
          <p:nvPr/>
        </p:nvCxnSpPr>
        <p:spPr bwMode="auto">
          <a:xfrm rot="5400000">
            <a:off x="4699620" y="2505869"/>
            <a:ext cx="336550" cy="1652587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arrow" w="med" len="med"/>
          </a:ln>
        </p:spPr>
      </p:cxnSp>
      <p:cxnSp>
        <p:nvCxnSpPr>
          <p:cNvPr id="29709" name="AutoShape 30"/>
          <p:cNvCxnSpPr>
            <a:cxnSpLocks noChangeShapeType="1"/>
            <a:stCxn id="29706" idx="3"/>
            <a:endCxn id="29705" idx="0"/>
          </p:cNvCxnSpPr>
          <p:nvPr/>
        </p:nvCxnSpPr>
        <p:spPr bwMode="auto">
          <a:xfrm>
            <a:off x="4435301" y="4437063"/>
            <a:ext cx="1247775" cy="144462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arrow" w="med" len="med"/>
          </a:ln>
        </p:spPr>
      </p:cxnSp>
      <p:sp>
        <p:nvSpPr>
          <p:cNvPr id="29710" name="Text Box 33"/>
          <p:cNvSpPr txBox="1">
            <a:spLocks noChangeArrowheads="1"/>
          </p:cNvSpPr>
          <p:nvPr/>
        </p:nvSpPr>
        <p:spPr bwMode="auto">
          <a:xfrm>
            <a:off x="1352376" y="1839913"/>
            <a:ext cx="1339850" cy="39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Moderator</a:t>
            </a:r>
            <a:endParaRPr lang="nl-NL" sz="2000"/>
          </a:p>
        </p:txBody>
      </p:sp>
      <p:sp>
        <p:nvSpPr>
          <p:cNvPr id="29711" name="Text Box 34"/>
          <p:cNvSpPr txBox="1">
            <a:spLocks noChangeArrowheads="1"/>
          </p:cNvSpPr>
          <p:nvPr/>
        </p:nvSpPr>
        <p:spPr bwMode="auto">
          <a:xfrm>
            <a:off x="6700663" y="1819275"/>
            <a:ext cx="1255713" cy="39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/>
              <a:t>Estimator</a:t>
            </a:r>
            <a:endParaRPr lang="nl-NL" sz="2000" dirty="0"/>
          </a:p>
        </p:txBody>
      </p:sp>
      <p:sp>
        <p:nvSpPr>
          <p:cNvPr id="29712" name="Line 35"/>
          <p:cNvSpPr>
            <a:spLocks noChangeShapeType="1"/>
          </p:cNvSpPr>
          <p:nvPr/>
        </p:nvSpPr>
        <p:spPr bwMode="auto">
          <a:xfrm flipH="1">
            <a:off x="4911403" y="1341438"/>
            <a:ext cx="20637" cy="5111750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29713" name="AutoShape 25"/>
          <p:cNvSpPr>
            <a:spLocks noChangeArrowheads="1"/>
          </p:cNvSpPr>
          <p:nvPr/>
        </p:nvSpPr>
        <p:spPr bwMode="auto">
          <a:xfrm>
            <a:off x="5290963" y="5157788"/>
            <a:ext cx="792163" cy="574675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eaLnBrk="0" hangingPunct="0"/>
            <a:r>
              <a:rPr lang="en-US" sz="2000"/>
              <a:t>OK?</a:t>
            </a:r>
            <a:endParaRPr lang="nl-NL" sz="2000"/>
          </a:p>
        </p:txBody>
      </p:sp>
      <p:cxnSp>
        <p:nvCxnSpPr>
          <p:cNvPr id="29715" name="AutoShape 26"/>
          <p:cNvCxnSpPr>
            <a:cxnSpLocks noChangeShapeType="1"/>
            <a:stCxn id="29705" idx="2"/>
            <a:endCxn id="29713" idx="0"/>
          </p:cNvCxnSpPr>
          <p:nvPr/>
        </p:nvCxnSpPr>
        <p:spPr bwMode="auto">
          <a:xfrm>
            <a:off x="5683076" y="5013325"/>
            <a:ext cx="4762" cy="1444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29716" name="AutoShape 27"/>
          <p:cNvCxnSpPr>
            <a:cxnSpLocks noChangeShapeType="1"/>
            <a:stCxn id="29713" idx="1"/>
            <a:endCxn id="29707" idx="0"/>
          </p:cNvCxnSpPr>
          <p:nvPr/>
        </p:nvCxnSpPr>
        <p:spPr bwMode="auto">
          <a:xfrm rot="10800000" flipV="1">
            <a:off x="4035251" y="5445125"/>
            <a:ext cx="1255712" cy="22225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arrow" w="med" len="med"/>
          </a:ln>
          <a:effectLst/>
        </p:spPr>
      </p:cxnSp>
      <p:cxnSp>
        <p:nvCxnSpPr>
          <p:cNvPr id="29717" name="AutoShape 28"/>
          <p:cNvCxnSpPr>
            <a:cxnSpLocks noChangeShapeType="1"/>
            <a:stCxn id="29706" idx="2"/>
            <a:endCxn id="29707" idx="0"/>
          </p:cNvCxnSpPr>
          <p:nvPr/>
        </p:nvCxnSpPr>
        <p:spPr bwMode="auto">
          <a:xfrm flipH="1">
            <a:off x="4035251" y="4724400"/>
            <a:ext cx="4762" cy="9429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29718" name="AutoShape 29"/>
          <p:cNvCxnSpPr>
            <a:cxnSpLocks noChangeShapeType="1"/>
            <a:stCxn id="29704" idx="2"/>
            <a:endCxn id="29706" idx="0"/>
          </p:cNvCxnSpPr>
          <p:nvPr/>
        </p:nvCxnSpPr>
        <p:spPr bwMode="auto">
          <a:xfrm flipH="1">
            <a:off x="4040013" y="3932238"/>
            <a:ext cx="1588" cy="2174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29719" name="AutoShape 30"/>
          <p:cNvCxnSpPr>
            <a:cxnSpLocks noChangeShapeType="1"/>
            <a:stCxn id="29702" idx="2"/>
            <a:endCxn id="29703" idx="0"/>
          </p:cNvCxnSpPr>
          <p:nvPr/>
        </p:nvCxnSpPr>
        <p:spPr bwMode="auto">
          <a:xfrm rot="16200000" flipH="1">
            <a:off x="4721845" y="1759744"/>
            <a:ext cx="215900" cy="1728787"/>
          </a:xfrm>
          <a:prstGeom prst="bentConnector3">
            <a:avLst>
              <a:gd name="adj1" fmla="val 28676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arrow" w="med" len="med"/>
          </a:ln>
          <a:effectLst/>
        </p:spPr>
      </p:cxnSp>
      <p:cxnSp>
        <p:nvCxnSpPr>
          <p:cNvPr id="29720" name="AutoShape 31"/>
          <p:cNvCxnSpPr>
            <a:cxnSpLocks noChangeShapeType="1"/>
            <a:stCxn id="29701" idx="2"/>
            <a:endCxn id="29702" idx="0"/>
          </p:cNvCxnSpPr>
          <p:nvPr/>
        </p:nvCxnSpPr>
        <p:spPr bwMode="auto">
          <a:xfrm>
            <a:off x="3965401" y="1868488"/>
            <a:ext cx="0" cy="2159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351237" name="AutoShape 5" descr="data:image/jpeg;base64,/9j/4AAQSkZJRgABAQAAAQABAAD/2wCEAAkGBwgHBgkIBwgKCgkLDRYPDQwMDRsUFRAWIB0iIiAdHx8kKDQsJCYxJx8fLT0tMTU3Ojo6Iys/RD84QzQ5OjcBCgoKDQwNGg8PGjclHyU3Nzc3Nzc3Nzc3Nzc3Nzc3Nzc3Nzc3Nzc3Nzc3Nzc3Nzc3Nzc3Nzc3Nzc3Nzc3Nzc3N//AABEIALMAbQMBIgACEQEDEQH/xAAcAAABBQEBAQAAAAAAAAAAAAAAAwQFBgcBCAL/xAA+EAABAwMCAwYEBAMHBAMAAAABAgMEAAURBhIhMUEHEyJRYXEUMoGRFUJSoWKxwRYkM0NygvBlosLRIyVk/8QAGgEBAAMBAQEAAAAAAAAAAAAAAAIDBQQBBv/EACwRAAICAQQABAMJAAAAAAAAAAABAgMRBBIhMQUTMkFhgZEUIlFxobHB0fD/2gAMAwEAAhEDEQA/ANxooooAopKS+1FYcfkOoaZaSVuOOKCUoSOJJJ5CoRjWul3o4fTqG2BoqKApyUhGSOY8RHmPvQFgoqOt19tF0UU2y6wZik8xGkocI+xqQoDtFfO4ZIyMjpXRQHaKKKAKKKKAKKKKAKKKKApnavcmoulXbeWw7Iup+EZQSQBkZUs46JAJ9eA61lcWyQmEABnvXceN5zxLWfMk1dO02PcLtrC0wrYWN0aE64tbuSGt60jdgcydhAHDrUL/AGQaGU3e4TJSseJKXO5b+yMfuTWP4lqVXJRcsL4d/wC+Zs+G7IRctuZFQnR2FTAxa20OTE+LvWjsMf1K08j6DjUxcbpqE28qvmppq2G0gEMKDO7oB4MEk+p406b0y9AWIlpu7CG1J3pYkRwtYGeYKSCfcj61YNA6Pt16VdHdRj8TdhTDHbQ4NrQT3aFbtg4bvGeJJppb/OahXPjv3yWamyqK8yyGZfov7M5tCZcFwXCJLejXHO9opeKg35JIJ8Q88869EaSvSNQ6ehXVCO7L6PG3+hYJSpP0UCKYK7P9IqTj+ztuH+lkA/cVK6fskDT1uFvtbJZjBalhBWVYKjk8TxrUhCUc5eTKvthYltjjBJUUUVYc4UUUUAUUUUAVyu1w0BnoWqRrzUr5+VhEWKg+zZcP7uD7UhfIjc1p+I/nun2i2vacHBGOFKW079SaqV/1IJ+zDQqv3rWlpg3hdvmOuiQjaCENFQyeQ4deX3r5fxOFll7Vaba54+Br6SUYQTk8IeRLRCiOR3mWv/mYjJituk5UGxyFWDsyP961Mn/qCDj3Ybqj33WcSytNrk2+5gvZ7oOxVMhWOfFeP5Gp/QV5RH1C246C3F1DEacYyfkfSkkoPqUEYP8ADU/Cq76tRuvTW5YWfqea2Vc68Vvpmp0Vwcq7X0pkhRRRQBRRTadPiW9kvz5LMZoHHePLCE59zQDmik2Xmn2kusOJcbUMpWg5BHoaUoArldrh5UBncHDWrNVx/wAwmMvY9FsIwfukj6Vh3aay7E1xcCcpKlIcbUPLaMEfatv1nPh2LXdvkyJDbbd0iGO9k/KptQLaj5A71Jz54qP1doy2ar7l6Q64y+0MJeZwSU+RB5+lZU7Fp9W5S6aO2MXZRhexikK2an1gXH2kTbkI4O+Q+7lDQ54K1nA88ZrTtJsM3vREKNcopU13fd7XE8wngFJ/bBqStPZ9ZbVGXHekS5UdSw4piQ9hpShyJQnAV9c0vdbk3Efat9taEi5PnZDhoxuJ6Ej8qBgkk9Aa4/EdT9pcKqFmWey/S1eVmdj4wXfs8nSZ+j7c7NcLshAUy44eay2oo3H325qyVEaUtBsOnYFsU4HXI7WHHB+dZOVH6qJpa73y12VkO3a4RYaDy790JKvYHifpX0Czjky2SNcJABJIAHM+VZ1fe1RhiMV2CzTrkS4lpDy0FlkrUrakAqGVcfIfWkZFg1FqPK9V3QNRCcmBHPdMgeSsHcv/AHHHpXp4mn0PtU9pUK3NyWbC2m5ymEKLroViMxjnvX1P8Kcn2rLFyJ2oXEXTUj3xctwZbQtPgYQeISlPIevX1q29o0ezWnRwt1tSh1x+Qy0UM4UrYFBSgkDgOCeQqmJu0felDzUmNuO1PfsKQM+WeVMe4yuid0ZeVaQvLS0LKLJKcDcxjPgZUogJeHlxwD6H0req88OR/irbcY5H+JFWB744fuK3HS043HTVqnHJMiI04c+ZSKHpLVRu07VkixRmLbaXEpus7JSsjPw7Q+ZzHnyAB6n0pjD7UN/aG9pidb2obCHVsJkre4lYGU54ADd0GfKqXrOQuZry+OuqyWHG4zY/QhKAf3UpR+tAV2VCW6/8V3pflEFLq5ai736TzCiePThjlXI9zuNtT3TT11gtDkmOtMlsewUMj2p/RVVlMLPUi2u6dfCIyRqCXIyhy53p5PUJaDWfqkD+dQ01qSFJmMRjEKT4XFrJd9FbieBHMcfrVspJ9tp5pQebS4jGSlQyK8rohX6SdmpnNYwjSuzPtMVqqZ+FXCMhqellTodZV4HAkgEFJ4pPHPMg+dJa+TJtGr2b38BGuEd+GI7aXNinGFpUSdiFKBO4H8uTwrHGXnIU5E60K+BlNK3NOMcNvofMHqDwNW7WWqrdqe2wrjJt5NwbjOxpzQfQkJAwsbApKjhWCoLGCNuM1enh5OaSUlgV1HrMXSLaVCWppDVwjSUtLY7nckKzuSCBkcQeGasj0h6Qdzzy3M8tys1X7/qO1XHR+ldOdw668iRGQt34fDDgR4F7FHgoZOOHlUfpePHVJnMIusy2YloZiuqa7+FkpHgX+gkngcjmK9nPc8kYV7Fgd61KmoMOQlCl9zNQdqeucp/rUFclzbtFRB+BcjNd4FKcW8ngAfIZzyqyazt91g2mVDv8IR8gFiewd8dawQU5PNskjGFefOoi3y0TobUls5C05I8j1FFNpYQlXGUlJ+xJxClEac6vkhlWT9K1zQDamtD2FDgKVJgM5GOXgFY6pty4RE2OCcz7o73CAPyoPzrPoE5zW/R2ERo7TDI2ttICEjyAGBUSZh/aJAZjdp8lD7SFsXaCh0pWNwUtHh5eyf3qCe0+tqQ5It0pbbi8FTb+XEHhj3HIdavXbnHTGc05e+XcTDGWc/lWnP8A4GqS0p6K6tllaAy0VpS2kFXi8JSFDGQOPMeY96ztV5kLN0Hg2dCqbaNlsc4Y2Ubizwft63B+uM4lY+xwaSVcWmzh1iWgjzjL/wDVScW7tutpU40tBOOn8SRnj/rSfr9/ly4RJSktsvbnClStnUbTg5+tRjrLlxOJa/DNNP0TwRL95jNsrWBIBA6sLA+5FJWSaHkqacStJOFICxjcCM5/rT6c330J9s8dzah+1V2M8f7o4g4PwjeD/pKk/wBK7KLvNT4M/XaP7LJJPOR3LZMd9SAOHNPtUbMaw+xJBKS2oeJPBQ4jBz6GpF6Q6+Eh1W7byOKQdbS62ptfyqGDirzhHYvrqtFu2+WmPMaZkHuELcw7HVuJBIPzJPHiPMg1OTNROS7J+EQDaIaXClKI0Jpe91wkbU7SlIRlWMkmqZEjOSJiUIZbEhv/ABFuY2KSeHLrw8qmtt0mMrhOOS7wmMgERms920Om854+gOTwrmnpVlTfCzl8l0bn6ffB6gaSH4aEyEIX3jYC0/Mk5HEeorKNdaS0xYZBlwr2ixuv+JUBDHxCXP4kMghQPqOHDpVA0KvUcV34233VVqgqSoltKtydpHFQQrKR55NMbo+LzcHWILzyoxVmVLcVuelHzUry8k8scccqtdkUVqLLRo/WtksE6RLg2m63eYtPdrmvFDWxH6UIGcA8+ea2/TN/halszF0t3eBl3IKHBhaFA4KVDzBFeeGmkMtpaZTsQnglIrWuxOOpGlZcpQHdzLg661w5pASjP3QajVbvb4PZw2of9sFs/FOzy7IAyuO2JKfTYdx/bNZGzERcYCJ8UhuXIj4LuSMko244cuIHH0r0VLYRKjOx3hlt1BQoeYIwa8w2e7fgTy7DcWHSuNIcYS42kq4hRz4efXpnnVOshOUU4do7vDbaoWONvT/clFRpCnG2ZaO9UoYSoIJTuTyUSMEggDIJ59DzpqlYLsdQhoDi2TJ3IUripW7KeR4AnqRz9KnYsyLLBMWQ075hCgSPcdK7IYbcwpbSFKT8pKQSPasvz2niSN5adPEoS/kgIMxE1tSgnG0jODkHIB/karaUqais7EBSmXn44GcZA2rH81Vbe5baWQ0gI4AcBwwOQqtyRscnox/hTW3hx6LSoH99taOjknN46ZneLQkqoOTy0zjLiXm0rRyNdWopQSElRA5DrTWQkxt0hlQTnitCvlV7eRpdp1LyNyM+oPMHyNd5gjMpkrmIKVBt5xJAA4hKeX3yaex5V+sMR6K2+r4KQhaFoABxuGCR5H1r5aa7ta3FK3LUeKj0HQUqte1JK14T1JPCvJRUltlyj1Np5R9lj8TbDIkqWwnwqWHDtOPytoHAJHQnJOKfAxbdHSkqQy2P1HGT/WpTs8sNvu+nZip0UpWqUr4aW34XWwAOR6jPQ8Kr8S3BMl9pZSt9l1bS3lZJUUqxnjy5Vy1bNRbKqMvT2Wz3VQU2uy4aW0dd9WIQ+x/cbSs+KW787ievdJ/8jge9btboEa2wI8GE2G40dsNtoHRIrJOxK4rhXq42BwnuXmvjGUj5UKBCV+2QU/Y1stdSrVf3UUuW/k4awu+KGmO29MvADEp9l4+iHR3Sz9F4VW61mnbRo9y9Wz8at3eGfAaIW0jj3zHNQH8Q5gj1HlXoG/bLC025Yn5CpFui3pgh5opWlDzwHNHDxHIzj1xWSR5UtLSVRbjJDahkbld4P3zS9jhWWajfEDbr/NSH+K8/Xn7ilpVnksPLcglKUrJKmnE5Rn0xyrnWpo37LV9TSWg1Kr8ymWfyY0Mq5k5+MbPvHH9DTB9Uhb08POJUtyGHAUp28ULCvvgGnrrjjBImQlox+dnKkn7Dh9qZ96w/c4YQsHvN7BB4fOkp5fWurZRt3V4OGy3Ut7Lm/mM/hnXDvQ4pxeeG1BIH+5WP2FKItbhdDq31tq/MUrKlH3Jpdm5MJiNrcUrO0bsIJGfeuN3IyCRDiPv45kDAHuelXKNaXLOd7/wFRD//AEPn/cP/AFUdOjhuWhCdzgKUkB1RIJ3gfani35XcLfcUyyyg4WW0l4pJ5AlPhB9CaZNq+NeRsEhaicB9w7QMYJwkfThnyqMnB8RR6lJdlg0vczZZPeOSpjcdI3fhyGyoOubRyOCkJ3E9QcAc6+7WHFOuOu47xxSnF45blHJ/c0hz5VKsMpaRgczzqVGlhXY7F2yNt8pwUH0i6djsZbmr7nLGe7Yt6GVcOalubh+yP3rZKz3sViJRpuZPOO8mTnTnySjCEj/tJ+taFVU3mTZOKwgrhAPSu0VAkeae2HRJ03fTPtzeyBOUXGdn+U7zUj0/Un6jpVq0ZpmNq3TzVxsN9kxXx4JMOWgSEMuDmAeCtpHEZUeBrUdY2BnU2n5VreIQtadzLuM906nihX0P3GRXn7Rl8k9nutFfHIUzDfcMa4sAcG1A8x6AncD1STUZQjNYksllds63mDwX1/s51Mkna/ZpA6EF1o/bCqzHV5mw72iypTEemtOoOYa1OFLueCASBlQ9uta/2odobdpjLtdlkp+NW2FPykYIjNqGRjzWoch0Bz5Ul2S9n4toRqG9MFNxdTmMw5xMdB/MrP8AmHJz5Z96rjRXF5SLZ6y+cdspZRRrx2XXy0aak3hxqIpyOjvDGWS+4EZyo9EDA44API8aT7MLvpJce4q1pHaefip+IYVIyptaBgbEt/LuyeAA4g+lb5qK9W7T9ofn3d1KIracEHBLhPJKR1J8q8e3JyO/OkyIUZUeI66ostFW7u0k8E564BFXHMaI03ee17UqY0NoW+ww1cG0JAbjI88Dgpwj/mKedpFshWO+wLJbGQ1DgW9JSPzLW4s7lKPUnYn/AJitZ7L12VzRNuXp5ruoikeNCjlYd5L3nqrPXyxjhioTtjsEGdBh3DLjNz+JaiMuNY8aVrG4KBByANyh5Ee9FNQe59I8cXLhGOtDLqB5mpq3wpt4uTdrs7QdmL4kqzsYR+tZ6D05k00kxrJYblNZvX49NDCmu7TELbSSFJzlasZGTwAHlzrQNGdoWkrVGTAiWOda0uZUkttd+XiOZUpOVFQ65HCrVq42VqUPcg6HGWJexoulbGxpyxxrXGUVhkErcUMFxZOVKPuSalqrdm1xYbxMTCiylty1gltiSytlTgHPaFAbvpVjzVRYdoooPKgOGsI7e27Obwwphz/7BxsJnpQnKUI/ylqOeCsnGOqc+Qze+0TXjdibct1sdaVdCjLq1cUQ0Y+dfmr9Kevtzp2gdAOakkJvmpW3TbVLLrMd8nvJqzzdd9DwwOvtzAg+xO1Wq6alW1dcCRbUpdiw1cUOrHBTpP5iOBA6ZHlXoZ9ZaZW4ltbhQkqCEfMrA5DPWvNmqbNL0Brht63nYGVB6A8rOC1nAQT1xkoV6KBr0Hpu9R9Q2WLc4uQh5GVIPzNrHBSD6g5FAYdPtOru1LWJZusOTabdEPyPoUlLCPTI8az5/wBK0bVfZva5mhDYbRGSy5Fy9EUTxU8B+Y9d3I/TyFX7AoIzQHnjsf1N/Zm8fhk0rbgzFht0LGO6dztSsjpx8Cv9p86e3HUFwuOrlXyS25PgRX32okJDgQGdqtgcAOAScKJzyz6Ut2yaWVa7wb9CYUqHMJMhKUna27jxbsckrSOJ6EZqh2m7uQ0qjMToy2QdzQkcDhXHmDz48QetVXRcoNE4PEskpfZMiRd3p9x2B6TEe71hByhtoJAQj1OeOfPNIMye7uMZCCFSg7EcUPzFYbAdVj/Tzpg46ZFwcJQic9I2gsxX1eLH5SgBSiPbFWSBpfWl2fU7Esi4PenCnXGEsH6qc8X/AG1XGHCSJuXPIrdJ8q7agtFmtoPfqmtOFaACpvBzkHoQAVew9a9E1n/Zx2dDTD7l0uj6JN0cSUgtlRQ0k43YJ4qUccVHHDgAK0GroQ2xwVSeXkKDyooqZ4Vu6aF03dboi5zrW0uWFhalAqSHSMY3gHC+XUGrGAAAAMAeVdooCn9p+lRqfTy0x20quMTLsXP5jjxIPooZHvg9Ky/si1WbHdjAmrKYE1aUr3nHdOnwpWffGxXqEnrXoCsd1/2XXGVdpN200iM6iQoreguK7sqUoYXtV8uFc8HGDxoDYRyrtQuj2bxG07CY1EppVwbRscU2vduA+Uk44qxjPrmpqgOKSFJKVAEHgQRzqPFjtKYy4otcER1qK1tCOjapROSSMYJqRooBnBtdvt/CBAixc8+4ZSj+Qp5RRQBRRRQBRRRQBRRRQBRRRQBRRRQBRRRQBRRRQBRRRQ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51239" name="AutoShape 7" descr="data:image/jpeg;base64,/9j/4AAQSkZJRgABAQAAAQABAAD/2wCEAAkGBwgHBgkIBwgKCgkLDRYPDQwMDRsUFRAWIB0iIiAdHx8kKDQsJCYxJx8fLT0tMTU3Ojo6Iys/RD84QzQ5OjcBCgoKDQwNGg8PGjclHyU3Nzc3Nzc3Nzc3Nzc3Nzc3Nzc3Nzc3Nzc3Nzc3Nzc3Nzc3Nzc3Nzc3Nzc3Nzc3Nzc3N//AABEIALMAbQMBIgACEQEDEQH/xAAcAAABBQEBAQAAAAAAAAAAAAAAAwQFBgcBCAL/xAA+EAABAwMCAwYEBAMHBAMAAAABAgMEAAURBhIhMUEHEyJRYXEUMoGRFUJSoWKxwRYkM0NygvBlosLRIyVk/8QAGgEBAAMBAQEAAAAAAAAAAAAAAAIDBQQBBv/EACwRAAICAQQABAMJAAAAAAAAAAABAgMRBBIhMQUTMkFhgZEUIlFxobHB0fD/2gAMAwEAAhEDEQA/ANxooooAopKS+1FYcfkOoaZaSVuOOKCUoSOJJJ5CoRjWul3o4fTqG2BoqKApyUhGSOY8RHmPvQFgoqOt19tF0UU2y6wZik8xGkocI+xqQoDtFfO4ZIyMjpXRQHaKKKAKKKKAKKKKAKKKKApnavcmoulXbeWw7Iup+EZQSQBkZUs46JAJ9eA61lcWyQmEABnvXceN5zxLWfMk1dO02PcLtrC0wrYWN0aE64tbuSGt60jdgcydhAHDrUL/AGQaGU3e4TJSseJKXO5b+yMfuTWP4lqVXJRcsL4d/wC+Zs+G7IRctuZFQnR2FTAxa20OTE+LvWjsMf1K08j6DjUxcbpqE28qvmppq2G0gEMKDO7oB4MEk+p406b0y9AWIlpu7CG1J3pYkRwtYGeYKSCfcj61YNA6Pt16VdHdRj8TdhTDHbQ4NrQT3aFbtg4bvGeJJppb/OahXPjv3yWamyqK8yyGZfov7M5tCZcFwXCJLejXHO9opeKg35JIJ8Q88869EaSvSNQ6ehXVCO7L6PG3+hYJSpP0UCKYK7P9IqTj+ztuH+lkA/cVK6fskDT1uFvtbJZjBalhBWVYKjk8TxrUhCUc5eTKvthYltjjBJUUUVYc4UUUUAUUUUAVyu1w0BnoWqRrzUr5+VhEWKg+zZcP7uD7UhfIjc1p+I/nun2i2vacHBGOFKW079SaqV/1IJ+zDQqv3rWlpg3hdvmOuiQjaCENFQyeQ4deX3r5fxOFll7Vaba54+Br6SUYQTk8IeRLRCiOR3mWv/mYjJituk5UGxyFWDsyP961Mn/qCDj3Ybqj33WcSytNrk2+5gvZ7oOxVMhWOfFeP5Gp/QV5RH1C246C3F1DEacYyfkfSkkoPqUEYP8ADU/Cq76tRuvTW5YWfqea2Vc68Vvpmp0Vwcq7X0pkhRRRQBRRTadPiW9kvz5LMZoHHePLCE59zQDmik2Xmn2kusOJcbUMpWg5BHoaUoArldrh5UBncHDWrNVx/wAwmMvY9FsIwfukj6Vh3aay7E1xcCcpKlIcbUPLaMEfatv1nPh2LXdvkyJDbbd0iGO9k/KptQLaj5A71Jz54qP1doy2ar7l6Q64y+0MJeZwSU+RB5+lZU7Fp9W5S6aO2MXZRhexikK2an1gXH2kTbkI4O+Q+7lDQ54K1nA88ZrTtJsM3vREKNcopU13fd7XE8wngFJ/bBqStPZ9ZbVGXHekS5UdSw4piQ9hpShyJQnAV9c0vdbk3Efat9taEi5PnZDhoxuJ6Ej8qBgkk9Aa4/EdT9pcKqFmWey/S1eVmdj4wXfs8nSZ+j7c7NcLshAUy44eay2oo3H325qyVEaUtBsOnYFsU4HXI7WHHB+dZOVH6qJpa73y12VkO3a4RYaDy790JKvYHifpX0Czjky2SNcJABJIAHM+VZ1fe1RhiMV2CzTrkS4lpDy0FlkrUrakAqGVcfIfWkZFg1FqPK9V3QNRCcmBHPdMgeSsHcv/AHHHpXp4mn0PtU9pUK3NyWbC2m5ymEKLroViMxjnvX1P8Kcn2rLFyJ2oXEXTUj3xctwZbQtPgYQeISlPIevX1q29o0ezWnRwt1tSh1x+Qy0UM4UrYFBSgkDgOCeQqmJu0felDzUmNuO1PfsKQM+WeVMe4yuid0ZeVaQvLS0LKLJKcDcxjPgZUogJeHlxwD6H0req88OR/irbcY5H+JFWB744fuK3HS043HTVqnHJMiI04c+ZSKHpLVRu07VkixRmLbaXEpus7JSsjPw7Q+ZzHnyAB6n0pjD7UN/aG9pidb2obCHVsJkre4lYGU54ADd0GfKqXrOQuZry+OuqyWHG4zY/QhKAf3UpR+tAV2VCW6/8V3pflEFLq5ai736TzCiePThjlXI9zuNtT3TT11gtDkmOtMlsewUMj2p/RVVlMLPUi2u6dfCIyRqCXIyhy53p5PUJaDWfqkD+dQ01qSFJmMRjEKT4XFrJd9FbieBHMcfrVspJ9tp5pQebS4jGSlQyK8rohX6SdmpnNYwjSuzPtMVqqZ+FXCMhqellTodZV4HAkgEFJ4pPHPMg+dJa+TJtGr2b38BGuEd+GI7aXNinGFpUSdiFKBO4H8uTwrHGXnIU5E60K+BlNK3NOMcNvofMHqDwNW7WWqrdqe2wrjJt5NwbjOxpzQfQkJAwsbApKjhWCoLGCNuM1enh5OaSUlgV1HrMXSLaVCWppDVwjSUtLY7nckKzuSCBkcQeGasj0h6Qdzzy3M8tys1X7/qO1XHR+ldOdw668iRGQt34fDDgR4F7FHgoZOOHlUfpePHVJnMIusy2YloZiuqa7+FkpHgX+gkngcjmK9nPc8kYV7Fgd61KmoMOQlCl9zNQdqeucp/rUFclzbtFRB+BcjNd4FKcW8ngAfIZzyqyazt91g2mVDv8IR8gFiewd8dawQU5PNskjGFefOoi3y0TobUls5C05I8j1FFNpYQlXGUlJ+xJxClEac6vkhlWT9K1zQDamtD2FDgKVJgM5GOXgFY6pty4RE2OCcz7o73CAPyoPzrPoE5zW/R2ERo7TDI2ttICEjyAGBUSZh/aJAZjdp8lD7SFsXaCh0pWNwUtHh5eyf3qCe0+tqQ5It0pbbi8FTb+XEHhj3HIdavXbnHTGc05e+XcTDGWc/lWnP8A4GqS0p6K6tllaAy0VpS2kFXi8JSFDGQOPMeY96ztV5kLN0Hg2dCqbaNlsc4Y2Ubizwft63B+uM4lY+xwaSVcWmzh1iWgjzjL/wDVScW7tutpU40tBOOn8SRnj/rSfr9/ly4RJSktsvbnClStnUbTg5+tRjrLlxOJa/DNNP0TwRL95jNsrWBIBA6sLA+5FJWSaHkqacStJOFICxjcCM5/rT6c330J9s8dzah+1V2M8f7o4g4PwjeD/pKk/wBK7KLvNT4M/XaP7LJJPOR3LZMd9SAOHNPtUbMaw+xJBKS2oeJPBQ4jBz6GpF6Q6+Eh1W7byOKQdbS62ptfyqGDirzhHYvrqtFu2+WmPMaZkHuELcw7HVuJBIPzJPHiPMg1OTNROS7J+EQDaIaXClKI0Jpe91wkbU7SlIRlWMkmqZEjOSJiUIZbEhv/ABFuY2KSeHLrw8qmtt0mMrhOOS7wmMgERms920Om854+gOTwrmnpVlTfCzl8l0bn6ffB6gaSH4aEyEIX3jYC0/Mk5HEeorKNdaS0xYZBlwr2ixuv+JUBDHxCXP4kMghQPqOHDpVA0KvUcV34233VVqgqSoltKtydpHFQQrKR55NMbo+LzcHWILzyoxVmVLcVuelHzUry8k8scccqtdkUVqLLRo/WtksE6RLg2m63eYtPdrmvFDWxH6UIGcA8+ea2/TN/halszF0t3eBl3IKHBhaFA4KVDzBFeeGmkMtpaZTsQnglIrWuxOOpGlZcpQHdzLg661w5pASjP3QajVbvb4PZw2of9sFs/FOzy7IAyuO2JKfTYdx/bNZGzERcYCJ8UhuXIj4LuSMko244cuIHH0r0VLYRKjOx3hlt1BQoeYIwa8w2e7fgTy7DcWHSuNIcYS42kq4hRz4efXpnnVOshOUU4do7vDbaoWONvT/clFRpCnG2ZaO9UoYSoIJTuTyUSMEggDIJ59DzpqlYLsdQhoDi2TJ3IUripW7KeR4AnqRz9KnYsyLLBMWQ075hCgSPcdK7IYbcwpbSFKT8pKQSPasvz2niSN5adPEoS/kgIMxE1tSgnG0jODkHIB/karaUqais7EBSmXn44GcZA2rH81Vbe5baWQ0gI4AcBwwOQqtyRscnox/hTW3hx6LSoH99taOjknN46ZneLQkqoOTy0zjLiXm0rRyNdWopQSElRA5DrTWQkxt0hlQTnitCvlV7eRpdp1LyNyM+oPMHyNd5gjMpkrmIKVBt5xJAA4hKeX3yaex5V+sMR6K2+r4KQhaFoABxuGCR5H1r5aa7ta3FK3LUeKj0HQUqte1JK14T1JPCvJRUltlyj1Np5R9lj8TbDIkqWwnwqWHDtOPytoHAJHQnJOKfAxbdHSkqQy2P1HGT/WpTs8sNvu+nZip0UpWqUr4aW34XWwAOR6jPQ8Kr8S3BMl9pZSt9l1bS3lZJUUqxnjy5Vy1bNRbKqMvT2Wz3VQU2uy4aW0dd9WIQ+x/cbSs+KW787ievdJ/8jge9btboEa2wI8GE2G40dsNtoHRIrJOxK4rhXq42BwnuXmvjGUj5UKBCV+2QU/Y1stdSrVf3UUuW/k4awu+KGmO29MvADEp9l4+iHR3Sz9F4VW61mnbRo9y9Wz8at3eGfAaIW0jj3zHNQH8Q5gj1HlXoG/bLC025Yn5CpFui3pgh5opWlDzwHNHDxHIzj1xWSR5UtLSVRbjJDahkbld4P3zS9jhWWajfEDbr/NSH+K8/Xn7ilpVnksPLcglKUrJKmnE5Rn0xyrnWpo37LV9TSWg1Kr8ymWfyY0Mq5k5+MbPvHH9DTB9Uhb08POJUtyGHAUp28ULCvvgGnrrjjBImQlox+dnKkn7Dh9qZ96w/c4YQsHvN7BB4fOkp5fWurZRt3V4OGy3Ut7Lm/mM/hnXDvQ4pxeeG1BIH+5WP2FKItbhdDq31tq/MUrKlH3Jpdm5MJiNrcUrO0bsIJGfeuN3IyCRDiPv45kDAHuelXKNaXLOd7/wFRD//AEPn/cP/AFUdOjhuWhCdzgKUkB1RIJ3gfani35XcLfcUyyyg4WW0l4pJ5AlPhB9CaZNq+NeRsEhaicB9w7QMYJwkfThnyqMnB8RR6lJdlg0vczZZPeOSpjcdI3fhyGyoOubRyOCkJ3E9QcAc6+7WHFOuOu47xxSnF45blHJ/c0hz5VKsMpaRgczzqVGlhXY7F2yNt8pwUH0i6djsZbmr7nLGe7Yt6GVcOalubh+yP3rZKz3sViJRpuZPOO8mTnTnySjCEj/tJ+taFVU3mTZOKwgrhAPSu0VAkeae2HRJ03fTPtzeyBOUXGdn+U7zUj0/Un6jpVq0ZpmNq3TzVxsN9kxXx4JMOWgSEMuDmAeCtpHEZUeBrUdY2BnU2n5VreIQtadzLuM906nihX0P3GRXn7Rl8k9nutFfHIUzDfcMa4sAcG1A8x6AncD1STUZQjNYksllds63mDwX1/s51Mkna/ZpA6EF1o/bCqzHV5mw72iypTEemtOoOYa1OFLueCASBlQ9uta/2odobdpjLtdlkp+NW2FPykYIjNqGRjzWoch0Bz5Ul2S9n4toRqG9MFNxdTmMw5xMdB/MrP8AmHJz5Z96rjRXF5SLZ6y+cdspZRRrx2XXy0aak3hxqIpyOjvDGWS+4EZyo9EDA44API8aT7MLvpJce4q1pHaefip+IYVIyptaBgbEt/LuyeAA4g+lb5qK9W7T9ofn3d1KIracEHBLhPJKR1J8q8e3JyO/OkyIUZUeI66ostFW7u0k8E564BFXHMaI03ee17UqY0NoW+ww1cG0JAbjI88Dgpwj/mKedpFshWO+wLJbGQ1DgW9JSPzLW4s7lKPUnYn/AJitZ7L12VzRNuXp5ruoikeNCjlYd5L3nqrPXyxjhioTtjsEGdBh3DLjNz+JaiMuNY8aVrG4KBByANyh5Ee9FNQe59I8cXLhGOtDLqB5mpq3wpt4uTdrs7QdmL4kqzsYR+tZ6D05k00kxrJYblNZvX49NDCmu7TELbSSFJzlasZGTwAHlzrQNGdoWkrVGTAiWOda0uZUkttd+XiOZUpOVFQ65HCrVq42VqUPcg6HGWJexoulbGxpyxxrXGUVhkErcUMFxZOVKPuSalqrdm1xYbxMTCiylty1gltiSytlTgHPaFAbvpVjzVRYdoooPKgOGsI7e27Obwwphz/7BxsJnpQnKUI/ylqOeCsnGOqc+Qze+0TXjdibct1sdaVdCjLq1cUQ0Y+dfmr9Kevtzp2gdAOakkJvmpW3TbVLLrMd8nvJqzzdd9DwwOvtzAg+xO1Wq6alW1dcCRbUpdiw1cUOrHBTpP5iOBA6ZHlXoZ9ZaZW4ltbhQkqCEfMrA5DPWvNmqbNL0Brht63nYGVB6A8rOC1nAQT1xkoV6KBr0Hpu9R9Q2WLc4uQh5GVIPzNrHBSD6g5FAYdPtOru1LWJZusOTabdEPyPoUlLCPTI8az5/wBK0bVfZva5mhDYbRGSy5Fy9EUTxU8B+Y9d3I/TyFX7AoIzQHnjsf1N/Zm8fhk0rbgzFht0LGO6dztSsjpx8Cv9p86e3HUFwuOrlXyS25PgRX32okJDgQGdqtgcAOAScKJzyz6Ut2yaWVa7wb9CYUqHMJMhKUna27jxbsckrSOJ6EZqh2m7uQ0qjMToy2QdzQkcDhXHmDz48QetVXRcoNE4PEskpfZMiRd3p9x2B6TEe71hByhtoJAQj1OeOfPNIMye7uMZCCFSg7EcUPzFYbAdVj/Tzpg46ZFwcJQic9I2gsxX1eLH5SgBSiPbFWSBpfWl2fU7Esi4PenCnXGEsH6qc8X/AG1XGHCSJuXPIrdJ8q7agtFmtoPfqmtOFaACpvBzkHoQAVew9a9E1n/Zx2dDTD7l0uj6JN0cSUgtlRQ0k43YJ4qUccVHHDgAK0GroQ2xwVSeXkKDyooqZ4Vu6aF03dboi5zrW0uWFhalAqSHSMY3gHC+XUGrGAAAAMAeVdooCn9p+lRqfTy0x20quMTLsXP5jjxIPooZHvg9Ky/si1WbHdjAmrKYE1aUr3nHdOnwpWffGxXqEnrXoCsd1/2XXGVdpN200iM6iQoreguK7sqUoYXtV8uFc8HGDxoDYRyrtQuj2bxG07CY1EppVwbRscU2vduA+Uk44qxjPrmpqgOKSFJKVAEHgQRzqPFjtKYy4otcER1qK1tCOjapROSSMYJqRooBnBtdvt/CBAixc8+4ZSj+Qp5RRQBRRRQBRRRQBRRRQBRRRQBRRRQBRRRQBRRRQBRRRQ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51241" name="Picture 9" descr="http://www.empowernetwork.com/enroll/files/2012/04/jolegat-gloger-scrum-master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76872"/>
            <a:ext cx="2094157" cy="3429000"/>
          </a:xfrm>
          <a:prstGeom prst="rect">
            <a:avLst/>
          </a:prstGeom>
          <a:noFill/>
        </p:spPr>
      </p:pic>
      <p:sp>
        <p:nvSpPr>
          <p:cNvPr id="32" name="Rectangle 1026"/>
          <p:cNvSpPr txBox="1">
            <a:spLocks noChangeArrowheads="1"/>
          </p:cNvSpPr>
          <p:nvPr/>
        </p:nvSpPr>
        <p:spPr bwMode="auto">
          <a:xfrm>
            <a:off x="193831" y="440531"/>
            <a:ext cx="9710429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038" rIns="90000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Planning Poker (WBD)</a:t>
            </a:r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520A59-B661-4208-9F86-8165C2A2DA54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8369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voettekst 4"/>
          <p:cNvSpPr txBox="1">
            <a:spLocks noGrp="1"/>
          </p:cNvSpPr>
          <p:nvPr/>
        </p:nvSpPr>
        <p:spPr bwMode="auto">
          <a:xfrm>
            <a:off x="319088" y="6545263"/>
            <a:ext cx="2682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nl-NL" sz="1000" dirty="0">
                <a:solidFill>
                  <a:schemeClr val="tx2"/>
                </a:solidFill>
              </a:rPr>
              <a:t>Improve IT Services BV</a:t>
            </a:r>
          </a:p>
        </p:txBody>
      </p:sp>
      <p:sp>
        <p:nvSpPr>
          <p:cNvPr id="26627" name="Tijdelijke aanduiding voor dianummer 5"/>
          <p:cNvSpPr txBox="1">
            <a:spLocks noGrp="1"/>
          </p:cNvSpPr>
          <p:nvPr/>
        </p:nvSpPr>
        <p:spPr bwMode="auto">
          <a:xfrm>
            <a:off x="4364038" y="6545263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fld id="{101FC075-A5B1-45B7-B963-F4EA5C5F2E22}" type="slidenum">
              <a:rPr lang="nl-NL" sz="1000">
                <a:solidFill>
                  <a:schemeClr val="tx2"/>
                </a:solidFill>
              </a:rPr>
              <a:pPr algn="ctr">
                <a:spcBef>
                  <a:spcPts val="200"/>
                </a:spcBef>
                <a:spcAft>
                  <a:spcPts val="200"/>
                </a:spcAft>
              </a:pPr>
              <a:t>19</a:t>
            </a:fld>
            <a:endParaRPr lang="nl-NL" sz="1000">
              <a:solidFill>
                <a:schemeClr val="tx2"/>
              </a:solidFill>
            </a:endParaRPr>
          </a:p>
        </p:txBody>
      </p:sp>
      <p:sp>
        <p:nvSpPr>
          <p:cNvPr id="26628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392113" y="412141"/>
            <a:ext cx="8356600" cy="585418"/>
          </a:xfrm>
        </p:spPr>
        <p:txBody>
          <a:bodyPr lIns="90000" tIns="46038" rIns="90000" bIns="46038"/>
          <a:lstStyle/>
          <a:p>
            <a:pPr eaLnBrk="1" hangingPunct="1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Poker the same, but…</a:t>
            </a:r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319088" y="1511389"/>
            <a:ext cx="8616568" cy="493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algn="l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/>
              <a:t>Scoring separately for likelihood and impact</a:t>
            </a:r>
          </a:p>
          <a:p>
            <a:pPr marL="265113" indent="-265113" algn="l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/>
              <a:t>Discussion </a:t>
            </a:r>
            <a:r>
              <a:rPr lang="en-US" sz="2800" u="sng" dirty="0"/>
              <a:t>shall</a:t>
            </a:r>
            <a:r>
              <a:rPr lang="en-US" sz="2800" dirty="0"/>
              <a:t> be factor based</a:t>
            </a:r>
          </a:p>
          <a:p>
            <a:pPr marL="265113" indent="-265113" algn="l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/>
              <a:t>Limited number of cards for each value (color)</a:t>
            </a:r>
          </a:p>
          <a:p>
            <a:pPr marL="265113" indent="-265113" algn="l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/>
              <a:t>Product owner (impact) and lead-developer (likelihood) as tie breakers</a:t>
            </a:r>
          </a:p>
          <a:p>
            <a:pPr marL="265113" indent="-265113" algn="l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§"/>
            </a:pPr>
            <a:endParaRPr lang="en-US" sz="2800" dirty="0"/>
          </a:p>
          <a:p>
            <a:pPr marL="265113" indent="-265113" algn="l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§"/>
            </a:pPr>
            <a:endParaRPr lang="en-US" sz="2800" dirty="0"/>
          </a:p>
        </p:txBody>
      </p:sp>
      <p:pic>
        <p:nvPicPr>
          <p:cNvPr id="10" name="Picture 37" descr="C:\Users\Bart\Documents\Improve\NS Presentatie\RiskPokerKaart - 01 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7590" y="4229093"/>
            <a:ext cx="1218550" cy="177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8" descr="C:\Users\Bart\Documents\Improve\NS Presentatie\RiskPokerKaart - 02 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1140" y="4229093"/>
            <a:ext cx="1218550" cy="177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9" descr="C:\Users\Bart\Documents\Improve\NS Presentatie\RiskPokerKaart - 03 sm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6278" y="4229093"/>
            <a:ext cx="1218550" cy="177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0" descr="C:\Users\Bart\Documents\Improve\NS Presentatie\RiskPokerKaart - 04 smal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828" y="4229093"/>
            <a:ext cx="1218550" cy="177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1" descr="C:\Users\Bart\Documents\Improve\NS Presentatie\RiskPokerKaart - 05 smal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63378" y="4229093"/>
            <a:ext cx="1218550" cy="177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2" descr="C:\Users\Bart\Documents\Improve\NS Presentatie\RiskPokerKaart - 06 smal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28515" y="4229093"/>
            <a:ext cx="1218550" cy="177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3" descr="C:\Users\Bart\Documents\Improve\NS Presentatie\RiskPokerKaart - 07 smal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92065" y="4229093"/>
            <a:ext cx="1218550" cy="177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4" descr="C:\Users\Bart\Documents\Improve\NS Presentatie\RiskPokerKaart - 08 smal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57203" y="4229093"/>
            <a:ext cx="1218550" cy="177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5" descr="C:\Users\Bart\Documents\Improve\NS Presentatie\RiskPokerKaart - 09 smal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0753" y="4229093"/>
            <a:ext cx="1218550" cy="177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6" descr="C:\Users\Bart\Documents\Improve\NS Presentatie\RiskPokerKaart - 10 smal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84303" y="4229093"/>
            <a:ext cx="1218550" cy="177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7" descr="C:\Users\Bart\Documents\Improve\NS Presentatie\RiskPokerKaart - 11 small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49440" y="4229093"/>
            <a:ext cx="1218550" cy="177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Afbeelding 20" descr="cards.bmp"/>
          <p:cNvPicPr>
            <a:picLocks noChangeAspect="1"/>
          </p:cNvPicPr>
          <p:nvPr/>
        </p:nvPicPr>
        <p:blipFill>
          <a:blip r:embed="rId13" cstate="print"/>
          <a:srcRect l="27793" t="20203" r="32425" b="16836"/>
          <a:stretch>
            <a:fillRect/>
          </a:stretch>
        </p:blipFill>
        <p:spPr>
          <a:xfrm>
            <a:off x="7668344" y="3832782"/>
            <a:ext cx="1144979" cy="2492896"/>
          </a:xfrm>
          <a:prstGeom prst="rect">
            <a:avLst/>
          </a:prstGeom>
        </p:spPr>
      </p:pic>
      <p:sp>
        <p:nvSpPr>
          <p:cNvPr id="22" name="Tijdelijke aanduiding voor dianumm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520A59-B661-4208-9F86-8165C2A2DA54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404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jdelijke aanduiding voor voettekst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l-NL" dirty="0"/>
              <a:t>Improve IT Services B.V.</a:t>
            </a:r>
          </a:p>
        </p:txBody>
      </p:sp>
      <p:sp>
        <p:nvSpPr>
          <p:cNvPr id="4100" name="Tijdelijke aanduiding voor dianumm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6D9A31E-3DCB-4367-8F3C-D01BE138B948}" type="slidenum">
              <a:rPr lang="nl-NL"/>
              <a:pPr/>
              <a:t>2</a:t>
            </a:fld>
            <a:endParaRPr lang="nl-NL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387047"/>
            <a:ext cx="8526463" cy="634020"/>
          </a:xfrm>
        </p:spPr>
        <p:txBody>
          <a:bodyPr/>
          <a:lstStyle/>
          <a:p>
            <a:pPr eaLnBrk="1" hangingPunct="1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Challenges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9088" y="1774825"/>
            <a:ext cx="8637587" cy="4857750"/>
          </a:xfrm>
          <a:noFill/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/>
              <a:t>Increasing importance and size of </a:t>
            </a:r>
            <a:br>
              <a:rPr lang="en-US" sz="2800" dirty="0"/>
            </a:br>
            <a:r>
              <a:rPr lang="en-US" sz="2800" dirty="0"/>
              <a:t>software in society as a whole</a:t>
            </a:r>
          </a:p>
          <a:p>
            <a:pPr>
              <a:buFont typeface="Wingdings" pitchFamily="2" charset="2"/>
              <a:buChar char="§"/>
            </a:pPr>
            <a:endParaRPr lang="en-US" sz="1400" dirty="0"/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High Competition</a:t>
            </a:r>
          </a:p>
          <a:p>
            <a:pPr>
              <a:buFont typeface="Wingdings" pitchFamily="2" charset="2"/>
              <a:buChar char="§"/>
            </a:pPr>
            <a:endParaRPr lang="en-US" sz="1400" dirty="0"/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Testing often takes 30 - 40% of project costs</a:t>
            </a:r>
          </a:p>
          <a:p>
            <a:pPr>
              <a:buFont typeface="Wingdings" pitchFamily="2" charset="2"/>
              <a:buChar char="§"/>
            </a:pPr>
            <a:endParaRPr lang="en-US" sz="1400" dirty="0"/>
          </a:p>
          <a:p>
            <a:endParaRPr lang="en-US" sz="800" dirty="0"/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Risk-based testing deals with both </a:t>
            </a:r>
            <a:r>
              <a:rPr lang="en-US" sz="2800" b="1" dirty="0">
                <a:solidFill>
                  <a:srgbClr val="C00000"/>
                </a:solidFill>
              </a:rPr>
              <a:t>effectiveness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rgbClr val="C00000"/>
                </a:solidFill>
              </a:rPr>
              <a:t>efficiency</a:t>
            </a:r>
          </a:p>
        </p:txBody>
      </p:sp>
      <p:pic>
        <p:nvPicPr>
          <p:cNvPr id="8" name="Picture 2" descr="Afbeeldingsresultaat voor niemals aufgeben frog">
            <a:extLst>
              <a:ext uri="{FF2B5EF4-FFF2-40B4-BE49-F238E27FC236}">
                <a16:creationId xmlns:a16="http://schemas.microsoft.com/office/drawing/2014/main" id="{A1B4F589-740B-4BA8-B284-E35578EAA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421" y="318859"/>
            <a:ext cx="2305584" cy="324730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79775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1" descr="C:\Users\Bart\Documents\Improve\NS Presentatie\RiskPokerKaart - 05 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924944"/>
            <a:ext cx="1206500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3" descr="C:\Users\Bart\Documents\Improve\NS Presentatie\RiskPokerKaart - 07 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24944"/>
            <a:ext cx="1206500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520A59-B661-4208-9F86-8165C2A2DA54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  <p:pic>
        <p:nvPicPr>
          <p:cNvPr id="4" name="Picture 41" descr="C:\Users\Bart\Documents\Improve\NS Presentatie\RiskPokerKaart - 05 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1804" y="4203650"/>
            <a:ext cx="1206500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2" descr="C:\Users\Bart\Documents\Improve\NS Presentatie\RiskPokerKaart - 06 sm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2179" y="4260800"/>
            <a:ext cx="1206500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3" descr="C:\Users\Bart\Documents\Improve\NS Presentatie\RiskPokerKaart - 07 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8054" y="3008262"/>
            <a:ext cx="1206500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3" descr="C:\Users\Bart\Documents\Improve\NS Presentatie\RiskPokerKaart - 07 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0966" y="5141862"/>
            <a:ext cx="1206500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3" descr="C:\Users\Bart\Documents\Improve\NS Presentatie\RiskPokerKaart - 07 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5841" y="4954537"/>
            <a:ext cx="1206500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kstvak 17"/>
          <p:cNvSpPr txBox="1"/>
          <p:nvPr/>
        </p:nvSpPr>
        <p:spPr>
          <a:xfrm>
            <a:off x="539552" y="1309117"/>
            <a:ext cx="5827236" cy="16158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nl-NL" u="sng" dirty="0" err="1"/>
              <a:t>Example</a:t>
            </a:r>
            <a:r>
              <a:rPr lang="nl-NL" u="sng" dirty="0"/>
              <a:t> User Story (FO)</a:t>
            </a:r>
            <a:br>
              <a:rPr lang="nl-NL" dirty="0"/>
            </a:br>
            <a:r>
              <a:rPr lang="nl-NL" dirty="0"/>
              <a:t>As as bank account </a:t>
            </a:r>
            <a:r>
              <a:rPr lang="nl-NL" dirty="0" err="1"/>
              <a:t>holder</a:t>
            </a:r>
            <a:r>
              <a:rPr lang="nl-NL" dirty="0"/>
              <a:t>, I want a </a:t>
            </a:r>
            <a:r>
              <a:rPr lang="nl-NL" dirty="0" err="1"/>
              <a:t>yearly</a:t>
            </a:r>
            <a:r>
              <a:rPr lang="nl-NL" dirty="0"/>
              <a:t> financial </a:t>
            </a:r>
            <a:br>
              <a:rPr lang="nl-NL" dirty="0"/>
            </a:br>
            <a:r>
              <a:rPr lang="nl-NL" dirty="0" err="1"/>
              <a:t>overview</a:t>
            </a:r>
            <a:r>
              <a:rPr lang="nl-NL" dirty="0"/>
              <a:t> of </a:t>
            </a:r>
            <a:r>
              <a:rPr lang="nl-NL" dirty="0" err="1"/>
              <a:t>my</a:t>
            </a:r>
            <a:r>
              <a:rPr lang="nl-NL" dirty="0"/>
              <a:t> accounts, 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I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submit</a:t>
            </a:r>
            <a:r>
              <a:rPr lang="nl-NL" dirty="0"/>
              <a:t> </a:t>
            </a:r>
            <a:r>
              <a:rPr lang="nl-NL" dirty="0" err="1"/>
              <a:t>my</a:t>
            </a:r>
            <a:r>
              <a:rPr lang="nl-NL" dirty="0"/>
              <a:t> </a:t>
            </a:r>
            <a:r>
              <a:rPr lang="nl-NL" dirty="0" err="1"/>
              <a:t>taxes</a:t>
            </a:r>
            <a:endParaRPr lang="nl-NL" dirty="0"/>
          </a:p>
          <a:p>
            <a:pPr algn="l"/>
            <a:r>
              <a:rPr lang="nl-NL" dirty="0"/>
              <a:t>Impact 		?</a:t>
            </a:r>
            <a:br>
              <a:rPr lang="nl-NL" dirty="0"/>
            </a:br>
            <a:r>
              <a:rPr lang="nl-NL" dirty="0" err="1"/>
              <a:t>Likelihood</a:t>
            </a:r>
            <a:r>
              <a:rPr lang="nl-NL" dirty="0"/>
              <a:t> 	? 			 </a:t>
            </a:r>
          </a:p>
        </p:txBody>
      </p:sp>
      <p:sp>
        <p:nvSpPr>
          <p:cNvPr id="20" name="Rectangle 1026"/>
          <p:cNvSpPr txBox="1">
            <a:spLocks noChangeArrowheads="1"/>
          </p:cNvSpPr>
          <p:nvPr/>
        </p:nvSpPr>
        <p:spPr bwMode="auto">
          <a:xfrm>
            <a:off x="320675" y="438150"/>
            <a:ext cx="852646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038" rIns="90000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Let’s Play</a:t>
            </a:r>
          </a:p>
        </p:txBody>
      </p:sp>
      <p:sp>
        <p:nvSpPr>
          <p:cNvPr id="35" name="Tekstvak 34"/>
          <p:cNvSpPr txBox="1">
            <a:spLocks noChangeArrowheads="1"/>
          </p:cNvSpPr>
          <p:nvPr/>
        </p:nvSpPr>
        <p:spPr bwMode="auto">
          <a:xfrm>
            <a:off x="7164288" y="3074988"/>
            <a:ext cx="1050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nl-NL" dirty="0">
                <a:latin typeface="Tahoma" pitchFamily="34" charset="0"/>
                <a:cs typeface="Tahoma" pitchFamily="34" charset="0"/>
              </a:rPr>
              <a:t>Impact: </a:t>
            </a:r>
          </a:p>
        </p:txBody>
      </p:sp>
      <p:sp>
        <p:nvSpPr>
          <p:cNvPr id="36" name="Ovaal 35"/>
          <p:cNvSpPr/>
          <p:nvPr/>
        </p:nvSpPr>
        <p:spPr bwMode="auto">
          <a:xfrm>
            <a:off x="8288338" y="3030538"/>
            <a:ext cx="530225" cy="533400"/>
          </a:xfrm>
          <a:prstGeom prst="ellipse">
            <a:avLst/>
          </a:prstGeom>
          <a:solidFill>
            <a:srgbClr val="FF0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100"/>
          </a:p>
        </p:txBody>
      </p:sp>
      <p:pic>
        <p:nvPicPr>
          <p:cNvPr id="21" name="Picture 2" descr="http://web.sysart.fi/developer/_media/planning-poker-small.jpg?w=&amp;h=&amp;cache=cach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7" y="72008"/>
            <a:ext cx="2880320" cy="1824204"/>
          </a:xfrm>
          <a:prstGeom prst="rect">
            <a:avLst/>
          </a:prstGeom>
          <a:noFill/>
        </p:spPr>
      </p:pic>
      <p:sp>
        <p:nvSpPr>
          <p:cNvPr id="17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319088" y="6545263"/>
            <a:ext cx="2682875" cy="244475"/>
          </a:xfrm>
        </p:spPr>
        <p:txBody>
          <a:bodyPr/>
          <a:lstStyle/>
          <a:p>
            <a:pPr>
              <a:defRPr/>
            </a:pPr>
            <a:r>
              <a:rPr lang="nl-NL"/>
              <a:t>Improve IT Services BV</a:t>
            </a:r>
          </a:p>
        </p:txBody>
      </p:sp>
      <p:sp>
        <p:nvSpPr>
          <p:cNvPr id="27" name="Tekstvak 26"/>
          <p:cNvSpPr txBox="1">
            <a:spLocks noChangeArrowheads="1"/>
          </p:cNvSpPr>
          <p:nvPr/>
        </p:nvSpPr>
        <p:spPr bwMode="auto">
          <a:xfrm>
            <a:off x="6873090" y="3660130"/>
            <a:ext cx="135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dirty="0" err="1">
                <a:latin typeface="Tahoma" pitchFamily="34" charset="0"/>
                <a:cs typeface="Tahoma" pitchFamily="34" charset="0"/>
              </a:rPr>
              <a:t>Likelihood</a:t>
            </a:r>
            <a:r>
              <a:rPr lang="nl-NL" dirty="0">
                <a:latin typeface="Tahoma" pitchFamily="34" charset="0"/>
                <a:cs typeface="Tahoma" pitchFamily="34" charset="0"/>
              </a:rPr>
              <a:t>: </a:t>
            </a:r>
          </a:p>
        </p:txBody>
      </p:sp>
      <p:sp>
        <p:nvSpPr>
          <p:cNvPr id="28" name="Ovaal 27"/>
          <p:cNvSpPr/>
          <p:nvPr/>
        </p:nvSpPr>
        <p:spPr bwMode="auto">
          <a:xfrm>
            <a:off x="8290247" y="3615680"/>
            <a:ext cx="530225" cy="533400"/>
          </a:xfrm>
          <a:prstGeom prst="ellipse">
            <a:avLst/>
          </a:prstGeom>
          <a:solidFill>
            <a:srgbClr val="00B05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100"/>
          </a:p>
        </p:txBody>
      </p:sp>
      <p:pic>
        <p:nvPicPr>
          <p:cNvPr id="32" name="Picture 40" descr="C:\Users\Bart\Documents\Improve\NS Presentatie\RiskPokerKaart - 04 small.png">
            <a:extLst>
              <a:ext uri="{FF2B5EF4-FFF2-40B4-BE49-F238E27FC236}">
                <a16:creationId xmlns:a16="http://schemas.microsoft.com/office/drawing/2014/main" id="{4FF1C6AD-3990-4385-8EB9-B75A2BC49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1489187" y="4260800"/>
            <a:ext cx="1206499" cy="176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0" descr="C:\Users\Bart\Documents\Improve\NS Presentatie\RiskPokerKaart - 04 small.png">
            <a:extLst>
              <a:ext uri="{FF2B5EF4-FFF2-40B4-BE49-F238E27FC236}">
                <a16:creationId xmlns:a16="http://schemas.microsoft.com/office/drawing/2014/main" id="{CE2F6DB6-E57D-4C18-9A78-98C82EA7C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2789577" y="3027985"/>
            <a:ext cx="1206499" cy="176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0" descr="C:\Users\Bart\Documents\Improve\NS Presentatie\RiskPokerKaart - 04 small.png">
            <a:extLst>
              <a:ext uri="{FF2B5EF4-FFF2-40B4-BE49-F238E27FC236}">
                <a16:creationId xmlns:a16="http://schemas.microsoft.com/office/drawing/2014/main" id="{DEE8B957-4E4F-4130-88FA-CA5DA1145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4521515" y="2974325"/>
            <a:ext cx="1206499" cy="176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0" descr="C:\Users\Bart\Documents\Improve\NS Presentatie\RiskPokerKaart - 04 small.png">
            <a:extLst>
              <a:ext uri="{FF2B5EF4-FFF2-40B4-BE49-F238E27FC236}">
                <a16:creationId xmlns:a16="http://schemas.microsoft.com/office/drawing/2014/main" id="{3AEFF234-853F-42EB-9843-AFAF2CA4B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2813051" y="4934574"/>
            <a:ext cx="1206499" cy="176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0" descr="C:\Users\Bart\Documents\Improve\NS Presentatie\RiskPokerKaart - 04 small.png">
            <a:extLst>
              <a:ext uri="{FF2B5EF4-FFF2-40B4-BE49-F238E27FC236}">
                <a16:creationId xmlns:a16="http://schemas.microsoft.com/office/drawing/2014/main" id="{741891EC-24C6-4A37-83D2-14E428FEF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4466953" y="5141622"/>
            <a:ext cx="1206499" cy="176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0" descr="C:\Users\Bart\Documents\Improve\NS Presentatie\RiskPokerKaart - 04 small.png">
            <a:extLst>
              <a:ext uri="{FF2B5EF4-FFF2-40B4-BE49-F238E27FC236}">
                <a16:creationId xmlns:a16="http://schemas.microsoft.com/office/drawing/2014/main" id="{BAAFCA21-D1CB-4AC7-B4A3-930E30374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6123327" y="4203650"/>
            <a:ext cx="1206499" cy="176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4801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27" grpId="0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Improve IT Services BV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520A59-B661-4208-9F86-8165C2A2DA54}" type="slidenum">
              <a:rPr lang="nl-NL" smtClean="0"/>
              <a:pPr>
                <a:defRPr/>
              </a:pPr>
              <a:t>21</a:t>
            </a:fld>
            <a:endParaRPr lang="nl-NL"/>
          </a:p>
        </p:txBody>
      </p:sp>
      <p:graphicFrame>
        <p:nvGraphicFramePr>
          <p:cNvPr id="36249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490132"/>
              </p:ext>
            </p:extLst>
          </p:nvPr>
        </p:nvGraphicFramePr>
        <p:xfrm>
          <a:off x="2257063" y="1647541"/>
          <a:ext cx="4414746" cy="4414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6" name="Acrobat Document" r:id="rId3" imgW="2695570" imgH="2695570" progId="AcroExch.Document.11">
                  <p:embed/>
                </p:oleObj>
              </mc:Choice>
              <mc:Fallback>
                <p:oleObj name="Acrobat Document" r:id="rId3" imgW="2695570" imgH="2695570" progId="AcroExch.Document.11">
                  <p:embed/>
                  <p:pic>
                    <p:nvPicPr>
                      <p:cNvPr id="36249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063" y="1647541"/>
                        <a:ext cx="4414746" cy="44147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320675" y="438150"/>
            <a:ext cx="852646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038" rIns="90000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Agile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Product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Risk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0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Matrix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1167069D-1124-4FDF-BA89-B2EF58710AF1}"/>
              </a:ext>
            </a:extLst>
          </p:cNvPr>
          <p:cNvSpPr/>
          <p:nvPr/>
        </p:nvSpPr>
        <p:spPr bwMode="auto">
          <a:xfrm>
            <a:off x="5715000" y="4121872"/>
            <a:ext cx="623530" cy="53181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400" b="1" dirty="0">
                <a:solidFill>
                  <a:srgbClr val="002060"/>
                </a:solidFill>
              </a:rPr>
              <a:t>FO</a:t>
            </a:r>
          </a:p>
        </p:txBody>
      </p:sp>
    </p:spTree>
    <p:extLst>
      <p:ext uri="{BB962C8B-B14F-4D97-AF65-F5344CB8AC3E}">
        <p14:creationId xmlns:p14="http://schemas.microsoft.com/office/powerpoint/2010/main" val="2301374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E8713-0586-4832-AD1A-CBAD6A07D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</a:t>
            </a:r>
            <a:endParaRPr lang="en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A1F4D-9A72-44D6-A9E7-142F6D98A6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err="1"/>
              <a:t>Improve</a:t>
            </a:r>
            <a:r>
              <a:rPr lang="nl-NL" dirty="0"/>
              <a:t> IT Services BV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5AA45-E440-4481-9B92-B398A9EC7B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F8917-D8DE-4C61-BB17-8B65CC661740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22E6EB1C-B32A-4834-BDB4-7F734E6633E9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60669799"/>
              </p:ext>
            </p:extLst>
          </p:nvPr>
        </p:nvGraphicFramePr>
        <p:xfrm>
          <a:off x="1068248" y="2959500"/>
          <a:ext cx="6592888" cy="349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96" name="Grafiek" r:id="rId3" imgW="7772319" imgH="4114719" progId="MSGraph.Chart.8">
                  <p:embed followColorScheme="full"/>
                </p:oleObj>
              </mc:Choice>
              <mc:Fallback>
                <p:oleObj name="Grafiek" r:id="rId3" imgW="7772319" imgH="4114719" progId="MSGraph.Chart.8">
                  <p:embed followColorScheme="full"/>
                  <p:pic>
                    <p:nvPicPr>
                      <p:cNvPr id="5591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248" y="2959500"/>
                        <a:ext cx="6592888" cy="349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F35F9020-0C00-48B8-B649-B1577C1EDE43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226042911"/>
              </p:ext>
            </p:extLst>
          </p:nvPr>
        </p:nvGraphicFramePr>
        <p:xfrm>
          <a:off x="6827509" y="1479172"/>
          <a:ext cx="2395960" cy="1605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97" name="Clip" r:id="rId5" imgW="2719440" imgH="1822680" progId="">
                  <p:embed/>
                </p:oleObj>
              </mc:Choice>
              <mc:Fallback>
                <p:oleObj name="Clip" r:id="rId5" imgW="2719440" imgH="1822680" progId="">
                  <p:embed/>
                  <p:pic>
                    <p:nvPicPr>
                      <p:cNvPr id="5591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7509" y="1479172"/>
                        <a:ext cx="2395960" cy="16056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5">
            <a:extLst>
              <a:ext uri="{FF2B5EF4-FFF2-40B4-BE49-F238E27FC236}">
                <a16:creationId xmlns:a16="http://schemas.microsoft.com/office/drawing/2014/main" id="{5F0F426C-EB27-421A-966C-CED5F9473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3980" y="2660643"/>
            <a:ext cx="754506" cy="1391057"/>
          </a:xfrm>
          <a:prstGeom prst="downArrow">
            <a:avLst>
              <a:gd name="adj1" fmla="val 50000"/>
              <a:gd name="adj2" fmla="val 46429"/>
            </a:avLst>
          </a:prstGeom>
          <a:solidFill>
            <a:schemeClr val="accent2">
              <a:lumMod val="75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GB" sz="2400">
              <a:solidFill>
                <a:srgbClr val="969696"/>
              </a:solidFill>
              <a:latin typeface="Times New Roman" pitchFamily="18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6A195896-DE76-4A68-8856-C80EB8E33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709" y="2282022"/>
            <a:ext cx="3497048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Risk-Based Testing</a:t>
            </a:r>
          </a:p>
        </p:txBody>
      </p:sp>
    </p:spTree>
    <p:extLst>
      <p:ext uri="{BB962C8B-B14F-4D97-AF65-F5344CB8AC3E}">
        <p14:creationId xmlns:p14="http://schemas.microsoft.com/office/powerpoint/2010/main" val="257958051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Afbeeldingsresultaat voor uitroepteken">
            <a:extLst>
              <a:ext uri="{FF2B5EF4-FFF2-40B4-BE49-F238E27FC236}">
                <a16:creationId xmlns:a16="http://schemas.microsoft.com/office/drawing/2014/main" id="{EA24FB2F-EF71-48D3-A591-113E964E7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0" r="36185"/>
          <a:stretch/>
        </p:blipFill>
        <p:spPr bwMode="auto">
          <a:xfrm>
            <a:off x="7637239" y="3169104"/>
            <a:ext cx="1632857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Improve IT Services BV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2F773B-6124-450F-A6F2-C91DB3030FE7}" type="slidenum">
              <a:rPr lang="nl-NL"/>
              <a:pPr/>
              <a:t>23</a:t>
            </a:fld>
            <a:endParaRPr lang="nl-NL"/>
          </a:p>
        </p:txBody>
      </p:sp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2113" y="392085"/>
            <a:ext cx="8356600" cy="628650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Key learning points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8667" y="1801840"/>
            <a:ext cx="8350250" cy="4664075"/>
          </a:xfrm>
        </p:spPr>
        <p:txBody>
          <a:bodyPr/>
          <a:lstStyle/>
          <a:p>
            <a:pPr>
              <a:spcAft>
                <a:spcPts val="2400"/>
              </a:spcAft>
              <a:buFont typeface="Wingdings" pitchFamily="2" charset="2"/>
              <a:buChar char="§"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structured and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practical approach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for </a:t>
            </a:r>
            <a:b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risk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-based testing is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available</a:t>
            </a:r>
          </a:p>
          <a:p>
            <a:pPr>
              <a:spcAft>
                <a:spcPts val="2400"/>
              </a:spcAft>
              <a:buFont typeface="Wingdings" pitchFamily="2" charset="2"/>
              <a:buChar char="§"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Make it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Agile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but use the formal rules</a:t>
            </a:r>
          </a:p>
          <a:p>
            <a:pPr>
              <a:spcAft>
                <a:spcPts val="2400"/>
              </a:spcAft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Efficient, Effective and Attractive</a:t>
            </a:r>
          </a:p>
          <a:p>
            <a:pPr>
              <a:spcAft>
                <a:spcPts val="2400"/>
              </a:spcAft>
              <a:buFont typeface="Wingdings" pitchFamily="2" charset="2"/>
              <a:buChar char="§"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Define a 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risk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-based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differentiated test approach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Information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2630" y="1792943"/>
            <a:ext cx="8524875" cy="476567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l-NL" sz="2800" dirty="0"/>
              <a:t>Full PRISMA white paper (</a:t>
            </a:r>
            <a:r>
              <a:rPr lang="nl-NL" sz="2800" b="1" dirty="0"/>
              <a:t>e-book</a:t>
            </a:r>
            <a:r>
              <a:rPr lang="nl-NL" sz="2800" dirty="0"/>
              <a:t>) 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nl-NL" sz="2800" b="1" dirty="0"/>
              <a:t>   Paper</a:t>
            </a:r>
            <a:r>
              <a:rPr lang="nl-NL" sz="2800" dirty="0"/>
              <a:t>: 10 </a:t>
            </a:r>
            <a:r>
              <a:rPr lang="nl-NL" sz="2800" dirty="0" err="1"/>
              <a:t>Recommendations</a:t>
            </a:r>
            <a:r>
              <a:rPr lang="nl-NL" sz="2800" dirty="0"/>
              <a:t> on </a:t>
            </a:r>
            <a:br>
              <a:rPr lang="nl-NL" sz="2800" dirty="0"/>
            </a:br>
            <a:r>
              <a:rPr lang="nl-NL" sz="2800" dirty="0"/>
              <a:t>   Risk-</a:t>
            </a:r>
            <a:r>
              <a:rPr lang="nl-NL" sz="2800" dirty="0" err="1"/>
              <a:t>Based</a:t>
            </a:r>
            <a:r>
              <a:rPr lang="nl-NL" sz="2800" dirty="0"/>
              <a:t> Testing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nl-NL" sz="2800" b="1" dirty="0"/>
              <a:t>   Paper</a:t>
            </a:r>
            <a:r>
              <a:rPr lang="nl-NL" sz="2800" dirty="0"/>
              <a:t>: Product Risk Assessments in Agile </a:t>
            </a:r>
            <a:br>
              <a:rPr lang="nl-NL" sz="2800" dirty="0"/>
            </a:br>
            <a:r>
              <a:rPr lang="nl-NL" sz="2800" dirty="0"/>
              <a:t>   </a:t>
            </a:r>
            <a:r>
              <a:rPr lang="nl-NL" sz="2800" dirty="0" err="1"/>
              <a:t>Projects</a:t>
            </a:r>
            <a:r>
              <a:rPr lang="nl-NL" sz="2800" dirty="0"/>
              <a:t> (Risk-Poker)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l-NL" sz="2800" dirty="0"/>
              <a:t>Email to </a:t>
            </a:r>
            <a:r>
              <a:rPr lang="nl-NL" sz="2800" dirty="0" err="1"/>
              <a:t>acquire</a:t>
            </a:r>
            <a:r>
              <a:rPr lang="nl-NL" sz="2800" dirty="0"/>
              <a:t> the </a:t>
            </a:r>
            <a:r>
              <a:rPr lang="nl-NL" sz="2800" b="1" dirty="0"/>
              <a:t>PRISMA tool </a:t>
            </a:r>
            <a:r>
              <a:rPr lang="nl-NL" sz="2800" dirty="0"/>
              <a:t>(freeware)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nl-NL" sz="2800" b="1" dirty="0"/>
              <a:t>   </a:t>
            </a:r>
            <a:r>
              <a:rPr lang="nl-NL" sz="2800" b="1" dirty="0" err="1"/>
              <a:t>Book</a:t>
            </a:r>
            <a:r>
              <a:rPr lang="nl-NL" sz="2800" dirty="0"/>
              <a:t> “Practical Risk-</a:t>
            </a:r>
            <a:r>
              <a:rPr lang="nl-NL" sz="2800" dirty="0" err="1"/>
              <a:t>Based</a:t>
            </a:r>
            <a:r>
              <a:rPr lang="nl-NL" sz="2800" dirty="0"/>
              <a:t> Testing; The PRISMA  </a:t>
            </a:r>
            <a:br>
              <a:rPr lang="nl-NL" sz="2800" dirty="0"/>
            </a:br>
            <a:r>
              <a:rPr lang="nl-NL" sz="2800" dirty="0"/>
              <a:t>   Approach”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err="1"/>
              <a:t>Improve</a:t>
            </a:r>
            <a:r>
              <a:rPr lang="nl-NL" dirty="0"/>
              <a:t> IT Services BV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A2356-1335-4274-A1D8-66CC919AA82D}" type="slidenum">
              <a:rPr lang="nl-NL" smtClean="0"/>
              <a:pPr>
                <a:defRPr/>
              </a:pPr>
              <a:t>24</a:t>
            </a:fld>
            <a:endParaRPr lang="nl-NL"/>
          </a:p>
        </p:txBody>
      </p:sp>
      <p:pic>
        <p:nvPicPr>
          <p:cNvPr id="7" name="Afbeelding 19" descr="cover_prism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9443" y="910382"/>
            <a:ext cx="1593037" cy="216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https://encrypted-tbn3.gstatic.com/images?q=tbn:ANd9GcS7G2p5sOLvZFQ-yGaYhcNdWiwAsoSaS1_p-zxAADdIVEhz171M">
            <a:extLst>
              <a:ext uri="{FF2B5EF4-FFF2-40B4-BE49-F238E27FC236}">
                <a16:creationId xmlns:a16="http://schemas.microsoft.com/office/drawing/2014/main" id="{22BA7389-9F99-4F85-BAFB-279D2498B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728" y="1792943"/>
            <a:ext cx="936832" cy="624971"/>
          </a:xfrm>
          <a:prstGeom prst="rect">
            <a:avLst/>
          </a:prstGeom>
          <a:noFill/>
        </p:spPr>
      </p:pic>
      <p:pic>
        <p:nvPicPr>
          <p:cNvPr id="13" name="Picture 18" descr="http://beatcreativemarketing.com/wp-content/uploads/2013/08/email.jpg">
            <a:extLst>
              <a:ext uri="{FF2B5EF4-FFF2-40B4-BE49-F238E27FC236}">
                <a16:creationId xmlns:a16="http://schemas.microsoft.com/office/drawing/2014/main" id="{9183E45A-FBF0-4A6B-90DA-A1EEF9D01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75" y="4368962"/>
            <a:ext cx="959185" cy="862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101970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A2356-1335-4274-A1D8-66CC919AA82D}" type="slidenum">
              <a:rPr lang="nl-NL" smtClean="0"/>
              <a:pPr>
                <a:defRPr/>
              </a:pPr>
              <a:t>25</a:t>
            </a:fld>
            <a:endParaRPr lang="nl-NL"/>
          </a:p>
        </p:txBody>
      </p:sp>
      <p:sp>
        <p:nvSpPr>
          <p:cNvPr id="552964" name="AutoShape 4" descr="data:image/jpeg;base64,/9j/4AAQSkZJRgABAQAAAQABAAD/2wCEAAkGBxIPEBAPDwwQEA8NEA8NEBANDBAQDw4UFBEWFxQRFBQYHCggGBonHBQUITItJSkrLzo6Fx8zODM4NygtLi0BCgoKDg0OGxAQGiwlICQsLy8rLywsLDQvLC0sLCwsLC8tLCwsLCwsLCwtLCwsLCwsLCwtLCwvLCwsLCwsLCwsLP/AABEIAOEA4QMBEQACEQEDEQH/xAAbAAEAAgMBAQAAAAAAAAAAAAAABQYCAwQHAf/EAEgQAAIBAgIECAkJBgUFAAAAAAABAgMRBBIGMVGSBRMhQVNhcbEVFiIygZGTocEHIzNCUnJzstFjgqLC0vAkNENU4RRio7Px/8QAGgEBAAIDAQAAAAAAAAAAAAAAAAQFAQIDBv/EADcRAQABAgIFCgYBBAMBAAAAAAABAhEDBAUSFDFRExUhMjNBYXGBkVKhwdHh8CIjQlOxNHLxov/aAAwDAQACEQMRAD8A9S0h4cdF8VStxlryk+Xi76kltJ2Vyuv/ACq3f7VWfz84U8nh7++eH5VStXlN3nOU3tlJss6aaad0WUVeJXXN6pmfNrMtAAAAAAAAAAAAAAAAAAAAAAAAAAAM6dSUXeMpRe2MnF+tGJiJ3w2pqqpm9M28ll4A4elKSo13dy5IVNTvzRl+pX5nKxEa9HrC5yOkKqqow8Xv3T9JWYrl081xFVznOb1zlKT9Luehpp1aYjg8biVzXXNU98sacHJpJXbMzMRF5YppmqbQkqXBq+tJt7I8iI8409ybRlI/uls8Hw2PeNeWqb7Lhng+Gx7w5ao2XDPB8Nj3hy1RsuGeD4bHvDlqjZcM8Hw2PeHLVGy4Z4Phse8OWqNlwzwfDY94ctUbLhng+Gx7w5ao2XDPB8Nj3hy1RsuGeD4bHvDlqjZcM8Hw2PeHLVGy4Z4Phse8OWqNlwzwfDY94ctUbLhng+Gx7w5ao2XDPB8Nj3hy1RsuGeD4bHvDlqjZcM8Hw2PeHLVGy4Z4Phse8OWqNlwzwfDY94ctUbLhng+Gx7w5ao2XDPB8Nj3hy1RsuGeD4bHvDlqjZcNjLg6HM5L03MxjVMTlKJ3I/E4Z03y8qeprUzvRXFSHi4VWHPS1X2cj5muY2clj8ZZ7F6kQNipXPOlStlgpknwVT5HLnbyrsX9+4jY09Nk/KU2ianecUsAAAAAAAAAAAAAAAAAAAAAAAAAADViaeeEl1XXatRtRNpu54tOvRMIImqlsNW7Vc2aJfgx/N+lkTG6yyyvZuu5zSC4C4C4C4C4GdGlKbtGLb6ubtfMa1VRTF5bU0TVNqYd1Pgeb1yjH1tnGcxT3JMZSqd8lTgia82UZdWpiMxT3sVZSqN3S4KkHF2kmmuZo7xMTF4RqqZpm0sbmWC4C4C4C4C4C4C4C4C4C4C4C4C4HxvkBKvJk9Stpq3aGbNEtwa/m/SyLi9ZY5bs3Vc5u5cBcBcBcDbhaLqTUFz63sXOzSuqKYvLph0TXVqws+HoRpxUYqyXrfWyvqqmqbytqKIoi0Npq3ANGMwsasbPX9WXPFm9Fc0TeHPFwoxItKr1YOEnGWuLsyxiYmLwqKommbSxuZalwFwFwFwFwFwFwFwFwFwFwFwPjYJQCJymbzV1c7Zs5JPg9+R6WRsXrLDLT/B03ObvcuC5cFy4LlwXTujlLyZz528i7ErvvXqIeaq6YhY5KnompMkVOAAACuaQRtVTX1oJvtu18ET8tN6FXnItieiMud0S5cFy4LlwXLguXBcuC5cFy4LlwXLguXBcuC42ZJlBJkxUOk1dXNJ8ps5JHAPyPSyPidZOy/UdFzm73LguXBcuC5cF1m0cd6L6pyXuRAzPX9Frkp/p+qUI6YAAAFe0m8+H3X3k7K9WVZnutHkhrklBuXBcuC5cFy4LlwXLguXBcuC5cFy4LlwXLguORliZQqZLVTqNXZyT1s2cUhgX5HpZwxN6bgdRvzGlne5mFi5mFi5mFi5mFi6z6Mv5mX4kvyxK/Ndf0W2Q7OfP7JcjJoAAAV3Sl+VS+7PvROym6VZpDfT6oPMS7K+5mFi5mFi5mFi5mFi5mFi5mFi5mFi5mFi5mFi5mFi5mFi5mFi45CzF0PElKx2Grs46j5WbOMu3BvyPSzjXvS8Gf4N+Y1drmYFzMC5mBczAutWi/0L/El+WJXZvr+i40f2U+f2TBFTgAAAi+GuDJV3BxlFZFJPNflvbZ2EjAxow73Q81lqsaYtO5G+LlTpIfxfoSNrp4Si8318YPFup0sPVIxtdPA5vr4w++Lc+lh6mNrp4HN9fxQeLc+mhusbZTwZ5vq+KDxbn00d1jbI4HN9XxHi3PpYbrG108Dm+v4oYvRypzVKf8X6Gdrp4SxzficYaa/ANaKulGfVCXL70janNYc+DnVkcWmL9E+SLmmm0001yNNWa7USI6emESbxNpfMxli5mBczAuZgXHIF0VF6iQrnaauziqa2bOMuvCS8n0s5V70nBn+Ldc1dblwXLguXBcuC626K/QP8SXdErc32nou9H9l6pkipwAAAAAAAAAAAAACP4W4MjXjzKol5Mv5X1HbBxpw58EbM5anFp8e5S5pxbi004tpp601rRax09MKCbxNpY3MsXLguXBcchYmUZHmO6AkDV3R9XWzZwlsw9XK7PU/ca1Rd0w69Xol15jSyTczCxczCxczCxczCxdcNE/oH+JLuRV5ztPReaO7H1TRFTwAAAAAAAAAAAAAAClaT0smIk1/qRjU+D/AClrlar4fkoM/Tq40+PT++yKzEmyHczCxczCxdoxFbkstb19RtTDliV9Foc0da7Ubo6RNXZHVX5TNnGd7G4YfY1GtTFobRVMbmXHy2+5GLQzr1cTj5bfchaDXq4nHy2+5C0GvVxOPlt9yFoNerivWhUm8M2+ln3Iqc92vo9JoqZnA6eMp8hrIAAAAAAAAAAAAAAAommmJ/xKjF+ZShF9rcn3NFvkqf6d54vN6VxZ5e0d0R9UDx8tvuRLtCt16uJx8tvuQtBr1cXx1pfa+AtDGvVxY3MtX2L5V2oMpI1dkbWflM2cZ3tdwwXAXAXAXAXAv2g/+Vf4s+5FRnu19HptE/8AH9ZWEhrMAAAAAAAAAAAAABycJ4+GHpyq1HyLkUeecuaK6zphYdWJVqw45jHpwKJrq/8AfB5jisTKrOdSb8qpJyezl5l1LV6C9opimmKY7nj8TEnErmurfLTc2aFwFwFwMovlXagJQ1d0ZX859pu4TvawwAAAAABf9Bv8q/xZ90Snz3a+j02iP+P6ysJDWgAAARfCvDtLCyjCrnvKOZZI3Vr22nfCy9eLF6UPMZ3CwKoprv0uLxxw2yr7NfqddhxfBH53y/j7Hjhhv2vs/wDkbDi+DPO2X8fZktL8NtqeyZjYsXw92edsvxn2ffG7C/aqeykNixfD3Odstxn2k8bsL9qp7KQ2LF8Pc52y3GfaWL0ww37R9lP/AJM7Di+DHO2X8fZrlpph1qp132Qh8ZGYyGJxj99Gk6YwI3RV7R93NidNo2+aw8m/2soxS9Cvc6U6Pn+6r2cq9NU2/hRPr+LqvwjwjUxE89Wd2uSKXJCC2RXN3k/DwqcOLUqfHzGJj1a1c/aPJyHRwAAAAB9hrXagyljR3RWIflS7Tdwne13DBcBcBcBcBcC/6Bv/AAsvxp/liVGf7T0el0P2E+c/RYyEtQAAAo2n/wBNR/Cf5i10f1J83ndM9pT5fVVrk9TlwFwFwFwFwFwFwFwFwFwFwFwFwMoPlXau8CXNEhE4jzpdpu4TvawwAAAAABffk/f+GqdVeX/rplTn+0jy+svR6Gn+jV/2+kLMQVuAAAFG+UFfO0HtpzXqkv1LTR/Vq83ntNdpR5SqpYKYAAAAAAAAAAAAAAA+w1rtXeBMmiQiMS/Ll2m6PVvarhguAuAuAuAuBe/k9fzFZft2/wDxw/QqtIdePL6y9FoXsqv+30haiAuQAAApvyiUXbD1OZOpTfbJRa/LIstH1daPJQ6bon+FfnHvafpKmXLJRFwFwFwFwFwFwFwFwFwFwFwFwFwMoPlXau8EJo0SUNivPl2m6PVvag1AAAAAAuXyd1+XEU+qnUXvUv5St0hT1al7oSvpro8p/fkupWr8AAAOHhng5YmjOjJ2cleMvsyXmv8AvrOuDizh1xVCPmsvGPhTRPp4S8sxeGnRnKnUg4zg7NP3NPnTL2iuK41qdzx+Jh1YdU0VxaYaTZzAAAAAAAAAAAAAAZU9a7V3hmE4aJKFxXny7fgbo1W9quGC4C4C4C4C4EvonjeJxdJt2jUvQl2Ttb+JRI+ao18KfDpTdHY3JZimZ3T0e/5s9RKN68AAAAHDwpwTRxUbVqabXmyXJOPZJf8Aw64WNXhzemUfMZXCx4tiR91draCQ+pippc2enGb9zRMjSE99P781XVoSn+2ufWL/AGaHoHLmxkfTh2v5zbnCPh+f4c+ZKv8AJ/8AP5Y+Ik/93D2Mv6jPOFPw/P8ADHMlf+SPb8niJU/3cPYy/qHOFPw/P8HMlfxx7fk8RKn+7h7GX9Q5wp+H5scyV/HHt+WL0Fq82JpvthJfEzzhT8MnMmJ8ce35c2I0LxMVeMqVS3NGbjJ9mZJe83pz2FO+8OVeh8xTF6bT6/fo+av4ijKnJwqQlCcdcZppol01RVF4lWV0VUVatUWlruZalwFwFwFwMqetdq7wzCdNElB4t+XLt+BujVb2q4YLgLgLgLgLgLhh6ro1wp/1WHhNv5yPzdVf9yWv0qz9JRZjC5OuY7u57HI5nl8GKu+OifP870qcEwAAAAAAAAAAAACK0g4Fhi6bi0lVim6dS3LF7Hti+c74GPOFVfu70POZOnMUWnfG6f3ueWVYOEpRkmpQbjJPWmnZr1l7ExMXh5CqJpmYnfDG4YLgLgLgZU35S7V3gjenzRKQWM8+Xb8DdGq3tNzLUuAuAuAuAuAuBLaNcMvCVlJ3dKpaFWK2c0l1q/va5yPmMHlaLd/cmZHNzl8W/dO/7+j1OlUU4qUZKUZJSjJO6aa5GmUcxMTaXsKaoqiJjdLMwyAAAAAAAAAAAAB5pp3hlTxja/1qcKr7eWL/ACL1lzkqtbC8peU0thxRmZmO+In6fRXrkxWlwFwFwM6XnR7V3mGY3rAaJSBxn0ku34G6LVvaTLUAAAAAAAAsmiekzwrVGs28PJ8j1ui3raXPHavSQs1leU/lTv8A9rXR+kOQ/hX1f9fh6PSqKcVKMlKMknGUWmmnqaZUTExNpeopqiqLxN4ZGGQAAAAAAAAAAAeb/KBXUsWop/RUYRfU25S7pRLjI02wr8ZeW0xXFWYtHdEfWfsrRNVQAAAZUvOj95d4ZjesRzS0BjX85Pt+Bui1b2i5lqXAXAXAXAXAXAXAXAmOAdIquDdo+XSbvKlJ8nbF/Vfu6iPj5ajF39E8U3KZ/Ey02jpp4fbg9C4H0hoYpJU6mWpz0qlo1F2L63ouVOLl68PfHRxely2ewcx1Z6eE7/3ySpwTAAAAAAAAABH8OcKwwlGVWXK9UIXs6kuaP6nXBwpxatWEbNZmnL4c1z6Rxl5LicRKrOdSbvOpJzk+t7OovqaYpiIjueNrrqrqmurfLVc2aFwFwFwM6T8qP3l3hmN6xnNLV7HfST7fgbote9oMtQAAAAAAAAAAXAmuD9KcXQslX4yK+rXXGLe873kevK4VfdbyTsHSWZwuiKrx49P5+acw3ygPVVwie10qtv4WviRatH/DUsKNOT/fR7T9J+6Qp6e4Z+dRrx/cpte6RynR+J3TH76JEaawJ3xV8vu3LTjCbaq7aT/U12HF8Pd054y3GfYenGE21fZP9RsOL4e5zxluM+zB6d4X7Nf2Uf6jOwYvg155y/j7Pi08wvR1/Zw/qGwYvGGOesvwq9vyxlp7hualiH+5T+MzOwYnGP30YnTWBwq9o+7hxnygcjVDC8vNKtPkX7sdfrOtGj/iq9nDF03/AI6Pf7R91S4S4Sq4mfGVqjlLUlqjBbIpaidh4dOHFqYU2PmMTGq1sSb/AE8nIdHEAAAAGdJ+VH70e8Eb1lOaYruO+kn2/BG6JX1paLmWpcBcBcBcBcBcBcBcBcBcBcBcBcBcBcBcBcBcBcBcBcBcBcBcBcDOj50fvR7wzG9Zjmmq3j385Pt+COkIdfWluwlOM4NNcqb5edHOqZiUjBoprotLnrUZQ1rk2rUzeKolwrw6qN7VmMud4MwLwZgXgzAvBmBeDMC8GYF4MwLwZgXgzAvBmBeDMC8GYF4MwLwZgXgzAvBmBeDMC8GYF4MwLwZgXgzAvDKEXJ2Su+oT0b21MTVNod1LDqEXKVm7N9S5OY4zVMzaEyjCiimZqcVF+VH70e87IUb4Wg5pyvcL0nCvUjLXGTXq5H70zamb0xMImNTNOJNM9zRh67g760+RraKqbwYeJNE3SMMRGWprses5TTMJ1OLTVuZZ11GLS21oM66haTWgzrqFpNaDOuoWk1oM66haTWgzrqFpNaDOuoWk1oM66haTWgzrqFpNaDOuoWk1oM66haTWgzrqFpNaDOuoWk1oM66haTWgzrqFpNaDOuoWk1oM66haTWgzrqFpNaDOuoWk1oM66haTWgzrqFpNaDOuoWk1oHVS50vSLSxNdMOLF4rN5MdXO9p1pot0yiY2NrdEbmnDK84JfaXud2buEb1/8AVdhA2uhfc3Yj7pnow67degrz+tFLlfWlz/AN7Wc8pmoiNSv0dNJ6OqrnlcOOnvh5/VwtSLalTkmuTzW+4s7vPTTVE2mGHFS+xLcYYtPA4mXRy3GGNWeBxMujluMGrPA4mXRy3GDVngcTLo5bjBqzwOJl0ctxg1Z4HEy6OW4was8DiZdHLcYNWeBxMujluMGrPA4mXRy3GDVngcTLo5bjBqzwOJl0ctxg1Z4HEy6OW4was8DiZdHLcYNWeBxMujluMGrPA4mXRy3GDVngcTLo5bjBqzwOJl0ctxg1Z4HEy6OW4was8DiZdHLcYNWeBxMujluMGrPA4mXRy3GDVngcTLo5bjBqzwOKl9iW4was8GUaE3yKnLda97DNpXXQ/RaSlGvXjZR5Yxa5Xs5Nn96iBms1ERqUT0rzRujapqjExItEbo4/hfSpejAKrpX567F3FnkuqpNJ9aEATlSAAAAAAAAAAAAAAAAAAAAAAAAAABL6N/TIiZvqLDR3aLkVL0I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52966" name="AutoShape 6" descr="data:image/jpeg;base64,/9j/4AAQSkZJRgABAQAAAQABAAD/2wCEAAkGBxIPEBAPDwwQEA8NEA8NEBANDBAQDw4UFBEWFxQRFBQYHCggGBonHBQUITItJSkrLzo6Fx8zODM4NygtLi0BCgoKDg0OGxAQGiwlICQsLy8rLywsLDQvLC0sLCwsLC8tLCwsLCwsLCwtLCwsLCwsLCwtLCwvLCwsLCwsLCwsLP/AABEIAOEA4QMBEQACEQEDEQH/xAAbAAEAAgMBAQAAAAAAAAAAAAAABQYCAwQHAf/EAEgQAAIBAgIECAkJBgUFAAAAAAABAgMRBBIGMVGSBRMhQVNhcbEVFiIygZGTocEHIzNCUnJzstFjgqLC0vAkNENU4RRio7Px/8QAGgEBAAIDAQAAAAAAAAAAAAAAAAQFAQIDBv/EADcRAQABAgIFCgYBBAMBAAAAAAABAhEDBAUSFDFRExUhMjNBYXGBkVKhwdHh8CIjQlOxNHLxov/aAAwDAQACEQMRAD8A9S0h4cdF8VStxlryk+Xi76kltJ2Vyuv/ACq3f7VWfz84U8nh7++eH5VStXlN3nOU3tlJss6aaad0WUVeJXXN6pmfNrMtAAAAAAAAAAAAAAAAAAAAAAAAAAAM6dSUXeMpRe2MnF+tGJiJ3w2pqqpm9M28ll4A4elKSo13dy5IVNTvzRl+pX5nKxEa9HrC5yOkKqqow8Xv3T9JWYrl081xFVznOb1zlKT9Luehpp1aYjg8biVzXXNU98sacHJpJXbMzMRF5YppmqbQkqXBq+tJt7I8iI8409ybRlI/uls8Hw2PeNeWqb7Lhng+Gx7w5ao2XDPB8Nj3hy1RsuGeD4bHvDlqjZcM8Hw2PeHLVGy4Z4Phse8OWqNlwzwfDY94ctUbLhng+Gx7w5ao2XDPB8Nj3hy1RsuGeD4bHvDlqjZcM8Hw2PeHLVGy4Z4Phse8OWqNlwzwfDY94ctUbLhng+Gx7w5ao2XDPB8Nj3hy1RsuGeD4bHvDlqjZcM8Hw2PeHLVGy4Z4Phse8OWqNlwzwfDY94ctUbLhng+Gx7w5ao2XDPB8Nj3hy1RsuGeD4bHvDlqjZcNjLg6HM5L03MxjVMTlKJ3I/E4Z03y8qeprUzvRXFSHi4VWHPS1X2cj5muY2clj8ZZ7F6kQNipXPOlStlgpknwVT5HLnbyrsX9+4jY09Nk/KU2ianecUsAAAAAAAAAAAAAAAAAAAAAAAAAADViaeeEl1XXatRtRNpu54tOvRMIImqlsNW7Vc2aJfgx/N+lkTG6yyyvZuu5zSC4C4C4C4C4GdGlKbtGLb6ubtfMa1VRTF5bU0TVNqYd1Pgeb1yjH1tnGcxT3JMZSqd8lTgia82UZdWpiMxT3sVZSqN3S4KkHF2kmmuZo7xMTF4RqqZpm0sbmWC4C4C4C4C4C4C4C4C4C4C4C4C4HxvkBKvJk9Stpq3aGbNEtwa/m/SyLi9ZY5bs3Vc5u5cBcBcBcDbhaLqTUFz63sXOzSuqKYvLph0TXVqws+HoRpxUYqyXrfWyvqqmqbytqKIoi0Npq3ANGMwsasbPX9WXPFm9Fc0TeHPFwoxItKr1YOEnGWuLsyxiYmLwqKommbSxuZalwFwFwFwFwFwFwFwFwFwFwFwPjYJQCJymbzV1c7Zs5JPg9+R6WRsXrLDLT/B03ObvcuC5cFy4LlwXTujlLyZz528i7ErvvXqIeaq6YhY5KnompMkVOAAACuaQRtVTX1oJvtu18ET8tN6FXnItieiMud0S5cFy4LlwXLguXBcuC5cFy4LlwXLguXBcuC42ZJlBJkxUOk1dXNJ8ps5JHAPyPSyPidZOy/UdFzm73LguXBcuC5cF1m0cd6L6pyXuRAzPX9Frkp/p+qUI6YAAAFe0m8+H3X3k7K9WVZnutHkhrklBuXBcuC5cFy4LlwXLguXBcuC5cFy4LlwXLguORliZQqZLVTqNXZyT1s2cUhgX5HpZwxN6bgdRvzGlne5mFi5mFi5mFi5mFi6z6Mv5mX4kvyxK/Ndf0W2Q7OfP7JcjJoAAAV3Sl+VS+7PvROym6VZpDfT6oPMS7K+5mFi5mFi5mFi5mFi5mFi5mFi5mFi5mFi5mFi5mFi5mFi5mFi45CzF0PElKx2Grs46j5WbOMu3BvyPSzjXvS8Gf4N+Y1drmYFzMC5mBczAutWi/0L/El+WJXZvr+i40f2U+f2TBFTgAAAi+GuDJV3BxlFZFJPNflvbZ2EjAxow73Q81lqsaYtO5G+LlTpIfxfoSNrp4Si8318YPFup0sPVIxtdPA5vr4w++Lc+lh6mNrp4HN9fxQeLc+mhusbZTwZ5vq+KDxbn00d1jbI4HN9XxHi3PpYbrG108Dm+v4oYvRypzVKf8X6Gdrp4SxzficYaa/ANaKulGfVCXL70janNYc+DnVkcWmL9E+SLmmm0001yNNWa7USI6emESbxNpfMxli5mBczAuZgXHIF0VF6iQrnaauziqa2bOMuvCS8n0s5V70nBn+Ldc1dblwXLguXBcuC626K/QP8SXdErc32nou9H9l6pkipwAAAAAAAAAAAAACP4W4MjXjzKol5Mv5X1HbBxpw58EbM5anFp8e5S5pxbi004tpp601rRax09MKCbxNpY3MsXLguXBcchYmUZHmO6AkDV3R9XWzZwlsw9XK7PU/ca1Rd0w69Xol15jSyTczCxczCxczCxczCxdcNE/oH+JLuRV5ztPReaO7H1TRFTwAAAAAAAAAAAAAAClaT0smIk1/qRjU+D/AClrlar4fkoM/Tq40+PT++yKzEmyHczCxczCxdoxFbkstb19RtTDliV9Foc0da7Ubo6RNXZHVX5TNnGd7G4YfY1GtTFobRVMbmXHy2+5GLQzr1cTj5bfchaDXq4nHy2+5C0GvVxOPlt9yFoNerivWhUm8M2+ln3Iqc92vo9JoqZnA6eMp8hrIAAAAAAAAAAAAAAAommmJ/xKjF+ZShF9rcn3NFvkqf6d54vN6VxZ5e0d0R9UDx8tvuRLtCt16uJx8tvuQtBr1cXx1pfa+AtDGvVxY3MtX2L5V2oMpI1dkbWflM2cZ3tdwwXAXAXAXAXAv2g/+Vf4s+5FRnu19HptE/8AH9ZWEhrMAAAAAAAAAAAAABycJ4+GHpyq1HyLkUeecuaK6zphYdWJVqw45jHpwKJrq/8AfB5jisTKrOdSb8qpJyezl5l1LV6C9opimmKY7nj8TEnErmurfLTc2aFwFwFwMovlXagJQ1d0ZX859pu4TvawwAAAAABf9Bv8q/xZ90Snz3a+j02iP+P6ysJDWgAAARfCvDtLCyjCrnvKOZZI3Vr22nfCy9eLF6UPMZ3CwKoprv0uLxxw2yr7NfqddhxfBH53y/j7Hjhhv2vs/wDkbDi+DPO2X8fZktL8NtqeyZjYsXw92edsvxn2ffG7C/aqeykNixfD3Odstxn2k8bsL9qp7KQ2LF8Pc52y3GfaWL0ww37R9lP/AJM7Di+DHO2X8fZrlpph1qp132Qh8ZGYyGJxj99Gk6YwI3RV7R93NidNo2+aw8m/2soxS9Cvc6U6Pn+6r2cq9NU2/hRPr+LqvwjwjUxE89Wd2uSKXJCC2RXN3k/DwqcOLUqfHzGJj1a1c/aPJyHRwAAAAB9hrXagyljR3RWIflS7Tdwne13DBcBcBcBcBcC/6Bv/AAsvxp/liVGf7T0el0P2E+c/RYyEtQAAAo2n/wBNR/Cf5i10f1J83ndM9pT5fVVrk9TlwFwFwFwFwFwFwFwFwFwFwFwFwMoPlXau8CXNEhE4jzpdpu4TvawwAAAAABffk/f+GqdVeX/rplTn+0jy+svR6Gn+jV/2+kLMQVuAAAFG+UFfO0HtpzXqkv1LTR/Vq83ntNdpR5SqpYKYAAAAAAAAAAAAAAA+w1rtXeBMmiQiMS/Ll2m6PVvarhguAuAuAuAuBe/k9fzFZft2/wDxw/QqtIdePL6y9FoXsqv+30haiAuQAAApvyiUXbD1OZOpTfbJRa/LIstH1daPJQ6bon+FfnHvafpKmXLJRFwFwFwFwFwFwFwFwFwFwFwFwFwMoPlXau8EJo0SUNivPl2m6PVvag1AAAAAAuXyd1+XEU+qnUXvUv5St0hT1al7oSvpro8p/fkupWr8AAAOHhng5YmjOjJ2cleMvsyXmv8AvrOuDizh1xVCPmsvGPhTRPp4S8sxeGnRnKnUg4zg7NP3NPnTL2iuK41qdzx+Jh1YdU0VxaYaTZzAAAAAAAAAAAAAAZU9a7V3hmE4aJKFxXny7fgbo1W9quGC4C4C4C4C4EvonjeJxdJt2jUvQl2Ttb+JRI+ao18KfDpTdHY3JZimZ3T0e/5s9RKN68AAAAHDwpwTRxUbVqabXmyXJOPZJf8Aw64WNXhzemUfMZXCx4tiR91draCQ+pippc2enGb9zRMjSE99P781XVoSn+2ufWL/AGaHoHLmxkfTh2v5zbnCPh+f4c+ZKv8AJ/8AP5Y+Ik/93D2Mv6jPOFPw/P8ADHMlf+SPb8niJU/3cPYy/qHOFPw/P8HMlfxx7fk8RKn+7h7GX9Q5wp+H5scyV/HHt+WL0Fq82JpvthJfEzzhT8MnMmJ8ce35c2I0LxMVeMqVS3NGbjJ9mZJe83pz2FO+8OVeh8xTF6bT6/fo+av4ijKnJwqQlCcdcZppol01RVF4lWV0VUVatUWlruZalwFwFwFwMqetdq7wzCdNElB4t+XLt+BujVb2q4YLgLgLgLgLgLhh6ro1wp/1WHhNv5yPzdVf9yWv0qz9JRZjC5OuY7u57HI5nl8GKu+OifP870qcEwAAAAAAAAAAAACK0g4Fhi6bi0lVim6dS3LF7Hti+c74GPOFVfu70POZOnMUWnfG6f3ueWVYOEpRkmpQbjJPWmnZr1l7ExMXh5CqJpmYnfDG4YLgLgLgZU35S7V3gjenzRKQWM8+Xb8DdGq3tNzLUuAuAuAuAuAuBLaNcMvCVlJ3dKpaFWK2c0l1q/va5yPmMHlaLd/cmZHNzl8W/dO/7+j1OlUU4qUZKUZJSjJO6aa5GmUcxMTaXsKaoqiJjdLMwyAAAAAAAAAAAAB5pp3hlTxja/1qcKr7eWL/ACL1lzkqtbC8peU0thxRmZmO+In6fRXrkxWlwFwFwM6XnR7V3mGY3rAaJSBxn0ku34G6LVvaTLUAAAAAAAAsmiekzwrVGs28PJ8j1ui3raXPHavSQs1leU/lTv8A9rXR+kOQ/hX1f9fh6PSqKcVKMlKMknGUWmmnqaZUTExNpeopqiqLxN4ZGGQAAAAAAAAAAAeb/KBXUsWop/RUYRfU25S7pRLjI02wr8ZeW0xXFWYtHdEfWfsrRNVQAAAZUvOj95d4ZjesRzS0BjX85Pt+Bui1b2i5lqXAXAXAXAXAXAXAXAmOAdIquDdo+XSbvKlJ8nbF/Vfu6iPj5ajF39E8U3KZ/Ey02jpp4fbg9C4H0hoYpJU6mWpz0qlo1F2L63ouVOLl68PfHRxely2ewcx1Z6eE7/3ySpwTAAAAAAAAABH8OcKwwlGVWXK9UIXs6kuaP6nXBwpxatWEbNZmnL4c1z6Rxl5LicRKrOdSbvOpJzk+t7OovqaYpiIjueNrrqrqmurfLVc2aFwFwFwM6T8qP3l3hmN6xnNLV7HfST7fgbote9oMtQAAAAAAAAAAXAmuD9KcXQslX4yK+rXXGLe873kevK4VfdbyTsHSWZwuiKrx49P5+acw3ygPVVwie10qtv4WviRatH/DUsKNOT/fR7T9J+6Qp6e4Z+dRrx/cpte6RynR+J3TH76JEaawJ3xV8vu3LTjCbaq7aT/U12HF8Pd054y3GfYenGE21fZP9RsOL4e5zxluM+zB6d4X7Nf2Uf6jOwYvg155y/j7Pi08wvR1/Zw/qGwYvGGOesvwq9vyxlp7hualiH+5T+MzOwYnGP30YnTWBwq9o+7hxnygcjVDC8vNKtPkX7sdfrOtGj/iq9nDF03/AI6Pf7R91S4S4Sq4mfGVqjlLUlqjBbIpaidh4dOHFqYU2PmMTGq1sSb/AE8nIdHEAAAAGdJ+VH70e8Eb1lOaYruO+kn2/BG6JX1paLmWpcBcBcBcBcBcBcBcBcBcBcBcBcBcBcBcBcBcBcBcBcBcBcBcBcDOj50fvR7wzG9Zjmmq3j385Pt+COkIdfWluwlOM4NNcqb5edHOqZiUjBoprotLnrUZQ1rk2rUzeKolwrw6qN7VmMud4MwLwZgXgzAvBmBeDMC8GYF4MwLwZgXgzAvBmBeDMC8GYF4MwLwZgXgzAvBmBeDMC8GYF4MwLwZgXgzAvDKEXJ2Su+oT0b21MTVNod1LDqEXKVm7N9S5OY4zVMzaEyjCiimZqcVF+VH70e87IUb4Wg5pyvcL0nCvUjLXGTXq5H70zamb0xMImNTNOJNM9zRh67g760+RraKqbwYeJNE3SMMRGWprses5TTMJ1OLTVuZZ11GLS21oM66haTWgzrqFpNaDOuoWk1oM66haTWgzrqFpNaDOuoWk1oM66haTWgzrqFpNaDOuoWk1oM66haTWgzrqFpNaDOuoWk1oM66haTWgzrqFpNaDOuoWk1oM66haTWgzrqFpNaDOuoWk1oM66haTWgzrqFpNaDOuoWk1oHVS50vSLSxNdMOLF4rN5MdXO9p1pot0yiY2NrdEbmnDK84JfaXud2buEb1/8AVdhA2uhfc3Yj7pnow67degrz+tFLlfWlz/AN7Wc8pmoiNSv0dNJ6OqrnlcOOnvh5/VwtSLalTkmuTzW+4s7vPTTVE2mGHFS+xLcYYtPA4mXRy3GGNWeBxMujluMGrPA4mXRy3GDVngcTLo5bjBqzwOJl0ctxg1Z4HEy6OW4was8DiZdHLcYNWeBxMujluMGrPA4mXRy3GDVngcTLo5bjBqzwOJl0ctxg1Z4HEy6OW4was8DiZdHLcYNWeBxMujluMGrPA4mXRy3GDVngcTLo5bjBqzwOJl0ctxg1Z4HEy6OW4was8DiZdHLcYNWeBxMujluMGrPA4mXRy3GDVngcTLo5bjBqzwOKl9iW4was8GUaE3yKnLda97DNpXXQ/RaSlGvXjZR5Yxa5Xs5Nn96iBms1ERqUT0rzRujapqjExItEbo4/hfSpejAKrpX567F3FnkuqpNJ9aEATlSAAAAAAAAAAAAAAAAAAAAAAAAAABL6N/TIiZvqLDR3aLkVL0I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52974" name="AutoShape 14" descr="data:image/jpeg;base64,/9j/4AAQSkZJRgABAQAAAQABAAD/2wCEAAkGBxQREBQQDxIUEBUUEBQUFxUXFBAUFBQUFBQWFxgVFBUYHCggGBslGxkUIjEiJSkrLi4vFx8zODMsNygtLiwBCgoKDg0OGhAQGywkICYsLC00LC0sLCwsLCwsLCwsLC8sLC8sLCw0LzcsLCwsLCwsLCwsLCwsLCwsLCwsLCwsLP/AABEIANUA7QMBEQACEQEDEQH/xAAcAAEAAQUBAQAAAAAAAAAAAAAAAwIEBQYHAQj/xABIEAABAwICBgYGBggDCQEAAAABAAIDBBEFMQYSIUFRYRMicYGRoQcyQlKxwRQjYoKi0TNDVHKSssLhNFPwJERjdIOTs9LxFf/EABoBAQACAwEAAAAAAAAAAAAAAAABAgMEBQb/xAA0EQEAAgECAwQIBwEBAAMAAAAAAQIDBBESITEFE0FRIjJhcYGRobEUFTNSwdHwQuEjcvH/2gAMAwEAAhEDEQA/AO4oCAgICAgICAgICAgICAgICAgICAgICAgICAgICAgICAgICAgolkDRrOyH52QexyBwu0ghBUgICAgIKHyAIKRMEEgKD1AQEBAQEBAQEBAQEBAQEBAQEBAQWeKn6s8yPiphEsVC8g3BIUoZCGvPtC/PIqErtlS077dqhKUG+SD1BBUVAaDtAsNpJsAERM7OfaR6TmUmOncWsGbgSHPPI5hvxXU0+livpX6uPqdZN54aTy8/NgKesfG7Wje5h4gkePFbVqVtG0w065LVneJbvo5pYJLRzkNfkHZMf2+67y+C52fSzX0qdHV02ti/o35T923MffJaToKkBAQEBAQEBAQEBAQEBAQEBAQEFli36P7w+amESxTQpQmaFCUrUErUFeseJUCOWFrgWva1wOYIBB7QVMTMTvCJiJjaVqcGpz/u8P8A22fksnfZP3T82PuMX7Y+Sg4FTfs8X8DR8E7/ACfulH4bF+2Pk8Oj9N/kM8D+an8Rl/dKPwuH9sMhBGGABtwALDa47O8rFM7zvLNEbRtCfpjx+ChL3piiXvTFBJE++aCRAQEBAQEBAQEBAQEBAQEFpig+r7wphEsU1EJWolK1BWEHqCGtrY4WGSZ4jYMyT5DieQVqUtedqxvKt71pHFadoaRW6fSTSdDh1OZCcnOBcTzDG5DmT2gLo00FaRxZrbOZftC17cOGu6eDCsWm601W2nv7LdXWHKzGgfiVbZdJXlWm69cWrvztfZct0exBvq4mSftR3HmSqfiNPPXH9V40+ojpk+iv6biVNtnhjrWDN0XVlA46thfsDVHBpsnqzNZ9vRPHqcfrRFo9nVm8Ex2GraTC7a31mO6sjD9pvzGxa+bBfFPpfPwbGHPTLHo/LxZNYWZ7dBJAdqC5RIgICAgICAgICAgICAgILevF43d3xCEsS0KUJGoJAgqQQ11YyGN00p1WMbcn5DiSbADmrUpN7RWvVW960rNrdIconqJ8YqwwdVguQ3NkUe9zuLsu0kBduK49Jj38fvLg2tk1mXaOn2h0/BMGipIxHC23vOPrvPFx+WQXHzZr5bb2dvDgpirw1ZFYmUug9ugwOPaP9K4VNK7oKpm1rxsElvYlG8HK/wARsWzh1HDHBfnX7e5q5tPxTx05W8/P3rrR3GPpMZLm9HLG7UljObHj5Hd/ZUz4e7ty5xPSWTBm7yvPlMdYZW6wsyqN20dqC9UJEBAQEBAQEBAQEBAQEBBHO27XD7J+CDDtUoVhBUEFQKDnHpRxcl7KRp2NAkfzcfVaewbfvDgut2dh2ick+5xu083OMce+Wf8AR3hQhpBKR15+uTwZ7A8Nv3lra7Lx5OHwht6DDwYuLxltS0m8xGP6Rw0bR0riXEXbG2xeRx4Acys+DT3zT6PTza+fU48Mel18mEoNM6icF8OHvkjBsXCTbszt1LOPILZvo8dOVsm0+5rY9bkvzrjnb3r7ENMY2Ugq4mGS8oiMbndG9j7Elr9hsRZYsejtbJ3czty336suTW1ri7yI357bdE2iOkZrmyOMXRajmttr697gnPVCrqdP3MxG++62l1PfxM7bbIsXb9FrYatuxk7hTT8CXfopD2EWvwVsU95itjnrHOP5Vyx3eWuSOk8p/iWyXWo3HhcgtcX0tpaUtFTIYy4XH1cpBtnZzWkE8rrLjwXyc6/eGLJqKY52t9pY8eknDv2i3bFN/wCqyfg8vl9YY/xmL2/KWVw3SmjqCBDVRPJybrBrj911isdsGSvWGSuox26T/H3ZhYWYQEBAQEBAQEBAQEHjjYXOwIMI1wO1puDtB4jcpQrQeoPQg4fj8xnrZnb3TuaOwO1W+QC9HgiKYq+55nPM3zW97t8MYY1rG7A1oaOxosF52Z3nd6WI2jaFti+ItpoJJ37Qxt7e8cmt7yQO9XxY5yXiseKmXJGOk2nwcVdJJWVI13a0k0rW34FxAFhwHDgF6HauLHy6RDzW9s2Tn1mXcqOmbFG2KMarWNDQOQ+a85a02mbS9PSsUrFY8HMfSXB0VT1NjJ2slcNxlj12a3g7zXY7PtxU59Y5fCXF7Srw35dJ5/GGc9FDf9nmPGYDwYPzWt2lPp19zZ7Lj/4597P6ZQdJQzje2MyA8DH17+S1tLbbNX5fNt6qvFht8/kyGH1PSwxy+/Ex/wDE0H5rDkrw2mvlLLjtxUi3nCVxVV3P9JMSDaiWlq2dNA8tc33o9Zo2tOew35jdwXTw4eLHF6crR9XHz6rus048kb1n6LbCfRpTVLNZtXIL5WbGQRyO/nksd9Xes7TVs4tLjtG9ZVVfoYcLmGsBO4PiLfxtcfgojW+cLzo/KUFFiGJ4G5orGunpbgFwcZGNB2dR+bDycBdZJ7rUeyf982GIy6fnHTy8Ph5fZ1zDa5lREyaF2sx7dZp+R5jJc69Jpaay6GO9b1i1ei5VVxAQEBAQEBAQeE22lBhsaxJrI3PkdqMaNvPgLbzyV6Ute3DXqx5MlcdZtadoYjRbERUU+uBq2key28AOu2/3S1XzYpx24ZY9PnjNTjhmFiZxB6Cg4TfVqut7NRt7pNq9J1x8vL+HmOmXn5/y7uSvNvTtL9KdSRTRRj25rnmGNOzxIPcuh2dXfJM+UOb2nbbHEectR0Bg18Qh4N13/wALHW87Lf1ttsMufoK754djuuA9E5x6WHfW0439G/zc38iut2b6tvg4/anWvxZX0Vj/AGSQ8ag/yMWHtH9SPcz9mfpT7/4bHpE8CjqCf2ab/wAblqYP1a++G5qP0re6fso0ZFqKmB/Zov5Ap1H6tvfKNP8ApV90L9ywsznnpHp7TRSe9GW97HX/AKguv2fbesw8/wBr12vW3nH2/wD1iNG8akpZAWXc0uGszadbbbq8HcLLY1Gnrkrz6+bT0mryYbxEc4nw/wB4u3wP1mg/2Xn3rSeFr2uZI0Pa4FrmuALXA5gg5hTE7c4RMRMbS1nRHDjQ1FRQtJMPVqIL3OqyQlr47nPVc0dxHFbGa3eUreevSf4a2Gvd5LUjpPP+/wCG1LWbQgICAgICAg8c6wudiDDYxirI2GSR2qxviTuAG8ngsmPHa9uGrFly1xVm155OVY/jb6p93dVgPUZuHM8Xc13MGnriry6+bzGq1ds9t56eEf7xZ30bVW2eE/ZkHm139C0e0Kc4s6XY+TetqfFvF1znZeXQe3QcV0tpOirZ2cZS8dknXFvHyXodNfixVn2PNaunBmtHtdgwms6aCKUe3G13eQLjxuuDlrwXmvlL0WK/HSLecNX9KNOXU0cg9iax5B7SL+IA71u9nW2yTHnDR7TrvjifKWs+jd4Fe0HfFIB22v8AAFbmv54fjDR7OnbN8HWrrhu+5V6TKvXrQwH9FE1p/edd58nNXb7Ppti385cHtK++XbyhtPow/wAE7/mH/wArFpdofq/Bv9m/o/Fd6b1BMLaSP9JVSNiaN4ZcF7jyA2d6ppK+lOSelef9Mmst6MY4625M/DGGNaxuTWho7ALBaszvO7aiNo2elQlqPpFp707JPclt3OafmGrodn22yTHscntem+GLeUrXQHALkVkw2fqmnf8A8Q/Lx4K2t1O//wAdfip2ZouGO9v18P7dJpDsI5rmO0uEGNl/xsdv2Wa/fJBq/Byyx+lPvj7SwTv30f8A1n7wySxM4gICAgICAgx2JTWzyaLlTEbomdo3cdx3Gn1Ums7Y0X1Gbmj5niV6DBgrirtHV5HVau2otvPTwhjCVnarM6F1XR10fCQOjPeLj8TW+K09dTfFv5Ol2Vk4c+3m6jdcR6Z5dAug0D0n4Xfo6toyHRv8SWHzI8F1Oz8vXHPvcntLDvtkj3Lz0Z4rrwOpnHrREubzjcfk6/8AEFj7QxbX448fuy9nZeKnBPh9m1YpQtqIXwPye21+BzDh2Gx7lpY8k47RaPBu5ccZKTSfFyBjZcOrGmRtnxPvb2XtyJad4IvtXemaajFO08peeiL6bLEzHR0qXTWkEPSiTWNtkdj0hPukbu3JciNFlm3Dt8fB2p12GKcW/wAPFhafRR9VSzS1HUqaiQTNvcamrfVY7eAQ49nV3hbE6qMeSK19WOTWjSWy47Wv6081toxJW0IkgNE+YOdrNsbND7Wvri7S02Hgr6iMGba3Hsppu/wb04N2y4Dg8vTGsrXB07m6rWN2shZ7ref99puStTNmrw93j9X7tzDhtxd5k9b7NhWq23iCyxOhZUsMMly3WY51tnquDtXvtY8ieSvS80neFMmOuSvDboyEbQAABYAWAGwADcAqLrykO3uUJXSDF0HXqp5dzBHA3hdgL3kd8gb2sWa/LHWvvn+I+31a+P0streW0fzP32+DKLC2BAQEBAQEBBjsTj2gneLeH/1TCJaZiOhMDxeEuhd2l7O8E38Ct7Hr8lfW5uZm7Kw39XlLU8T0ZqILks6RvvR3d4tzHhbmt/HrMd/Hb3uRm7NzY+cRvHsYiCo6N7JBmx7Xj7jgfks2WvHSYa+C3d5K28pdmbICARkRcdhXnXsd3usg8ughrKdssbopBrNe0tI5HhzU0tNZi0K3rF6zWekuUVME2F1gcNtiSx23VljOwg92wjce5dutqanFt/olwrVvpcu/+mHUcHxaOqiEsRuDsI9pjt7XDiuPlxWx24bO3iy1yV4qpq2ijmbqzRtkG4OANuY4dyrS9qc6zsm9K3ja0braiwGmicHxQRtcMnWuR2E3t3K9tRktG02lWmnxVneKwyl1hZnt0GF0jx8U4EUQ6Wok2RxDabnYHO4N+PiRsYMHeelblWOstbUaju/RrztPSGUw8SCJgnLTJqDXLRZutvssN+Hinh6M9OLhji6q5ZLWa3a45fMnkFVZLEzVFvPeTxKCUIJ4D1goEtfUdHG54Gsdga33nuNmt73EBWpXinZXJbhru8w2l6KJrL6xFy52Ws9xLnu73EnvU3txW3RjpwViP9v4rlUZBAQEBAQEBBa4i27L8CPySESxRKsh5dBisUwGCouZYxrH229V/eRn33WXHnyU9WWvl02LL60fHxXdFB0UbIgS8MY1gJtrENFgTzsFjtO87s1a8MRCXXULF0C6CzxXDY6mMxTN1hmDk5p95p3FZMeS2O3FVjy4q5K8Nmhz4HWYdIZqQmVm8tFyW8JI9/aPJdOM+HPXhvyn/dJcqdPm09uLHzj/AHWGawv0gQuFqlroXbyAXs8usOyx7Vr5NBePUnds4+0KTyvGzOxaS0hFxUxd7g0+BWtOmyx/zLajU4p/6hDU6YUcec4dyYHP8wLeatXSZrf8q21mGv8A0xx0iqqvq4fTmNp/Xy2AA4tG0X/i7Fm/D4sXPLbf2QwTqMuXlhrt7Z/39sto/o6ymJle4zzv9eV2e3MNvkPP4LBm1E5PRjlXyZ8GmjH6UzvafFmJpg0XPhvJOQHNa7Ze00RF3O9Z2fIbmjsQXAQVBBI0qBdSQaz2uJuGXIH2iLa3cLj7xVonaNkTXeYnyTKqwgICAgICAgIKJmXaRxBQYAlWVUkoPLoKSUFLiiFJ5HxQedLbPZ8ESqD0QqDkStavDoZv0sUch4ua0nxzWSuS9fVmYY7YqX9aIlZHRajz+jt8X/msn4rL+5j/AAuH9q5psIpojdkETTx1Gk+J2qls2S3W0r1wY69KwybZFhZlRkAFygipBrnpXZewOR9s8zu5dqC+CCoIKggrCgX8RuB2IlUgICAgICAgICAg1+sbqvcOfx2qyqAuRCguQUlyCkuQeF6DzXQU2G7Z2IGuRz/1wQVNmBRKOqrAxpJNrIKKOFzxryXaDtDMjb7R+SC+bA3cLd5UCKanc5wDjePMj2jbJpHDj4IlkGPvkglBQVBBWEFQUC8pj1e9EpkBAQEBAQEBAQEGs12JRS1EkUTw58QaJAPZc7WsL8diyzjtWsTPixRkra0xHghLlVZQXIKC5NhSXqUKC9B5roAeo2FQegOI3qErCKDpZdYkmNhyOTnj4gfHvRLNNcglaUFbSoS91L7cj/rNBUHket47v7IJ2uQSBQKgguqQ5hErlAQEBAQEBAQEGi+krTP6HH9Hpz9e9u0j9U07/wB47vHgt7R6Xjnjt0+7Q1ep4PQr1+3/AK556N64trHMcb9NG7PMvadYHw1/Fbeupvj38mvorbX283TC5cp00Zehujc9SjdGXoKS9EbvNdE7muoHoeiVvPMXu6NhsTtcfdbx7eCgZCFoaA1osALAKErhhRKZpQSNUCUIlWEDU93Z8EFbZNx2fBQJgUFxSnrdoRK8QEBAQEBAQEGE0u0gbQ0zpnWLz1Y2+8+2/kMz4b1sabBOa+3h4tbVaiMNN/GenvfPGIVb5pHSyuLnvcSSeJXeiIiNo6OJz6z1SYHV9DUwy5asrSf3SbO/CSqZqcVJhlxW4bxLsznrguyic9SInSIhG6RBYVGLMY4tN7jgFtY9FkyVi0bNHL2jhxXmlt949iP/APbj+14K/wCX5vZ81PzXT+35PDjsf2vD+6fl2X2H5rg9vyRSaQMtsa7wb+at+W5fOP8AfBX84w+U/T+1FLj7GD1Hucdrj1Rc+OQT8syfuhE9sYvCs/RK7SwDKK/a+39KvHZc+Nvp/wCsc9sx4U+v/iJ2mLt0bB2uJ/JXjsynjaVJ7YyeFFvJphOcixvYy/xJWWOzsMefzYp7U1E+UfBZy6R1Ls53j93VZ/KAs1dHgj/mGG2u1M9b/wAKcMknlnjbHLJrlws4ucdXiTfcBe6tlphpjmbRGyuC+fJlrFbTv73WWZZ32Z8ea8xL10JAgrUDwNIy8D8ignp5OsN21EskgICAgICAgEoOB+kPSA1lUdU/VR9Vg3W97vz7LcF6HTYe5xxHjPOXnc2bvsk38I5Q1QhZ1VGoTsAuTsAGZPAKEw7P0b4mtjmt0jWMD7Za2qCbLgW2mZmOjtxvERE9UL5VGxuidKpN0ZkUI3arpFBJG4yscSxx27GktJ47Ml1dLqd6xSesONrNHWLTk25SwZrn+95N/JbfHPm0e5p5PDWP94+Sccp7qvk8+kO94+JTik7uvk96UnefEqd5OGPJUCpiUbK2lWUlICrQrKtpVlZdB0EwnUjNQ8daQWbyZx7/AIAcVxO0dRxW7uOkdfe9B2XpeCve26z09zbQuY6ysIKwoFYQVtZfddBkgiXqAgICAgINc0/xLoKF+qbOlIib96+t+EOW5ocXeZo36RzaPaObu8E7dZ5f74OASm5J4ld6ebiU5RsjIVWRs3o3wsVGJQhwu2K8zv8Ap21fxli1dZfgxT7eTa0lOPLHs5um6Zs1Jmu3PZ5tNj5Fq4+Po6mTq1t0yyMaMzIKekUCOaVoaektqkWN8jytvVqUtafR6q3vStfTnk0jEomteeiJLCdl93LsXXrW8Vjj6uJa2ObTwdFprIjZUCpRsraVeFZSNKtCkwkBVoVlI1WUlmtGMJNTOGn1G2c88tze0/nwWDV6juce/jPRtaPTd/k2npHV1RgtsGwDIcAvOTO71MRskCgSBBLHGTkLqBeRUnvHuCJXLWgZCyCpAQEBAQEBBoXpav0MHDpXX7dXZ/Uur2Vtx29zjds793X3uPTR2Nl1phzKW3hCQqskS6T6EoAZqqTe2OJo7HueT/IFzO0p5Vj3up2dHO0t00+hvTtkHsSC/wC6/Z8dVc7F12b+aPR3c9My2NmtuhkrmtzPcNqy002S/SGDJq8WPrPyWNTjFhsswcTtPcFuU0VK88ktG/aF78sUbMLVYmXHZdx4n5BZu8rWNqQ1+6ved8krF8pO0m6pNpnqyxSK9HgKEwqBUqyraVaFZStV4UlI1XhSVxTxF7gxg1nOIAA3k7lM2isbyiKzaYiOrq+j2FimhEY2uO17uLj8hkF5zU55zX4vDweo0unjBjivj4ss1YGwuIKdzshs47kGQhoQPW63wUJXQFtg2IPUBAQEBAQEBAQYnSfBRWU7oSdV1w5jvdeL2J5WJB5FZ9NnnDki0NbVaeM+OaT/AKXFcZwaSnf0dRGWHcdzhxa7Ihejx5aZa71l5bJiyYLbWjZiX0XA+SvwpjP5w2XQjHjhpmPR9N0oYLa2pbULtuRv6xWpqdJ3+3PbZt6btDud/R339rJY5p/NURuiMcUbHCx9ZzthB2EkDMDcsWPs7HSd5mZ+i+TtXLeNq1iPq06fEeZd5BbURip6sNSZzZPWssZa5xy6vxVbZrT0Xrp6x15rRzidpN1hmd+rYiIjo8UJehEKgrQhUFaFJSNVoUlI1XhSUrVeFJb9oNgeqBUyjrOH1YO5p9rtO7l2rk6/U7z3dfi7XZ2l4Y723Xwb5TUL3btUcT+S5jqsnBQNbn1jzy8FCV2gICAgICAgICAgICAgtq+gjnYY52NkadxG/iDmDzG1Xpe1J3rO0qZMdckcNo3hzrSL0fPjvJR3lbn0Zt0jf3Tk8cs+1dnTdp1n0csbe1wtV2TaPSw8/Z/TRZoSCQQQQbEEEEHgQciurytG8OPzrO0xzWskaxzVkrZayRLFajNW62e1YphnrZQQsey8S8smyd3oCnZCoBTsiZVAKykpAFaFJSNCvCstw0C0TdWydLJ1YIztJH6R2eoOXHw3rU1mp7qvDXrP0bui0ne24rerH1dipaBkeQueJ+XBcJ6BdICAgICAgICAgICAgICAgICDDY/ozBWD6xuq+1hI2weOAPvDke6y2dPqsmCfRnl5eDV1OjxZ49KOfn4uYaQ6HT0pLtXpY/8AMYCbD7bc2/Dmu7p9dizcuk+U/wAPP6js/Lg59Y84/lrDmLamrTiUEkN1jtTdlrfZavhssM0Zq3RlipwsnEqjhLjZoLjwAJPgFE7RzlMb2naGXotGKiT2OjHF5t5Z+SwX1WKvjv7mxTR5beG3vbLhOhDLjXLpne60Fre+23zC1L660+rGzcx9n0j1p3btT6FRviMUrWxsPssA1gdzr7jz2rVjPeLce/Ntzp6TTg25NJj9HU/036Mb9D6/T22GO+77e7V78l1fx1O64vHy9v8ATkfl9+94fDz9n9uvYfRMgibDC0MYxtgB8TxJNyTvuuNe83tNrdXbpStKxWvRcKq4gICAgICAgICAgICAgICAgICAg1HTnA4nxiXomhwfZzgA0kOB9YjPbbxWxi1WXHyraWtl0mHJztWGgzYLGSGtBBPM7Bx2rY/Mc/nHya35bg8p+acaPxbwT94/JJ7QzT4x8kx2dgjwn5riHA4G/qmntu74rDbVZbdbM1dJhr0qzGH4a53Vhj/hAAHacgsE2merYrWI6Q2Sh0aA2zOv9luXeVXdbZnIKdrBqsaGjl8+KhKVAQEBAQEBAQEBAQEBAQEBAQEBAQEBAQWONwa9PI37BI7W9YeYQlzulisLnN20/IdysqylDhUkvqN2e8djfHf3JuNiodHGN2ynpDwyb+ZUbp2ZqNgaLNAAG4CwUJVICAgICAgICAgICAgICAgICAgICAgICAgIBCDFUeARRm5GuftZDsbl4qd0bMqAoSICAgICAgICAgICAgICAgICAgICD//Z"/>
          <p:cNvSpPr>
            <a:spLocks noChangeAspect="1" noChangeArrowheads="1"/>
          </p:cNvSpPr>
          <p:nvPr/>
        </p:nvSpPr>
        <p:spPr bwMode="auto">
          <a:xfrm>
            <a:off x="155575" y="-2560638"/>
            <a:ext cx="5934075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52976" name="AutoShape 16" descr="data:image/jpeg;base64,/9j/4AAQSkZJRgABAQAAAQABAAD/2wCEAAkGBxQREBQQDxIUEBUUEBQUFxUXFBAUFBQUFBQWFxgVFBUYHCggGBslGxkUIjEiJSkrLi4vFx8zODMsNygtLiwBCgoKDg0OGhAQGywkICYsLC00LC0sLCwsLCwsLCwsLC8sLC8sLCw0LzcsLCwsLCwsLCwsLCwsLCwsLCwsLCwsLP/AABEIANUA7QMBEQACEQEDEQH/xAAcAAEAAQUBAQAAAAAAAAAAAAAAAwIEBQYHAQj/xABIEAABAwICBgYGBggDCQEAAAABAAIDBBEFMQYSIUFRYRMicYGRoQcyQlKxwRQjYoKi0TNDVHKSssLhNFPwJERjdIOTs9LxFf/EABoBAQACAwEAAAAAAAAAAAAAAAABAgMEBQb/xAA0EQEAAgECAwQIBwEBAAMAAAAAAQIDBBESITEFE0FRIjJhcYGRobEUFTNSwdHwQuEjcvH/2gAMAwEAAhEDEQA/AO4oCAgICAgICAgICAgICAgICAgICAgICAgICAgICAgICAgICAgolkDRrOyH52QexyBwu0ghBUgICAgIKHyAIKRMEEgKD1AQEBAQEBAQEBAQEBAQEBAQEBAQWeKn6s8yPiphEsVC8g3BIUoZCGvPtC/PIqErtlS077dqhKUG+SD1BBUVAaDtAsNpJsAERM7OfaR6TmUmOncWsGbgSHPPI5hvxXU0+livpX6uPqdZN54aTy8/NgKesfG7Wje5h4gkePFbVqVtG0w065LVneJbvo5pYJLRzkNfkHZMf2+67y+C52fSzX0qdHV02ti/o35T923MffJaToKkBAQEBAQEBAQEBAQEBAQEBAQEFli36P7w+amESxTQpQmaFCUrUErUFeseJUCOWFrgWva1wOYIBB7QVMTMTvCJiJjaVqcGpz/u8P8A22fksnfZP3T82PuMX7Y+Sg4FTfs8X8DR8E7/ACfulH4bF+2Pk8Oj9N/kM8D+an8Rl/dKPwuH9sMhBGGABtwALDa47O8rFM7zvLNEbRtCfpjx+ChL3piiXvTFBJE++aCRAQEBAQEBAQEBAQEBAQEFpig+r7wphEsU1EJWolK1BWEHqCGtrY4WGSZ4jYMyT5DieQVqUtedqxvKt71pHFadoaRW6fSTSdDh1OZCcnOBcTzDG5DmT2gLo00FaRxZrbOZftC17cOGu6eDCsWm601W2nv7LdXWHKzGgfiVbZdJXlWm69cWrvztfZct0exBvq4mSftR3HmSqfiNPPXH9V40+ojpk+iv6biVNtnhjrWDN0XVlA46thfsDVHBpsnqzNZ9vRPHqcfrRFo9nVm8Ex2GraTC7a31mO6sjD9pvzGxa+bBfFPpfPwbGHPTLHo/LxZNYWZ7dBJAdqC5RIgICAgICAgICAgICAgILevF43d3xCEsS0KUJGoJAgqQQ11YyGN00p1WMbcn5DiSbADmrUpN7RWvVW960rNrdIconqJ8YqwwdVguQ3NkUe9zuLsu0kBduK49Jj38fvLg2tk1mXaOn2h0/BMGipIxHC23vOPrvPFx+WQXHzZr5bb2dvDgpirw1ZFYmUug9ugwOPaP9K4VNK7oKpm1rxsElvYlG8HK/wARsWzh1HDHBfnX7e5q5tPxTx05W8/P3rrR3GPpMZLm9HLG7UljObHj5Hd/ZUz4e7ty5xPSWTBm7yvPlMdYZW6wsyqN20dqC9UJEBAQEBAQEBAQEBAQEBBHO27XD7J+CDDtUoVhBUEFQKDnHpRxcl7KRp2NAkfzcfVaewbfvDgut2dh2ick+5xu083OMce+Wf8AR3hQhpBKR15+uTwZ7A8Nv3lra7Lx5OHwht6DDwYuLxltS0m8xGP6Rw0bR0riXEXbG2xeRx4Acys+DT3zT6PTza+fU48Mel18mEoNM6icF8OHvkjBsXCTbszt1LOPILZvo8dOVsm0+5rY9bkvzrjnb3r7ENMY2Ugq4mGS8oiMbndG9j7Elr9hsRZYsejtbJ3czty336suTW1ri7yI357bdE2iOkZrmyOMXRajmttr697gnPVCrqdP3MxG++62l1PfxM7bbIsXb9FrYatuxk7hTT8CXfopD2EWvwVsU95itjnrHOP5Vyx3eWuSOk8p/iWyXWo3HhcgtcX0tpaUtFTIYy4XH1cpBtnZzWkE8rrLjwXyc6/eGLJqKY52t9pY8eknDv2i3bFN/wCqyfg8vl9YY/xmL2/KWVw3SmjqCBDVRPJybrBrj911isdsGSvWGSuox26T/H3ZhYWYQEBAQEBAQEBAQEHjjYXOwIMI1wO1puDtB4jcpQrQeoPQg4fj8xnrZnb3TuaOwO1W+QC9HgiKYq+55nPM3zW97t8MYY1rG7A1oaOxosF52Z3nd6WI2jaFti+ItpoJJ37Qxt7e8cmt7yQO9XxY5yXiseKmXJGOk2nwcVdJJWVI13a0k0rW34FxAFhwHDgF6HauLHy6RDzW9s2Tn1mXcqOmbFG2KMarWNDQOQ+a85a02mbS9PSsUrFY8HMfSXB0VT1NjJ2slcNxlj12a3g7zXY7PtxU59Y5fCXF7Srw35dJ5/GGc9FDf9nmPGYDwYPzWt2lPp19zZ7Lj/4597P6ZQdJQzje2MyA8DH17+S1tLbbNX5fNt6qvFht8/kyGH1PSwxy+/Ex/wDE0H5rDkrw2mvlLLjtxUi3nCVxVV3P9JMSDaiWlq2dNA8tc33o9Zo2tOew35jdwXTw4eLHF6crR9XHz6rus048kb1n6LbCfRpTVLNZtXIL5WbGQRyO/nksd9Xes7TVs4tLjtG9ZVVfoYcLmGsBO4PiLfxtcfgojW+cLzo/KUFFiGJ4G5orGunpbgFwcZGNB2dR+bDycBdZJ7rUeyf982GIy6fnHTy8Ph5fZ1zDa5lREyaF2sx7dZp+R5jJc69Jpaay6GO9b1i1ei5VVxAQEBAQEBAQeE22lBhsaxJrI3PkdqMaNvPgLbzyV6Ute3DXqx5MlcdZtadoYjRbERUU+uBq2key28AOu2/3S1XzYpx24ZY9PnjNTjhmFiZxB6Cg4TfVqut7NRt7pNq9J1x8vL+HmOmXn5/y7uSvNvTtL9KdSRTRRj25rnmGNOzxIPcuh2dXfJM+UOb2nbbHEectR0Bg18Qh4N13/wALHW87Lf1ttsMufoK754djuuA9E5x6WHfW0439G/zc38iut2b6tvg4/anWvxZX0Vj/AGSQ8ag/yMWHtH9SPcz9mfpT7/4bHpE8CjqCf2ab/wAblqYP1a++G5qP0re6fso0ZFqKmB/Zov5Ap1H6tvfKNP8ApV90L9ywsznnpHp7TRSe9GW97HX/AKguv2fbesw8/wBr12vW3nH2/wD1iNG8akpZAWXc0uGszadbbbq8HcLLY1Gnrkrz6+bT0mryYbxEc4nw/wB4u3wP1mg/2Xn3rSeFr2uZI0Pa4FrmuALXA5gg5hTE7c4RMRMbS1nRHDjQ1FRQtJMPVqIL3OqyQlr47nPVc0dxHFbGa3eUreevSf4a2Gvd5LUjpPP+/wCG1LWbQgICAgICAg8c6wudiDDYxirI2GSR2qxviTuAG8ngsmPHa9uGrFly1xVm155OVY/jb6p93dVgPUZuHM8Xc13MGnriry6+bzGq1ds9t56eEf7xZ30bVW2eE/ZkHm139C0e0Kc4s6XY+TetqfFvF1znZeXQe3QcV0tpOirZ2cZS8dknXFvHyXodNfixVn2PNaunBmtHtdgwms6aCKUe3G13eQLjxuuDlrwXmvlL0WK/HSLecNX9KNOXU0cg9iax5B7SL+IA71u9nW2yTHnDR7TrvjifKWs+jd4Fe0HfFIB22v8AAFbmv54fjDR7OnbN8HWrrhu+5V6TKvXrQwH9FE1p/edd58nNXb7Ppti385cHtK++XbyhtPow/wAE7/mH/wArFpdofq/Bv9m/o/Fd6b1BMLaSP9JVSNiaN4ZcF7jyA2d6ppK+lOSelef9Mmst6MY4625M/DGGNaxuTWho7ALBaszvO7aiNo2elQlqPpFp707JPclt3OafmGrodn22yTHscntem+GLeUrXQHALkVkw2fqmnf8A8Q/Lx4K2t1O//wAdfip2ZouGO9v18P7dJpDsI5rmO0uEGNl/xsdv2Wa/fJBq/Byyx+lPvj7SwTv30f8A1n7wySxM4gICAgICAgx2JTWzyaLlTEbomdo3cdx3Gn1Ums7Y0X1Gbmj5niV6DBgrirtHV5HVau2otvPTwhjCVnarM6F1XR10fCQOjPeLj8TW+K09dTfFv5Ol2Vk4c+3m6jdcR6Z5dAug0D0n4Xfo6toyHRv8SWHzI8F1Oz8vXHPvcntLDvtkj3Lz0Z4rrwOpnHrREubzjcfk6/8AEFj7QxbX448fuy9nZeKnBPh9m1YpQtqIXwPye21+BzDh2Gx7lpY8k47RaPBu5ccZKTSfFyBjZcOrGmRtnxPvb2XtyJad4IvtXemaajFO08peeiL6bLEzHR0qXTWkEPSiTWNtkdj0hPukbu3JciNFlm3Dt8fB2p12GKcW/wAPFhafRR9VSzS1HUqaiQTNvcamrfVY7eAQ49nV3hbE6qMeSK19WOTWjSWy47Wv6081toxJW0IkgNE+YOdrNsbND7Wvri7S02Hgr6iMGba3Hsppu/wb04N2y4Dg8vTGsrXB07m6rWN2shZ7ref99puStTNmrw93j9X7tzDhtxd5k9b7NhWq23iCyxOhZUsMMly3WY51tnquDtXvtY8ieSvS80neFMmOuSvDboyEbQAABYAWAGwADcAqLrykO3uUJXSDF0HXqp5dzBHA3hdgL3kd8gb2sWa/LHWvvn+I+31a+P0streW0fzP32+DKLC2BAQEBAQEBBjsTj2gneLeH/1TCJaZiOhMDxeEuhd2l7O8E38Ct7Hr8lfW5uZm7Kw39XlLU8T0ZqILks6RvvR3d4tzHhbmt/HrMd/Hb3uRm7NzY+cRvHsYiCo6N7JBmx7Xj7jgfks2WvHSYa+C3d5K28pdmbICARkRcdhXnXsd3usg8ughrKdssbopBrNe0tI5HhzU0tNZi0K3rF6zWekuUVME2F1gcNtiSx23VljOwg92wjce5dutqanFt/olwrVvpcu/+mHUcHxaOqiEsRuDsI9pjt7XDiuPlxWx24bO3iy1yV4qpq2ijmbqzRtkG4OANuY4dyrS9qc6zsm9K3ja0braiwGmicHxQRtcMnWuR2E3t3K9tRktG02lWmnxVneKwyl1hZnt0GF0jx8U4EUQ6Wok2RxDabnYHO4N+PiRsYMHeelblWOstbUaju/RrztPSGUw8SCJgnLTJqDXLRZutvssN+Hinh6M9OLhji6q5ZLWa3a45fMnkFVZLEzVFvPeTxKCUIJ4D1goEtfUdHG54Gsdga33nuNmt73EBWpXinZXJbhru8w2l6KJrL6xFy52Ws9xLnu73EnvU3txW3RjpwViP9v4rlUZBAQEBAQEBBa4i27L8CPySESxRKsh5dBisUwGCouZYxrH229V/eRn33WXHnyU9WWvl02LL60fHxXdFB0UbIgS8MY1gJtrENFgTzsFjtO87s1a8MRCXXULF0C6CzxXDY6mMxTN1hmDk5p95p3FZMeS2O3FVjy4q5K8Nmhz4HWYdIZqQmVm8tFyW8JI9/aPJdOM+HPXhvyn/dJcqdPm09uLHzj/AHWGawv0gQuFqlroXbyAXs8usOyx7Vr5NBePUnds4+0KTyvGzOxaS0hFxUxd7g0+BWtOmyx/zLajU4p/6hDU6YUcec4dyYHP8wLeatXSZrf8q21mGv8A0xx0iqqvq4fTmNp/Xy2AA4tG0X/i7Fm/D4sXPLbf2QwTqMuXlhrt7Z/39sto/o6ymJle4zzv9eV2e3MNvkPP4LBm1E5PRjlXyZ8GmjH6UzvafFmJpg0XPhvJOQHNa7Ze00RF3O9Z2fIbmjsQXAQVBBI0qBdSQaz2uJuGXIH2iLa3cLj7xVonaNkTXeYnyTKqwgICAgICAgIKJmXaRxBQYAlWVUkoPLoKSUFLiiFJ5HxQedLbPZ8ESqD0QqDkStavDoZv0sUch4ua0nxzWSuS9fVmYY7YqX9aIlZHRajz+jt8X/msn4rL+5j/AAuH9q5psIpojdkETTx1Gk+J2qls2S3W0r1wY69KwybZFhZlRkAFygipBrnpXZewOR9s8zu5dqC+CCoIKggrCgX8RuB2IlUgICAgICAgICAg1+sbqvcOfx2qyqAuRCguQUlyCkuQeF6DzXQU2G7Z2IGuRz/1wQVNmBRKOqrAxpJNrIKKOFzxryXaDtDMjb7R+SC+bA3cLd5UCKanc5wDjePMj2jbJpHDj4IlkGPvkglBQVBBWEFQUC8pj1e9EpkBAQEBAQEBAQEGs12JRS1EkUTw58QaJAPZc7WsL8diyzjtWsTPixRkra0xHghLlVZQXIKC5NhSXqUKC9B5roAeo2FQegOI3qErCKDpZdYkmNhyOTnj4gfHvRLNNcglaUFbSoS91L7cj/rNBUHket47v7IJ2uQSBQKgguqQ5hErlAQEBAQEBAQEGi+krTP6HH9Hpz9e9u0j9U07/wB47vHgt7R6Xjnjt0+7Q1ep4PQr1+3/AK556N64trHMcb9NG7PMvadYHw1/Fbeupvj38mvorbX283TC5cp00Zehujc9SjdGXoKS9EbvNdE7muoHoeiVvPMXu6NhsTtcfdbx7eCgZCFoaA1osALAKErhhRKZpQSNUCUIlWEDU93Z8EFbZNx2fBQJgUFxSnrdoRK8QEBAQEBAQEGE0u0gbQ0zpnWLz1Y2+8+2/kMz4b1sabBOa+3h4tbVaiMNN/GenvfPGIVb5pHSyuLnvcSSeJXeiIiNo6OJz6z1SYHV9DUwy5asrSf3SbO/CSqZqcVJhlxW4bxLsznrguyic9SInSIhG6RBYVGLMY4tN7jgFtY9FkyVi0bNHL2jhxXmlt949iP/APbj+14K/wCX5vZ81PzXT+35PDjsf2vD+6fl2X2H5rg9vyRSaQMtsa7wb+at+W5fOP8AfBX84w+U/T+1FLj7GD1Hucdrj1Rc+OQT8syfuhE9sYvCs/RK7SwDKK/a+39KvHZc+Nvp/wCsc9sx4U+v/iJ2mLt0bB2uJ/JXjsynjaVJ7YyeFFvJphOcixvYy/xJWWOzsMefzYp7U1E+UfBZy6R1Ls53j93VZ/KAs1dHgj/mGG2u1M9b/wAKcMknlnjbHLJrlws4ucdXiTfcBe6tlphpjmbRGyuC+fJlrFbTv73WWZZ32Z8ea8xL10JAgrUDwNIy8D8ignp5OsN21EskgICAgICAgEoOB+kPSA1lUdU/VR9Vg3W97vz7LcF6HTYe5xxHjPOXnc2bvsk38I5Q1QhZ1VGoTsAuTsAGZPAKEw7P0b4mtjmt0jWMD7Za2qCbLgW2mZmOjtxvERE9UL5VGxuidKpN0ZkUI3arpFBJG4yscSxx27GktJ47Ml1dLqd6xSesONrNHWLTk25SwZrn+95N/JbfHPm0e5p5PDWP94+Sccp7qvk8+kO94+JTik7uvk96UnefEqd5OGPJUCpiUbK2lWUlICrQrKtpVlZdB0EwnUjNQ8daQWbyZx7/AIAcVxO0dRxW7uOkdfe9B2XpeCve26z09zbQuY6ysIKwoFYQVtZfddBkgiXqAgICAgINc0/xLoKF+qbOlIib96+t+EOW5ocXeZo36RzaPaObu8E7dZ5f74OASm5J4ld6ebiU5RsjIVWRs3o3wsVGJQhwu2K8zv8Ap21fxli1dZfgxT7eTa0lOPLHs5um6Zs1Jmu3PZ5tNj5Fq4+Po6mTq1t0yyMaMzIKekUCOaVoaektqkWN8jytvVqUtafR6q3vStfTnk0jEomteeiJLCdl93LsXXrW8Vjj6uJa2ObTwdFprIjZUCpRsraVeFZSNKtCkwkBVoVlI1WUlmtGMJNTOGn1G2c88tze0/nwWDV6juce/jPRtaPTd/k2npHV1RgtsGwDIcAvOTO71MRskCgSBBLHGTkLqBeRUnvHuCJXLWgZCyCpAQEBAQEBBoXpav0MHDpXX7dXZ/Uur2Vtx29zjds793X3uPTR2Nl1phzKW3hCQqskS6T6EoAZqqTe2OJo7HueT/IFzO0p5Vj3up2dHO0t00+hvTtkHsSC/wC6/Z8dVc7F12b+aPR3c9My2NmtuhkrmtzPcNqy002S/SGDJq8WPrPyWNTjFhsswcTtPcFuU0VK88ktG/aF78sUbMLVYmXHZdx4n5BZu8rWNqQ1+6ved8krF8pO0m6pNpnqyxSK9HgKEwqBUqyraVaFZStV4UlI1XhSVxTxF7gxg1nOIAA3k7lM2isbyiKzaYiOrq+j2FimhEY2uO17uLj8hkF5zU55zX4vDweo0unjBjivj4ss1YGwuIKdzshs47kGQhoQPW63wUJXQFtg2IPUBAQEBAQEBAQYnSfBRWU7oSdV1w5jvdeL2J5WJB5FZ9NnnDki0NbVaeM+OaT/AKXFcZwaSnf0dRGWHcdzhxa7Ihejx5aZa71l5bJiyYLbWjZiX0XA+SvwpjP5w2XQjHjhpmPR9N0oYLa2pbULtuRv6xWpqdJ3+3PbZt6btDud/R339rJY5p/NURuiMcUbHCx9ZzthB2EkDMDcsWPs7HSd5mZ+i+TtXLeNq1iPq06fEeZd5BbURip6sNSZzZPWssZa5xy6vxVbZrT0Xrp6x15rRzidpN1hmd+rYiIjo8UJehEKgrQhUFaFJSNVoUlI1XhSUrVeFJb9oNgeqBUyjrOH1YO5p9rtO7l2rk6/U7z3dfi7XZ2l4Y723Xwb5TUL3btUcT+S5jqsnBQNbn1jzy8FCV2gICAgICAgICAgICAgtq+gjnYY52NkadxG/iDmDzG1Xpe1J3rO0qZMdckcNo3hzrSL0fPjvJR3lbn0Zt0jf3Tk8cs+1dnTdp1n0csbe1wtV2TaPSw8/Z/TRZoSCQQQQbEEEEHgQciurytG8OPzrO0xzWskaxzVkrZayRLFajNW62e1YphnrZQQsey8S8smyd3oCnZCoBTsiZVAKykpAFaFJSNCvCstw0C0TdWydLJ1YIztJH6R2eoOXHw3rU1mp7qvDXrP0bui0ne24rerH1dipaBkeQueJ+XBcJ6BdICAgICAgICAgICAgICAgICDDY/ozBWD6xuq+1hI2weOAPvDke6y2dPqsmCfRnl5eDV1OjxZ49KOfn4uYaQ6HT0pLtXpY/8AMYCbD7bc2/Dmu7p9dizcuk+U/wAPP6js/Lg59Y84/lrDmLamrTiUEkN1jtTdlrfZavhssM0Zq3RlipwsnEqjhLjZoLjwAJPgFE7RzlMb2naGXotGKiT2OjHF5t5Z+SwX1WKvjv7mxTR5beG3vbLhOhDLjXLpne60Fre+23zC1L660+rGzcx9n0j1p3btT6FRviMUrWxsPssA1gdzr7jz2rVjPeLce/Ntzp6TTg25NJj9HU/036Mb9D6/T22GO+77e7V78l1fx1O64vHy9v8ATkfl9+94fDz9n9uvYfRMgibDC0MYxtgB8TxJNyTvuuNe83tNrdXbpStKxWvRcKq4gICAgICAgICAgICAgICAgICAg1HTnA4nxiXomhwfZzgA0kOB9YjPbbxWxi1WXHyraWtl0mHJztWGgzYLGSGtBBPM7Bx2rY/Mc/nHya35bg8p+acaPxbwT94/JJ7QzT4x8kx2dgjwn5riHA4G/qmntu74rDbVZbdbM1dJhr0qzGH4a53Vhj/hAAHacgsE2merYrWI6Q2Sh0aA2zOv9luXeVXdbZnIKdrBqsaGjl8+KhKVAQEBAQEBAQEBAQEBAQEBAQEBAQEBAQWONwa9PI37BI7W9YeYQlzulisLnN20/IdysqylDhUkvqN2e8djfHf3JuNiodHGN2ynpDwyb+ZUbp2ZqNgaLNAAG4CwUJVICAgICAgICAgICAgICAgICAgICAgICAgIBCDFUeARRm5GuftZDsbl4qd0bMqAoSICAgICAgICAgICAgICAgICAgICD//Z"/>
          <p:cNvSpPr>
            <a:spLocks noChangeAspect="1" noChangeArrowheads="1"/>
          </p:cNvSpPr>
          <p:nvPr/>
        </p:nvSpPr>
        <p:spPr bwMode="auto">
          <a:xfrm>
            <a:off x="155575" y="-2560638"/>
            <a:ext cx="5934075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52978" name="Picture 18" descr="http://beatcreativemarketing.com/wp-content/uploads/2013/08/em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24944"/>
            <a:ext cx="2088232" cy="1877063"/>
          </a:xfrm>
          <a:prstGeom prst="rect">
            <a:avLst/>
          </a:prstGeom>
          <a:noFill/>
        </p:spPr>
      </p:pic>
      <p:pic>
        <p:nvPicPr>
          <p:cNvPr id="552972" name="Picture 12" descr="https://encrypted-tbn3.gstatic.com/images?q=tbn:ANd9GcS7G2p5sOLvZFQ-yGaYhcNdWiwAsoSaS1_p-zxAADdIVEhz171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24819"/>
            <a:ext cx="2520280" cy="1681306"/>
          </a:xfrm>
          <a:prstGeom prst="rect">
            <a:avLst/>
          </a:prstGeom>
          <a:noFill/>
        </p:spPr>
      </p:pic>
      <p:pic>
        <p:nvPicPr>
          <p:cNvPr id="552980" name="Picture 20" descr="https://encrypted-tbn1.gstatic.com/images?q=tbn:ANd9GcTnyz4Br0YaRzAzpx_BC2UhupG98bLO7yxHI0_Ij0d76x6msnI_t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869160"/>
            <a:ext cx="2304256" cy="1485033"/>
          </a:xfrm>
          <a:prstGeom prst="rect">
            <a:avLst/>
          </a:prstGeom>
          <a:noFill/>
        </p:spPr>
      </p:pic>
      <p:sp>
        <p:nvSpPr>
          <p:cNvPr id="16" name="Tekstvak 15"/>
          <p:cNvSpPr txBox="1"/>
          <p:nvPr/>
        </p:nvSpPr>
        <p:spPr>
          <a:xfrm>
            <a:off x="3124095" y="1700808"/>
            <a:ext cx="5647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err="1"/>
              <a:t>www.erikvanveenendaal.nl</a:t>
            </a:r>
            <a:endParaRPr lang="nl-NL" sz="3600" dirty="0"/>
          </a:p>
        </p:txBody>
      </p:sp>
      <p:sp>
        <p:nvSpPr>
          <p:cNvPr id="17" name="Tekstvak 16"/>
          <p:cNvSpPr txBox="1"/>
          <p:nvPr/>
        </p:nvSpPr>
        <p:spPr>
          <a:xfrm>
            <a:off x="3173984" y="3358733"/>
            <a:ext cx="5756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err="1"/>
              <a:t>erik</a:t>
            </a:r>
            <a:r>
              <a:rPr lang="nl-NL" sz="3600" dirty="0"/>
              <a:t>@</a:t>
            </a:r>
            <a:r>
              <a:rPr lang="nl-NL" sz="3600" dirty="0" err="1"/>
              <a:t>erikvanveenendaal.nl</a:t>
            </a:r>
            <a:endParaRPr lang="nl-NL" sz="3600" dirty="0"/>
          </a:p>
        </p:txBody>
      </p:sp>
      <p:sp>
        <p:nvSpPr>
          <p:cNvPr id="18" name="Tekstvak 17"/>
          <p:cNvSpPr txBox="1"/>
          <p:nvPr/>
        </p:nvSpPr>
        <p:spPr>
          <a:xfrm>
            <a:off x="3106180" y="5301208"/>
            <a:ext cx="4115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@</a:t>
            </a:r>
            <a:r>
              <a:rPr lang="nl-NL" sz="3600" dirty="0" err="1"/>
              <a:t>ErikvVeenendaal</a:t>
            </a:r>
            <a:endParaRPr lang="nl-NL" sz="3600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239713" y="6545263"/>
            <a:ext cx="3960812" cy="244475"/>
          </a:xfrm>
        </p:spPr>
        <p:txBody>
          <a:bodyPr/>
          <a:lstStyle/>
          <a:p>
            <a:pPr>
              <a:defRPr/>
            </a:pPr>
            <a:r>
              <a:rPr lang="nl-NL" dirty="0"/>
              <a:t>Improve IT Services BV</a:t>
            </a:r>
          </a:p>
        </p:txBody>
      </p:sp>
    </p:spTree>
    <p:extLst>
      <p:ext uri="{BB962C8B-B14F-4D97-AF65-F5344CB8AC3E}">
        <p14:creationId xmlns:p14="http://schemas.microsoft.com/office/powerpoint/2010/main" val="80282614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ijdelijke aanduiding voor dianumm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E8DE6FA-AF4F-4316-A580-8FC97A135C63}" type="slidenum">
              <a:rPr lang="nl-NL" smtClean="0"/>
              <a:pPr/>
              <a:t>26</a:t>
            </a:fld>
            <a:endParaRPr lang="nl-NL"/>
          </a:p>
        </p:txBody>
      </p:sp>
      <p:sp>
        <p:nvSpPr>
          <p:cNvPr id="175114" name="AutoShape 10" descr="data:image/jpeg;base64,/9j/4AAQSkZJRgABAQAAAQABAAD/2wCEAAkGBxASEBUQEBMVEBUPEBUVFRUVFRUVFhAVFRYWFhUWFRUYHSggGBonGxUVITEiJSkrLi4uFx81ODMtNygtLisBCgoKDg0OGhAQGi0lICUtLS0tLSstLSstLS0uLS0tLS0tLS0tLS0tLS0tLS0tLS0tLS0tLS8tLS0tLS0tLS0tLf/AABEIAOEA4QMBEQACEQEDEQH/xAAbAAACAgMBAAAAAAAAAAAAAAADBAIFAQYHAP/EAEEQAAEDAgMEBwcDAgQFBQAAAAEAAgMEEQUSITFBUWEGEyIycYGRBxRCUqHB0XKCsSNiM5Lh8BUkQ6KyNFNjc6P/xAAbAQACAwEBAQAAAAAAAAAAAAACAwABBAUGB//EADgRAAICAQIDBAkEAgEEAwAAAAABAgMRBBIhMUEFE1GBIjJhcZGhsdHwFELB4QbxIyQzUnI0gpL/2gAMAwEAAhEDEQA/AONNaks6SQVrUOR0YhGtQ5GpApZ9zfVEo+Imy7pEAjM5kBQtLIRrEORkYBGsVZGqAQMQ5GqBMMVZGKBPIqyFsxzIGRg3+mv8K8MF2VrqRNQ3mfJXsYH6iHtPe8jgfopsK/Ux8GY95HA/RTYT9THwMiobwI8lNjL/AFEPBkhKw7/XRVtYasrfUnk4KshbU+RAsV5BcCBYryLcAbmK8inAG5iJMU4AyEQtrBhQoNFNuOz+ELj4D67ccJBiEA9rPIG5qIVKIJzUSYqUSNlYGA7WoGaIxCAIRqWOLASy30Gz+UajgzWWbuC5AkQok1qrIaiGaxC2OjAK1iFsdGAVrEORsYEXytHM8ArUWwZWwh7WBdUOOzsolFCXfOXLgQLSduviryL2uXFkhGpkJVkhGqyF3Znq1WS+7PdWpkndmOrV5K7siY1eQXWRyEbNFMg7GuKJtncNva8fyq2phq6cefEKyZp5Hn+ULi0PjdCXsJuYqyE4AnMRJipQBOYiTEygCc1EmJcSCsAJFLbwVNZG12OPuGSL6hLNPBrKBOaiFSiQyq8gYDtCA0JAJpb6DZ/KOKwZrLN3BcgSIUTa1U2MjEOxiBsfGIZrELY+MTL3hu303qkmwpTjWuIu+VzuQ4D7piSRllZOfDkjzY1GyRrCtjQ5GqsI2NDkaqwjYVWRqqJiBVkNUkvd1Mhdye93UyTuSJgUyC6SDoVeQHUDdEryLdYN0aLIp1gnRokxMqzzJHN5jgVGkyRnOvly8BiOQO2beCBpo0wnGzlz8DDmKJlSgBexEmIlEC9qNMRKINWLCQyW8FTWRldm1+wYISzU1niRyq8gYIVEnwjzVxXUC6z9qAIzOTY1U2MjEOxqBs0RiHY1A2PjEhLPbRup48ESjniwLLtvox5gGtvqdUWTOotvLDsjQtj4wDMiQNmiNYxHTocmmNIyymVZNEaQ7KZVkdGkw4xt7z2jxcFEm+gMpVQ9aSXmiBq4B8Y+p/hXsl4AfqdMv3o8KuD5x9R9lNkvAn6nTP8AeibXRO7r2n9wUw10DjOmfqyT80SdTKshOkA+mV5EypFpKdXkzypF3xIkzPKsA+NGmZ5QAuYiTEShjkFinvo7bx4+KFx6odXdn0Z/EI9iFMbKIF7EaZnlEA9qNMzyiDViw0Em47D9EMl1H1WY9FjGVLNO0RTjnkmNVMOKyMMagbNEYh2NQNmiMQc83wt8z9gijHqxdtv7Y+bBxsRNioQGGRoGzTCAzFCgbNcKh2GnQtmyFRKeeOPvHX5RqfTd5qKLlyJbdTR674+C5/nvEZcVedI2hg4nU/gfVGq0uZhn2hbLhWsfN/b6izxI/vuc7xOnpsRZS5GaUbbfXk3+eHI8yj5Kt4UdKEFIq3jFpTxpFN5P0pB1JyV7xctKRY17O44t8Dp6K9yfMGMLKvUbXuGYsUkbo8B4490/TRU4RfI0Q190OFi3fJ/b5D8FTFJo02PynQ/6+SW4tG6rUU38Ivj4Pn/fkYmp1SZc6RKWBGmZJ1Cr40SZknAXkYmJmWcCcE3wu8j9iqlHqg6rcejIK9qBMfKIB7UaZmlEA9qNMzyRBWASzniVWEFul4mAFZSWQ7GoGzRCIdjUDZphExUS27I2n6K4rPFg3WbfRjzBRsRNiYQGY2JbZqhAcggQNm2uoeaxrRmcQANpKHnyNijGEd0nhFdVYm53Zi7I+b4j4cP5TVBLmc67XTs9GrgvHq/t9fcLxUyjkIr047FSIHI3Q043HRocmqOnGGUarI9acIKNVuD/AE540am4n6cG6jV5AenASUavImWnFJaREmZZ6cRmpUamYbNMHpsRezsyXe3j8Tfyo4J8hlOtsq9Gz0l819yys17czDmB3pXFcGdNbLI7oPKEp4ESZlsqEpI0aZhnAWkYmJmScAlPLfsny58kMl1Q2mzPoS8ib2qkw5xF3tRpmacQDgjRnawYUKCRtQsbBDMbUDZqhEI92UX9OZQpZY2UlXHIqwX1O9MZjim3ljMbEDZrhAep4Uts3VVjznNjbnfoB6k8BzQpNvCNkpQphvnyKeonfM650aNjdw/JTliK4HHssnqZZly6L86jFPTIHI1VUFnBSJbZ0a6B+OmAFzoBvO5Dk2xpSWWCfXxN0beQ8tnqfsr2sVLVVR4R4+4EcRlPdY1vjd34V7ULertfqxS+f2I+81B+IDwaPuphA97qX1+SPe8VA+IHxa37BTESd7qV1+SMjEJR3mNd4Xb+VNqCWquXrRT+QVmIRO0cCw89R6hVtYyOrqlwksfQM+nBFxYg7xqFWRsqlJZjxQjPSIkzHZQVlRSo1I59tArFI+J2Zuw7W7nf74pnCSwzFCVmnluh5ro/zxLiORsrczfMb2ngUppxeGdiuyF8N0P9CdRCrTM1tYjIxGmYJwFpGpiZknHAzE/ML7xtQNYZqrn3kc9eoN7VaYucReRqNGacQdkQrAxGEDNMEMRtS2aoRF5n5nchoExLCMts98+HJBI2oWxsIjtPGltm+qBZRtDWlztA0XJQc+Bviowi5S5Ip6id0z7nRo7o4DnzTklFYOPZbLUz3Pl0X51HKWmS2zdTSW1NTJbZ1KqQtRVtj7IGd/Dc39R+yiWQ7b4VeiuMvp7xMxySm7zfgNgHgFfBGXZZc8zf2HqfDuSrJrhpUuY/Fh3JTDHKEIh24dyU2sm6CPHDuSm1l7oAJMO5KYZW2DEajDeSmRM9MnyEDC+M3YS3iNx8QrynzMnd2UvMHgbpqxr+y8ZH/R3gePJU1g01aiNnozWH8mRqaZRMq2kqKqmTEzl3UiMUjon5m7PiHzBM4SWGc+M5aezfHzXivzkXJyvaHt1Dgk8nhnZzG2CnHkwOJYTLFHFM9uVtSHuj4uawhpdbcCdnGyNeJzZuMpSiunMp5GpiZknEDG/K6+46FE1lCIS7ueenUae1LRsmhaRqNGWaBWRCcDMYQM1QROZ1m8zoFUVlh2y2Q94CJqNsz1xG4WJTZtriWdLEgbOnTATxaozO6puxp7XN3Dy/nwTILCyYddd3k+5jyXP3/wBfX3GaSBDJh0VF1SU6U2dimozW1eX+nH3vid8vIc/4US6sl9+3/jr59X4f2RoaFRsGjTdWXtJQ8lFHJtzGC4DjjGzabngNT/oj9GPMBb58gTq4/C0Dx1Q94+iDVK6sh7xMd/0H4VbpF93X4HveJhv+g/Cm6RO7r8Cba53xNB+hV731RTpXRhY3RyHK3vHY07T4cUS2yAe+tZfLxA1+EPaLujc0cS1wHqQhcGiQuqt4Jpv3o16uoFSZnv0yZiiqzfqpfBrjv5HnzUa6oqi957uzyf8ADJVdOomFdUUtXAmJnIvqH+g2HPqa2OibfLO/tEf9NrRme7/KD52THDfgxV6v9IpZ4p8vf0+PU2H2o1LJMSkjiAEVDFFSxtHdb1bc7gByMmX9iK7CaSA7LhKUJ2SfN/7+po0zEtMfbETlamJmGyIanddtt7dPwhksMfTLdDHgRkCtAzQKyITgYjCBmmCBVLrut8o+pRRXATe8zx4Eomqmw60P0zEpnQpiPTzdXGX79jfE7Pz5Korc8Gy63uKnPr095T0kV9ut/qmSZydPXniy8o4Uls7dFY7WT9WwBvffs5DeVSWTVfb3UMR9Z/mQOHUijYrTUdWbJR0oA4WVxibJzxwR6erJ7Meg47z4cAo59EXGrrI9T0RKkYZJO5IeFKxgBeQLkAX3k6ADibp8asmO3VKKzJ4XtCdIauionsppn2nEfWStAc4R57dWw5QbOtc+fhd8dNKS4I4y7cp3y3ywuS4Pj4vz6e4rY+kFA7TrQP1Ne0epFlb0k1+0bDtvSyeFZ8U1/BumFdFafqffK2QRU4bn1cGBzDsc5/wtNxa2pv6qVC6iNZ284ehRhvx5ry8foU9R7V6WImHBaAzhuhlLTEw87WzO/dlKeoxgvA4Leq1k/wB038f6QDC/afjj52RvoIJWyPDerjJbIQdtiZHDZxFlXeVvgmNn2VrKoOyUMJcc5j9xr2hYfTsrHMgyg9Wx8jG7I3vLt264ANufNZL68PKPT9hauV2ncbHlp49uOhz7EaNJTN2poyidBPnaWO7zB/mHHxUaxxC01veR2S5r5oVrIVaYi+s6F7GcPZTw1mKzaNhjcxp4MY3rZj9GDyK10LqeT7Uliah5nN4Kszh8zu/LLI+T9cji8/8Akk3euzudmqL0sUua5+/mJVLEKKugIStTEc6xA6d1nfq0/CKXFCqXtsx4h5AgRomgVkYnAeMIGaICbTc34lMfAxRe55Gogls2VotKViWzp0xFsZku9sY2MFz4nZ9P5R1rCyZO0J7rI1rpx83/AF9SdFEhkx2ngX1JGALnYEpnbpikssRjJlkLzv2Dg0bEXJGKGbrHN+XuNjw6mVRWTpPEI4D1s1z1bdg28zwVzfREqj+5jFDR7yjhAXddjkVmK9JCJBS0LDNK45QWtL+1wY0d8/Qc10qdLlbp8EeS7R7b2SddHGXj0X3f5xLmnoGYNCMUxZ3vFc8EUlKXZureR3jbS4uLkaN3XcQmykn6Fa4Hn52WWPfbLL9py6rqZZpXzzuzyzvL3uO9zuHADYBuAWuuGyODDZPcyz6IUkUuIUsU9urfUxhwOxwzCzTycbN81djai2iV4clk3P2+11S+tjpX5mU0cTXxjUNnkN8zr7y3Rtt37lkorUuLNNs3FcCm6LdJ4gGwVQETBoHsaAAP7m6AHnsQX6X90Tu9m9tJRVViSfR8l545e9fLmbLVdLJY2ujwal6ovGV1ZOLutxZmAv5AjxWRKMOL/s2Xw1Gte3Ll4ftgvb4y9/1Qt0FwOWaoML3ulfOTLPM67naWBcSdu0Acyk73bPGOB0u4r7K0bnnMs/F+HuX3NoHs0nlaS+VkN75WlpeTwzWIAPhdT9O31FW/5FTH0VBy9ucfDn/BoMfReq/4k2iaAJWy5XHUsDLZnPJ+XIb8dRvS1BuWwZZq4V1x1UOXP39MfwbR0trsHwx4ohRuxKcMBmJeW9WHC4u4A5XEWNmgWBButKojGPHHmcR9p6rVWvDa8FCOfj/ZYdM6iKl6NRxwMdAMQ6sNjc4uewTkzyNc6wJswPbryRrEI8DDJy1Go9Lq/DHL2dDjGEyZZSzdIPqNR9LrNNZjk72hnsvcHyl9V+McqmJaN10SrlCYjl2IUk014JiMU+HEbcbi/EXS+RtlxWQdlYrBOQ2YfD+dFFzDseK2xeII2Zq0OQBKZvqRb0jUtnVpiUpfnkc75nG3gNB9AE58EkcVS7y6U/F/6+Rc0LElnZ08S0lgke0QwsdJJMcoaxpc4ja7Qbrfyhiss1ay2NVHF4zwNv6P+y+ucA6bq6ccHHO//K3T/uT+4k+Zx123pqPVTk/ZwXxf2Npb0Hp4Raasaw222Yy3PtOKbGjHUzWf5HKT4Vrzf9IDRdDsLJcW1/WdUwvfllgORg2udYGzRxKpaZIqX+S3tcIR+f3Fq2q6NxxlsteJGkWIjlzuI3gdQ3N6J8IbXwOfqO177ouLws+H+2a1Ue03DKJjosDoRnIt10jco5E3Jkk8HFqftnY+Jx24xOcYlX1FVO6pq5DNK/edjRua0DRoFzoNFsqpUeJlsucuC5AcqcJyO4ThFRVSCKmifM87mDuji52xg5khDNxS9IKCk36J12PHjRU/u/SOpo6uzdIBEaipPy9aR2Abby39xXO2vOYnQyupznpJj+DTZhR4ZJCXA2ldO9gadx6lpc0+FwtNTm+b+X8iZ7ENdCsaLv8AlZTew/pk8BtZ5DUefJZ9XR+9eZ6PsLtFv/p5v/1f8fY6pg0seG4bUYlI3MSLtbsLwDkiZfdmkd9QslMMcS+3NU7bo1LlH6v8SKX2XU1RV1suK4hMZJIYy1keyOl63b1Y+GzGkafMbknVHG1Tyo8jHrOzpaSuDs9aXHHgvuWfstn97qq3EnjWZ4bFpq2Eudk9WRxeiCKXeSa9g/VucNDRXLruflnh9X8TmeGsfXVU2UXlrKx7r6nsvcct+DWtB8A1Z78znhe47nZHd6bRSslz9Z+1Pkv495t3t0nAdR0jTpFFJIR/lijPoJU+54hg4PZkO8ulN9F83+M47K7K4P8AlcD6FKjxWDba+7mpro8l5VBJR3LlkqJwmI5VqEpQmIwWIPAbsHLRDLmPqea0eULMVJ7HiQpHmDf/ANvzBxImKrHqcJTOhSizDsrHO+VhPoEHN4Oju2Vyl4JlLQt2J02cbSx5G49EsFlq5208W12rnHZGwd559RpvJASlFyeEdeWohpqnZPp834G9dIumdJg3/IYbC2pqgLSvd3Y3W/6rhq939gIAvtGxboVxhE8nqNTqNfbx4volyX54mj1Nbitec1ZXSNab/wBKI5GAcMrLA253PNLepjyijraf/HJyjuunj2Lj8/8AZY1vR2jwpkTGx+8YhVszt63K4UUV/wDEIy2DyRYOIJBBtqNTnOW3c+H59TJRpNPbqXVWnJLlxxnxbaXCK92Xwxz4XlRg8OHYI4AZZsZkYyRxLi7qiC+TUm9upbKfF6uDk1liNVTR+r7qpYiuD4vp6z4+Zxx0bC4kNDQSSG6nKNwuV1Y1xSODZY3JtcF4Gx9EOiFViMhZTNAay2eR92xx32AkAku5Aem1Sdka1xAhW5l30s9mlZQQ+8FzJ4m2zuZmDo7mwLmn4bkC4J27lVd8ZvBLKXFZKfoh0alxCqbTx9kd6R9riKMbXczuA3k8LkMssUI5YuuDm8Gy9L+l7KQOwnBP6DIjlqKof4ksg0cGv4jYXeTbAa44Rla9zNc5RqWEaZ0c6MT1s/U07Otkd2nvceywX1fI7cPUnmVpkoVrLEKU7HhG8z4X0cwzsV0r8SqW96KG+WM/LZrgB4PffkFmd05cuBoVUI8x/AX9GsTlEFPDJh1SDeF3cLnN17NnuY86d12pF7IHOaWJcUOrajJTjzRsHtRdkgoqBpvd/Wv/ALmUzABfxlkiP7Vks4QZ2OzE9Rr1OXi5P+PngR6IuMuHV1DTvayqnZIYwTlLmOjbHdp5HNruLm7LpWl4J+86H+SRzfU2+DWPnx+TQLAcabgs3U1jDFDMxgJbZ5py3MIy9rL2aRcHeOzpYq6U97T5snbPd3aWu2njGD25w+WF49OGPfwDS9Juj+GCWpoS2qqKgHJHG5zzcm4bfZEy5138jYBaI0pPJwLNVbZFVt8OCwuvh7zUOm2NQ4gIazMI6lkDKeppzcGNzS97Xx7nRkvfrfTs33rPfxSa5HZ7JrlVK2qaxJYz+eZoFa1LgN1US2gdmhYf7B6gWS5cJM6lT3UQb8EV9SESMNyEJQmo59hOl7p/V9lU+Yen9Rr2k0IwhV90eP2RQ5i9R6q95CJWwKx+mSmdGkfqv8B/6D9UMfWRr1H/AMefuKuiCOZztKjq+CVpw3A31kVvesSm6inPyWLmh37csr+BOUFOoSUXJmPtOU79RHTw6Y+L/rBzxlII5S25e4gF7jqXuOrnEnmUiyxz4na0+ihpJ93Hnwy/F/nJHRfZzhnX1bARdsQ6x3A5bZR5uLfIFVTHdM1dr6nuNG2ub4Lz5/IXpGHEsZkkOrZ6ksbtsKanu3TgHBjneL06177FDwOZ2ZFaPs6zVP1pcvovnx9x0Dp9htASypxOcQ08EMkbIwS3O+WweRl7TjkaAGtF7F3FalnoeWjY459qa+PM5Z7VuhEFBJA+jzZKrM0ROJc5r25bZS7tEHPsOwjnpuotcs7jFdWlyNx6UzvwbCqbDaG5q605A5gu8vIBnlbbXNcta3hcfKs3/cnkdjZHgJdIJThOAtw+eUz1deXXa55eWCRwMpuT3Wt0vvcb8VdazYtpU3iDyAwNxw3o3NWx9mor3ZGO2FuZ5ijsf7R1kg8Uy9udu1C6UoV7mcrjhDWho3LfGKisIwSm5PLN4xzFX4dh9Ph9GTHNiFO2qq5xo8Mlv1cTXbtARpssbd4lYZRdtj8Ebk1VWvac+ZC1uwLVGCjyM7m5czYOgGFSVOJ0rIwf6c7JnOHwMhe17nX3bABzcEu5pQeRtKe46h06nbLiUuU5vdqWGI8Gve6SV48cphv5Lk3erg9f/j8PSnP3I0asw9s0jWkuY4P7D2HK9hPylZKrHCfA9Jr9DVq6cT6cU1zRfUXQSulaQGySZzrJUOtfyOtvAapk4zm8pY+Rz4azR6Wp12Wubf8A9vL/AMUvYWOFexhzZGyS1EcZF7tjjL9oI0c4ttt4JrhZKOJSOJHtHTUXd5RTy8eH3wHxXoXgNMc1ZXljwLWMsLXkcAwMLirjp+GMvAF3bdk579kU+WcPOPic36YvwXLlw19VK+4u+SzYsut7BzA8u2cApOnYs4Br1kr3iTXkn/orcON4G/u/8iss/WPQaN500fP6sVqlEZ7ivlTUc6wzSbHeI+6k+hem5SCoRwOr7o8fsihzFaj1V7yEStgVj9MlM6NI/Vf4D/0FDH1ka9R/8efuKuiKOZztKdHkkFThVJkOZ2FyTNmYNrBObxTEfLYObfiSik33PDxGaWEI9qNy5uOY+/gvuarWf+oPNrT9LfZIXI693DUPyOp9CXGlwmtxC3a6t/V8+qYctvGRxHkFq0seGTgf5Fe52Qpj0WfN/wBJfEJ7J8LbHLK87KamijaTs7QGY/8A5j1VVLNkpDu2p91o6dOvzbw/k1/BqJ+MYlHW1biWdcHU0PwRQRu6xuYcXhgvxzeAGnvEnhHIXZ+3Su+zm8bV72uL9/57CdOK73rpBE10sMUGEyQZzNNHE0kvZNNlDjd5sGNsBtZrbatNSxBvxORN+kkbN7UOlEeGyxVDKUz1U0Lo4JX/AODAAbv33zHMLgWuANdEquDlwQcpKPFnHX0tdWifE6hxkDB25n9ll75WxRaWJubBrdBvttO6uMa2l1ZjscrE30Ol0lMcR6Mtig7c1E7uDaXROJy24mJ9wN5ISW1C/LGYc6cI5E4rec/A3imKmdkIkb/UpoRCJAdJIWEmIFu5zczm33jLw1VGO2UvaaJz3RXsM9H+jtVXS9VSxl5+Jx0jiHF79g8Np3AqTnGCyy4VuXI6zNLRdGqItaW1FdUt8DIRexI2shab8yb79mCUpWy9htSUEan0bc91KZ5SXy1Mkksjzte5ziL+gCy6nhJo9l2HDGmi/HL+eBii6TVNGSKOlgnleT/VkHaYLd0HONNL2Fln07jn0njy4mjtrTX3QSrUn7FJKK9rT4tgsQ6c9IXjWWGl/wDrjYT6uz/ytMr6Y+LODX2BrZrL2r3v7Jmr1VdX1MoZU1s8ode46xwboCe4Dl+iB6tJejEfT2DutULLOfgvv9hWTCIY9jb+J+w0SXqrJdce46T7F0lXRy97z9l8isrABoNFSbbyzLfCMFiKSXsLDDh/Qb+7/wAign6xv0axpo+f1YrVKIz3FfKmo51hmk2O8R91J9C9NykFQjiFSOx4EK48xd//AG/MHEiYqsepylM6FLLMNzRub8zCPUIOTOjt31Sj4p/QpqAk2A1JtYDffgnTRxtLLhk6DD0ZdRxsrK+oOHktIjjYb1M7T3mFtwGNOl8x03jcbjGSTT69OoyzUVWTjKGMx5ylhQS8Hnn7MYeeKZr2KW6xj2g2e2wG/Q3A2DXtcFnXVHb1L9OE/Ffn1OsdMohSYPSUGx880QeB/wDGfeZj4ZmAfuW5LZX5HlKX+s7RUujlnyjy+SRCOs6jAq2Vps+V3UtO8OlEcLCPAyX8lVLSWTT23CVmqrqXVJfFtFT0VxmOic2Z4JjibZ2UXLWWsXADblGthrYFLpllnX7Yo/6WSj0x8v6NM9oGH0PXTVUFfHVmrndIyKNpc5gkJc/rX3s217AWudNBYrr0ttbWj5/asccj2Ce1Oqhp20tTTxYhHGAIzKbOaB3Q4kOD7DQGwPElDKhp5iSNya9IpulHTCsxEtE2WGGI3jp4hljadgcfmdbeedgLlNqq28RVtuVhE+iHS2pw2YzQASMeAJYXEhsrRexB+F4ubG287Vd1W9ZBpt2cHyOgy4r0XxQ9bOfcp3d/NeBxPFzheN557eKzKdtfBGpwrnxIMwfonT/1JKwVNtcpn6y/7IACfBW77WUqIRE8c9r8cUfu2DUzYWt0Er2Na1vOOFul+bvNpQxqlJ5ZcrIx5HLpXzVE+eR7ppp3i7nG7nOOg14fwFqUVXHIqKldNQjzbOmvjEULIhsjYG+Nha64d08ts+maKlVwjBdEkJYeLvLvlH1On5WeHPJ0Ln6KQrikm1U+ZT4QKTDheYu+Vh9SQB91cuRh0y3Xt+CJVzlSC1DNerXJ8Dg6qRbQNtCwf2D6i/3S5cZM6lK20QXsRX1JRIw3MQlKajn2E6Tun9X2VT5h6f1G/aEQjDEguw+H8aq1zKsWa2heIo2Zq2OQFKZvqZb0jktnVpkbp7NMIhoqWqxuqZnFI57adh3uFgHDmXOawHdryW2mO7DPJ6+TqslSuj+XQ06Wvmq6h1XVu62WQ3/tjG5rG7gN35uSq67Pow5fU63ZWhUMWW8ZdF0j/fizf/Zz0c97qWTSD+lRvD+T5LHIzyNnHwHFKohmWeht7d1UYadQT9J8vd1+3+hTp10hFZijshvFQtdBGRsdISDO8ebWt/ZzT9VLEVHzMP8AjdGbJXP3L+QVVXyyU7KJrew6oNQ99/8A248rYyObixw/SUuEv+KS6nT1Wmb7QptxwSefLl838gNBPY2KRCWDsXV7kHrvZfUVWSSjibT3NndZeNhB+ICxPoLG66+nvcfWPA9sabTJp0tJ9UuXy4IYn9n2E4c0PxevLnWuIYhlL+QaM0jhzGVO/USl6qOL3MVzNWx3pTQlhgw3D4oGEEGedomnIO3KX5ur8QSeFkytTby3/CFzlFLCNXDlpMuDDgDtCppPmEm1yIZG8EO2PgXuZglWWbl0JwUj/m5RbT+kDwO1/wBh58lz9Xd+xeZ6vsLs5r/qJr/1+/2/0XGI1FyuRZLJ7amGETibkj12u1P2CtejEFvfMoMUn2oEBqZ7Y4AYWy0Zef8AqO+g0H1upLngXpI4rc31+iFK56JGbUSKOZuZwaPicB6lOjwWTh2rvJqC6vBeVR3cElHcteOCKicpiOVaxKUpiMFjDwCzBz1Qy5j6litHlCybFTCgJtFjbgbJj4mKPovA3EUtmytlnSvS2dSmR1foWafEMKmwaR4ilN3s4uHWCVjwPiyyNGYDdbitNHGGDhdsLZqlZ4pP4cP4EMG9jtYJAKmaFkYOpiLnvcP7Q5oA8Ts4FD3DfMYu14wj6MW37eRYdM+mVPSQf8JwcgyEFkkrDdtMD3znHelOuu487BaVGNUdz5fU5kFdr9RtXGT69Ev4S/o5nh1I9sop42ukd8DWNLnPHENCwTk7HuPXUQjov+JvCXV8PM6v0a6A1LgH1ThTj5BZ0h8fhb9fBMrol1M+s7fpittK3Px5L7v5DWJdJcCwlxDMs9QDq2ICWUHeHPJyx+Fx4Fa69OuaR5vVdp6jULbObx4Lgvh188moYr0/xevJZT5cNhO8azOH6yLj9ob4q3bVDrljdN2Pq71lx2x8X/C5/Q1zEuhjnN6yOV00p1f1h1kPEOOoPiT4o6tVHPpLgP1X+PyUM1SzLqn193h+cTVKmnkjdkka5hG5wt6cQujGSkspnmraLKpbZxaftB5kQnB7MoTBOCJ8jssbS9x3NBJ+iGUlFZY2uqdktsFl+w2/AuiOUiWrtpqI73H7zv8AAf6LBfq+kPien7O7Cw1PUf8A5+/2/wBGwVtYLWC5c5nsaacCdJDmOd3dH1KXFZ4sdZPatq5kcRqVJPJUUorJrNSTI8MbtcfQbyouCyc61u2aguo/UODWho0DRYeAQo22NQjtXJFHWypiRx9RMXwmPNKX7ox9ToPpdMm8RwZdDDfe5vlH6v8AGO1T0tG66RVSlMRy7GKScOKYjFPjwG3CwtwFks2yWFgHdWKySjKjCgwVS2zr/MPqP9hFHkJvWJ58SUTlTDrY/TPSmdGmQ+9pc27CWvZ2mOaS1zXcnDUIqrXXLK8xur0kNXTtfNcn7f76iz+kNfM3qpauqkaeyWOmlcHbrFpdr4FbXqUuUTzFXZ25+lPh7jovQn2YTOYJao+5xWuQbdc4cSDpGP1a8lnlGdrzNnThr9PoY7NPHL6t/wAvr5YRf1vT7B8NBhw6IVkxFiYtQ4j56g3Lv25vJaYUKK8EcfUay/WWLc3J9Ev4SOfY10zxLESWzT+7Qk/4MF2Ajg83zO8zbkhnqK4eqss26Pse295te1fF/wBefwC4JQ08XcYCbd52p/08lklqJz9Y9XpuydNplmqPHxfF/wBeWB6elI7Ueo4bx+QkuHVHRhbnhIzTVxCkZ4JOlMdfPFI3LI1rxwcAR6FPjdjkYrtJGaxJJr28RGTo9QO16sD9LnN+gNloWrmupy59iaWTy6/g2v5PR9HaBpv1d/FzyPQlR6ub6lQ7D0qednxb+49HJDEMsTGsHBoA/hInc3xbOnTo41rEIpL2LApU1xKRKzJuhSkQgpS7tP0H1P4VKOeLLlYlwjzJ1dSALDQDdwVyl0QMIdWa5iNYhSM2pvSWDNBBkaXu7zx/lbw8VJPPALTVd3HfLm/khesmVpCL7CirJU6KOJqbS0ooOriAPed2neJ3eQslyeWdLTVdzSk+b4v89grUvVoz3SK+VyYjnWMHA27v06/hFLghVK3We4PIUCNE2CujE5MxlUwoMnM27eY1CqLww7Y74e4BE5G0Z65DcL0po21yLSjfcgXAuQLk2AvvJ3BA0dKqZuFNj2FYSTJTRjEa12pmcCyCncdP6eYZvMC511ANluprW3LfDx+x5ftK2UrnhYb/AGri178cFnw+JrGP9LK7EXf83OTHfSGPsRD9g73i7MeaKeojDhBeZNL2a7Xm14XgufxM4dkZ3QB/J81gtsnP1met0NNOnWKopfX48wtbSX/qR7fib83Mc/5S0+jNN9Dl/wAlfPqvH+zFDXKOJVGp6MvaSuUUmjY4xmuA25sb9ToeI+/FH6MgFvhyBOoXfC4H6FDsfRhq5dUQ6iYbvqPyq2yL31+J7qZjuPqPyptkTfWupJtC495wH1KvY+pTuj0QZscbNe8eJ+wRJRiA3OYtV13NC5ZCUVDmUVdX81SRlv1KS4EKKkN+tl8WtP8AJ/CjfRA0UNvvLPJfyydXUKJB3WlLVzpiRyL7QWGU+d+d3djPq7cPLb6I5PasCNHT31m+Xqx+b/rmWFVKlJHRumVcz0xI5lshOVyYkYrJBqdtm3+bXy3IZPLHUx2wz4kZCrQM2CuiFZMxlRkgxmNyWzVCQtMzK7kdR+ExPKMtkNk+HJhY3IWhsJDlPIltG+qZYQhhaWkCzto4qpSk3ls2VVVKDgorD5+0qZ4XQvynUHuniPymZUlk5VlctNPa+XR+P9jlLUpbRupuLemqUto6lVxOppGydppyP47nfqH3UTwHbp42+lHhL6+8U62SI2eLcDuPgVeE+Rl7yyl4msfQfp8S5qsGuGqT5j0WI81MsdugxhuI81e5k2xPHEeam9k2RASYjzVZZN0EI1GJc1MCp6mK5FeZ3yGzAXfwPE7leEjG7Z2vEFkapqJrO0853fRvhxPNU5Z5GmrTRr9KfF/JGKmpUSKtuKmqqUaRy7rhCKN0r8rfM7mjim8IrLOfGM9RZsj5vwRckNY0MboGj/ZPNJ4t5Z2cRqgoR5Ir6iVEkYbZiMjkxIwTkBjZmdbcNvgjbwhEI95PHTqNPKWjZNi8hRoyzYG6ITkzG5RkhIYjcgaNUJBHszC3p4oU8MbOKsjgVYbaHcmMxxbTwxqN6Bo1wmO08yW0b6rB17WyNyP1B9QeI5oU2nlGuUYXQ2T/ANFPPC+J1nag7Hbj+DyTliS4HHsrnppYly6Px/sap6pA0a6ryyp6pLaOjXePsqQRY2IO46gocGyNqksME/D4natJjPLUehV7mKlpapcYvH0AnD5R3XNd43afur3IW9LcvVkn8jHUVA+G/g5v5UzEHu9Sv2/NHuoqD8NvFzfypmJO71L/AG/NGRQSnvOa3zJKm5BLS3P1ml8wrMPjGryXnnoPQflVuYyOkrjxm8/JBnThos0BoG4aBVga7YxWI8EIz1aJIyWXlbUVSNI51t4pFG+V2VvmdzRz/CZwissxRjZqJbYeb6L88C4ijbE3K3zO9x4lKbcnlnYrrhRDbHzfiKVEytIzW2CEj0aRgnMWkcmJGSchmJmUcztQN5Zqrh3ccdeoORytIXOQvI5GjNOQO6IVk8CoRPAdjkDRohIYY5A0aYSI1EV+0No281cXjgwbq93pR5go3omhMJjMb0to1QmOwToGjdXaOh7XDK4BwO4oeXI15jZHbJZRXVWGub2o7vbw+IflNU0+ZzbtDOv0quK8Oq+/1F4apRxFV6gdiq0DRthqByOsQ4NcdQMMrFWBy1AQVnNVgZ+oPGsU2k/UA3VivAD1AvJWK8CJagUlq0SRlnqBKaqRqJhs1IWmw57+0+7G/wDcfLd5qOajyGU6Oy30rPRj839vP4FndrG5WCwH+9eJSuLeWdNbKo7YLCE550SRlstEZHo0jDOYtI9GkZZzCU8XxHy/KqT6IZTXj05eRN7lSQc5C73I0jNOQBxRmdvJhQo8oQkxyphxYwxyBo0RkHY5A0aIyBzw/E3zH3CKMujFW1fuj5oHG9E0LhMYZIltGmExqKdC0a4WjsNQgaNkLTM9PFJq4WPzDQ/6+atScSW0U38ZLj4rn+e8RlwuRurHB44HQ/hGpxfMwz0FsONbyvg/sLPc9nfa5viDb12ItqfIzSnZX68WjLavmq2Bx1QQVaraH+qPGrU2l/qgbqvmr2C5aoi2R7+41zvAE/VXtS5gKyyz1E37hmLC5Xd8hg9T6DT6qnOK5GiGgunxm9q+L+3zHoKWKPUC7vmdqfLh5Jbk2bqtNTTxSy/F8/6My1CpIKdwjLOiSMc7RV8iNIyTmLyPRpGWcycEN+07ZuHHxUlLog6qs+lIK9yBIfKQB7kaRnlIA9yNIzSkQVgGch4FTKC2vwDVEfxDzQRfQddX+5AEZnJscqaGRkHY5A0aIyDsegaNEZEJYL6t0PDiiUujF2U7vSjzANfbQ6IsGdSaeGHZIhaNEZhmSoGh8bBmOoQ4NMbhmOpVYNEbg7alVgcriL2RO7zGnnlF/VXmS6gyhTPjKCfkgZo4PkHqfyr3y8Rf6XTP9n1+54UcHyD1P5U3y8SfpdMv2/N/cm2OJuxjRzyi/qqzJ9Q410R4xgvgibqlVgY7gD6lXgTK4WkqFeDPK4XfKiSM0rQD5EaRnlMC56JIRKeQsUG93p+ULl0Q6ujHpT+AR70KQ2UgL3I0jPKQB7kaRnlIGrFhoI76nYPqhk+g+qvPF8hjMl4NO4i0qwUwE0VtRs/hHF5M1le3iuQJEKJscqaGRkHY9A0PjIM16FofGZl7A7bt4qk2gpwjZzF3xubzHEfdMTTMsq5w9qPNkUaJGwK2RDgcrAjZEOBqsCNmVYGK0mKhVgYriQqFMF98e94UwX3xE1CmAXcQdMrwLdoN0qvAt2A3SIsCnYCdIiSEysMMY52zQcSo2kVGE7OXLxGY4w3ZqeKBts1QrjXy5+Jhz1EipTAveiSEykBe5GkZ5SBqxYSKO/gqbwMrr3P2DBKWam8cERzKwNxFrlbQMZBAUI1NNYYCWK2o2fwjUsmayvbxXIEiFEmuVYDUgzXoWh0ZhWvQtDozCtehwNUyL4WnkeX4VqTQMqYS9gF0Dhs7X++CLcmJdM48uJDORt0V4F72uZISKYCVhISKsB94Z6xVgvvD3WKYJ3hgyK8Fd4RMimAHYRz32aq8A72+RNsDjt08fwqckg402S58ArIGj+48/wAIXJsdGmEefEm56rAxzBOeiSEymCc9EkJlME5yJIS5EFYASKK/gqbwMrrcvcM6AWCWauCWECc5EhUpEcysDJBrlbQEZBWuQtDoyCAoRqYKWHe30RqXiIsp6xAIhBkFQtPARr0OBkZhGvVYGqYQPQ4GqZMPVYGKZPNx1VYC3J8yBiYd3por3MF1VvoRNM3iR6K97Aenh0bMe7D5ipvK/TL/AMj3uw+Yqbyfpl/5Gfdm8T9FN7LWnh4skImDd66qtzCVVa6E81tmirAe5LkRL1MAuYNz0WBbmDc9XgW5g3PRYFSmDJRCm8mFCg0UN9ToP5QuXgPrqzxkGJQD28cEDc5FgVKQJzkSQqUiN1YGTwUIgjUI2IVqFjUEaqGoUm7x8UxcjFZ6zIKwDwULCNQsYggVDETCoYiYVBokqCRkKgjKhZ5QhhQowrBZEqAsiUQDBlWLZBysWwZRC2YUKJM2jxCj5BR9ZDjklG6QNyIUwTkQpgyiFMwoUf/Z"/>
          <p:cNvSpPr>
            <a:spLocks noChangeAspect="1" noChangeArrowheads="1"/>
          </p:cNvSpPr>
          <p:nvPr/>
        </p:nvSpPr>
        <p:spPr bwMode="auto">
          <a:xfrm>
            <a:off x="155575" y="-2795588"/>
            <a:ext cx="5838825" cy="583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5116" name="AutoShape 12" descr="data:image/jpeg;base64,/9j/4AAQSkZJRgABAQAAAQABAAD/2wCEAAkGBxASEBUQEBMVEBUPEBUVFRUVFRUVFhAVFRYWFhUWFRUYHSggGBonGxUVITEiJSkrLi4uFx81ODMtNygtLisBCgoKDg0OGhAQGi0lICUtLS0tLSstLSstLS0uLS0tLS0tLS0tLS0tLS0tLS0tLS0tLS0tLS8tLS0tLS0tLS0tLf/AABEIAOEA4QMBEQACEQEDEQH/xAAbAAACAgMBAAAAAAAAAAAAAAADBAIFAQYHAP/EAEEQAAEDAgMEBwcDAgQFBQAAAAEAAgMEEQUSITFBUWEGEyIycYGRBxRCUqHB0XKCsSNiM5Lh8BUkQ6KyNFNjc6P/xAAbAQACAwEBAQAAAAAAAAAAAAACAwABBAUGB//EADgRAAICAQIDBAkEAgEEAwAAAAABAgMRBBIhMUEFE1GBIjJhcZGhsdHwFELB4QbxIyQzUnI0gpL/2gAMAwEAAhEDEQA/AONNaks6SQVrUOR0YhGtQ5GpApZ9zfVEo+Imy7pEAjM5kBQtLIRrEORkYBGsVZGqAQMQ5GqBMMVZGKBPIqyFsxzIGRg3+mv8K8MF2VrqRNQ3mfJXsYH6iHtPe8jgfopsK/Ux8GY95HA/RTYT9THwMiobwI8lNjL/AFEPBkhKw7/XRVtYasrfUnk4KshbU+RAsV5BcCBYryLcAbmK8inAG5iJMU4AyEQtrBhQoNFNuOz+ELj4D67ccJBiEA9rPIG5qIVKIJzUSYqUSNlYGA7WoGaIxCAIRqWOLASy30Gz+UajgzWWbuC5AkQok1qrIaiGaxC2OjAK1iFsdGAVrEORsYEXytHM8ArUWwZWwh7WBdUOOzsolFCXfOXLgQLSduviryL2uXFkhGpkJVkhGqyF3Znq1WS+7PdWpkndmOrV5K7siY1eQXWRyEbNFMg7GuKJtncNva8fyq2phq6cefEKyZp5Hn+ULi0PjdCXsJuYqyE4AnMRJipQBOYiTEygCc1EmJcSCsAJFLbwVNZG12OPuGSL6hLNPBrKBOaiFSiQyq8gYDtCA0JAJpb6DZ/KOKwZrLN3BcgSIUTa1U2MjEOxiBsfGIZrELY+MTL3hu303qkmwpTjWuIu+VzuQ4D7piSRllZOfDkjzY1GyRrCtjQ5GqsI2NDkaqwjYVWRqqJiBVkNUkvd1Mhdye93UyTuSJgUyC6SDoVeQHUDdEryLdYN0aLIp1gnRokxMqzzJHN5jgVGkyRnOvly8BiOQO2beCBpo0wnGzlz8DDmKJlSgBexEmIlEC9qNMRKINWLCQyW8FTWRldm1+wYISzU1niRyq8gYIVEnwjzVxXUC6z9qAIzOTY1U2MjEOxqBs0RiHY1A2PjEhLPbRup48ESjniwLLtvox5gGtvqdUWTOotvLDsjQtj4wDMiQNmiNYxHTocmmNIyymVZNEaQ7KZVkdGkw4xt7z2jxcFEm+gMpVQ9aSXmiBq4B8Y+p/hXsl4AfqdMv3o8KuD5x9R9lNkvAn6nTP8AeibXRO7r2n9wUw10DjOmfqyT80SdTKshOkA+mV5EypFpKdXkzypF3xIkzPKsA+NGmZ5QAuYiTEShjkFinvo7bx4+KFx6odXdn0Z/EI9iFMbKIF7EaZnlEA9qNMzyiDViw0Em47D9EMl1H1WY9FjGVLNO0RTjnkmNVMOKyMMagbNEYh2NQNmiMQc83wt8z9gijHqxdtv7Y+bBxsRNioQGGRoGzTCAzFCgbNcKh2GnQtmyFRKeeOPvHX5RqfTd5qKLlyJbdTR674+C5/nvEZcVedI2hg4nU/gfVGq0uZhn2hbLhWsfN/b6izxI/vuc7xOnpsRZS5GaUbbfXk3+eHI8yj5Kt4UdKEFIq3jFpTxpFN5P0pB1JyV7xctKRY17O44t8Dp6K9yfMGMLKvUbXuGYsUkbo8B4490/TRU4RfI0Q190OFi3fJ/b5D8FTFJo02PynQ/6+SW4tG6rUU38Ivj4Pn/fkYmp1SZc6RKWBGmZJ1Cr40SZknAXkYmJmWcCcE3wu8j9iqlHqg6rcejIK9qBMfKIB7UaZmlEA9qNMzyRBWASzniVWEFul4mAFZSWQ7GoGzRCIdjUDZphExUS27I2n6K4rPFg3WbfRjzBRsRNiYQGY2JbZqhAcggQNm2uoeaxrRmcQANpKHnyNijGEd0nhFdVYm53Zi7I+b4j4cP5TVBLmc67XTs9GrgvHq/t9fcLxUyjkIr047FSIHI3Q043HRocmqOnGGUarI9acIKNVuD/AE540am4n6cG6jV5AenASUavImWnFJaREmZZ6cRmpUamYbNMHpsRezsyXe3j8Tfyo4J8hlOtsq9Gz0l819yys17czDmB3pXFcGdNbLI7oPKEp4ESZlsqEpI0aZhnAWkYmJmScAlPLfsny58kMl1Q2mzPoS8ib2qkw5xF3tRpmacQDgjRnawYUKCRtQsbBDMbUDZqhEI92UX9OZQpZY2UlXHIqwX1O9MZjim3ljMbEDZrhAep4Uts3VVjznNjbnfoB6k8BzQpNvCNkpQphvnyKeonfM650aNjdw/JTliK4HHssnqZZly6L86jFPTIHI1VUFnBSJbZ0a6B+OmAFzoBvO5Dk2xpSWWCfXxN0beQ8tnqfsr2sVLVVR4R4+4EcRlPdY1vjd34V7ULertfqxS+f2I+81B+IDwaPuphA97qX1+SPe8VA+IHxa37BTESd7qV1+SMjEJR3mNd4Xb+VNqCWquXrRT+QVmIRO0cCw89R6hVtYyOrqlwksfQM+nBFxYg7xqFWRsqlJZjxQjPSIkzHZQVlRSo1I59tArFI+J2Zuw7W7nf74pnCSwzFCVmnluh5ro/zxLiORsrczfMb2ngUppxeGdiuyF8N0P9CdRCrTM1tYjIxGmYJwFpGpiZknHAzE/ML7xtQNYZqrn3kc9eoN7VaYucReRqNGacQdkQrAxGEDNMEMRtS2aoRF5n5nchoExLCMts98+HJBI2oWxsIjtPGltm+qBZRtDWlztA0XJQc+Bviowi5S5Ip6id0z7nRo7o4DnzTklFYOPZbLUz3Pl0X51HKWmS2zdTSW1NTJbZ1KqQtRVtj7IGd/Dc39R+yiWQ7b4VeiuMvp7xMxySm7zfgNgHgFfBGXZZc8zf2HqfDuSrJrhpUuY/Fh3JTDHKEIh24dyU2sm6CPHDuSm1l7oAJMO5KYZW2DEajDeSmRM9MnyEDC+M3YS3iNx8QrynzMnd2UvMHgbpqxr+y8ZH/R3gePJU1g01aiNnozWH8mRqaZRMq2kqKqmTEzl3UiMUjon5m7PiHzBM4SWGc+M5aezfHzXivzkXJyvaHt1Dgk8nhnZzG2CnHkwOJYTLFHFM9uVtSHuj4uawhpdbcCdnGyNeJzZuMpSiunMp5GpiZknEDG/K6+46FE1lCIS7ueenUae1LRsmhaRqNGWaBWRCcDMYQM1QROZ1m8zoFUVlh2y2Q94CJqNsz1xG4WJTZtriWdLEgbOnTATxaozO6puxp7XN3Dy/nwTILCyYddd3k+5jyXP3/wBfX3GaSBDJh0VF1SU6U2dimozW1eX+nH3vid8vIc/4US6sl9+3/jr59X4f2RoaFRsGjTdWXtJQ8lFHJtzGC4DjjGzabngNT/oj9GPMBb58gTq4/C0Dx1Q94+iDVK6sh7xMd/0H4VbpF93X4HveJhv+g/Cm6RO7r8Cba53xNB+hV731RTpXRhY3RyHK3vHY07T4cUS2yAe+tZfLxA1+EPaLujc0cS1wHqQhcGiQuqt4Jpv3o16uoFSZnv0yZiiqzfqpfBrjv5HnzUa6oqi957uzyf8ADJVdOomFdUUtXAmJnIvqH+g2HPqa2OibfLO/tEf9NrRme7/KD52THDfgxV6v9IpZ4p8vf0+PU2H2o1LJMSkjiAEVDFFSxtHdb1bc7gByMmX9iK7CaSA7LhKUJ2SfN/7+po0zEtMfbETlamJmGyIanddtt7dPwhksMfTLdDHgRkCtAzQKyITgYjCBmmCBVLrut8o+pRRXATe8zx4Eomqmw60P0zEpnQpiPTzdXGX79jfE7Pz5Korc8Gy63uKnPr095T0kV9ut/qmSZydPXniy8o4Uls7dFY7WT9WwBvffs5DeVSWTVfb3UMR9Z/mQOHUijYrTUdWbJR0oA4WVxibJzxwR6erJ7Meg47z4cAo59EXGrrI9T0RKkYZJO5IeFKxgBeQLkAX3k6ADibp8asmO3VKKzJ4XtCdIauionsppn2nEfWStAc4R57dWw5QbOtc+fhd8dNKS4I4y7cp3y3ywuS4Pj4vz6e4rY+kFA7TrQP1Ne0epFlb0k1+0bDtvSyeFZ8U1/BumFdFafqffK2QRU4bn1cGBzDsc5/wtNxa2pv6qVC6iNZ284ehRhvx5ry8foU9R7V6WImHBaAzhuhlLTEw87WzO/dlKeoxgvA4Leq1k/wB038f6QDC/afjj52RvoIJWyPDerjJbIQdtiZHDZxFlXeVvgmNn2VrKoOyUMJcc5j9xr2hYfTsrHMgyg9Wx8jG7I3vLt264ANufNZL68PKPT9hauV2ncbHlp49uOhz7EaNJTN2poyidBPnaWO7zB/mHHxUaxxC01veR2S5r5oVrIVaYi+s6F7GcPZTw1mKzaNhjcxp4MY3rZj9GDyK10LqeT7Uliah5nN4Kszh8zu/LLI+T9cji8/8Akk3euzudmqL0sUua5+/mJVLEKKugIStTEc6xA6d1nfq0/CKXFCqXtsx4h5AgRomgVkYnAeMIGaICbTc34lMfAxRe55Gogls2VotKViWzp0xFsZku9sY2MFz4nZ9P5R1rCyZO0J7rI1rpx83/AF9SdFEhkx2ngX1JGALnYEpnbpikssRjJlkLzv2Dg0bEXJGKGbrHN+XuNjw6mVRWTpPEI4D1s1z1bdg28zwVzfREqj+5jFDR7yjhAXddjkVmK9JCJBS0LDNK45QWtL+1wY0d8/Qc10qdLlbp8EeS7R7b2SddHGXj0X3f5xLmnoGYNCMUxZ3vFc8EUlKXZureR3jbS4uLkaN3XcQmykn6Fa4Hn52WWPfbLL9py6rqZZpXzzuzyzvL3uO9zuHADYBuAWuuGyODDZPcyz6IUkUuIUsU9urfUxhwOxwzCzTycbN81djai2iV4clk3P2+11S+tjpX5mU0cTXxjUNnkN8zr7y3Rtt37lkorUuLNNs3FcCm6LdJ4gGwVQETBoHsaAAP7m6AHnsQX6X90Tu9m9tJRVViSfR8l545e9fLmbLVdLJY2ujwal6ovGV1ZOLutxZmAv5AjxWRKMOL/s2Xw1Gte3Ll4ftgvb4y9/1Qt0FwOWaoML3ulfOTLPM67naWBcSdu0Acyk73bPGOB0u4r7K0bnnMs/F+HuX3NoHs0nlaS+VkN75WlpeTwzWIAPhdT9O31FW/5FTH0VBy9ucfDn/BoMfReq/4k2iaAJWy5XHUsDLZnPJ+XIb8dRvS1BuWwZZq4V1x1UOXP39MfwbR0trsHwx4ohRuxKcMBmJeW9WHC4u4A5XEWNmgWBButKojGPHHmcR9p6rVWvDa8FCOfj/ZYdM6iKl6NRxwMdAMQ6sNjc4uewTkzyNc6wJswPbryRrEI8DDJy1Go9Lq/DHL2dDjGEyZZSzdIPqNR9LrNNZjk72hnsvcHyl9V+McqmJaN10SrlCYjl2IUk014JiMU+HEbcbi/EXS+RtlxWQdlYrBOQ2YfD+dFFzDseK2xeII2Zq0OQBKZvqRb0jUtnVpiUpfnkc75nG3gNB9AE58EkcVS7y6U/F/6+Rc0LElnZ08S0lgke0QwsdJJMcoaxpc4ja7Qbrfyhiss1ay2NVHF4zwNv6P+y+ucA6bq6ccHHO//K3T/uT+4k+Zx123pqPVTk/ZwXxf2Npb0Hp4Raasaw222Yy3PtOKbGjHUzWf5HKT4Vrzf9IDRdDsLJcW1/WdUwvfllgORg2udYGzRxKpaZIqX+S3tcIR+f3Fq2q6NxxlsteJGkWIjlzuI3gdQ3N6J8IbXwOfqO177ouLws+H+2a1Ue03DKJjosDoRnIt10jco5E3Jkk8HFqftnY+Jx24xOcYlX1FVO6pq5DNK/edjRua0DRoFzoNFsqpUeJlsucuC5AcqcJyO4ThFRVSCKmifM87mDuji52xg5khDNxS9IKCk36J12PHjRU/u/SOpo6uzdIBEaipPy9aR2Abby39xXO2vOYnQyupznpJj+DTZhR4ZJCXA2ldO9gadx6lpc0+FwtNTm+b+X8iZ7ENdCsaLv8AlZTew/pk8BtZ5DUefJZ9XR+9eZ6PsLtFv/p5v/1f8fY6pg0seG4bUYlI3MSLtbsLwDkiZfdmkd9QslMMcS+3NU7bo1LlH6v8SKX2XU1RV1suK4hMZJIYy1keyOl63b1Y+GzGkafMbknVHG1Tyo8jHrOzpaSuDs9aXHHgvuWfstn97qq3EnjWZ4bFpq2Eudk9WRxeiCKXeSa9g/VucNDRXLruflnh9X8TmeGsfXVU2UXlrKx7r6nsvcct+DWtB8A1Z78znhe47nZHd6bRSslz9Z+1Pkv495t3t0nAdR0jTpFFJIR/lijPoJU+54hg4PZkO8ulN9F83+M47K7K4P8AlcD6FKjxWDba+7mpro8l5VBJR3LlkqJwmI5VqEpQmIwWIPAbsHLRDLmPqea0eULMVJ7HiQpHmDf/ANvzBxImKrHqcJTOhSizDsrHO+VhPoEHN4Oju2Vyl4JlLQt2J02cbSx5G49EsFlq5208W12rnHZGwd559RpvJASlFyeEdeWohpqnZPp834G9dIumdJg3/IYbC2pqgLSvd3Y3W/6rhq939gIAvtGxboVxhE8nqNTqNfbx4volyX54mj1Nbitec1ZXSNab/wBKI5GAcMrLA253PNLepjyijraf/HJyjuunj2Lj8/8AZY1vR2jwpkTGx+8YhVszt63K4UUV/wDEIy2DyRYOIJBBtqNTnOW3c+H59TJRpNPbqXVWnJLlxxnxbaXCK92Xwxz4XlRg8OHYI4AZZsZkYyRxLi7qiC+TUm9upbKfF6uDk1liNVTR+r7qpYiuD4vp6z4+Zxx0bC4kNDQSSG6nKNwuV1Y1xSODZY3JtcF4Gx9EOiFViMhZTNAay2eR92xx32AkAku5Aem1Sdka1xAhW5l30s9mlZQQ+8FzJ4m2zuZmDo7mwLmn4bkC4J27lVd8ZvBLKXFZKfoh0alxCqbTx9kd6R9riKMbXczuA3k8LkMssUI5YuuDm8Gy9L+l7KQOwnBP6DIjlqKof4ksg0cGv4jYXeTbAa44Rla9zNc5RqWEaZ0c6MT1s/U07Otkd2nvceywX1fI7cPUnmVpkoVrLEKU7HhG8z4X0cwzsV0r8SqW96KG+WM/LZrgB4PffkFmd05cuBoVUI8x/AX9GsTlEFPDJh1SDeF3cLnN17NnuY86d12pF7IHOaWJcUOrajJTjzRsHtRdkgoqBpvd/Wv/ALmUzABfxlkiP7Vks4QZ2OzE9Rr1OXi5P+PngR6IuMuHV1DTvayqnZIYwTlLmOjbHdp5HNruLm7LpWl4J+86H+SRzfU2+DWPnx+TQLAcabgs3U1jDFDMxgJbZ5py3MIy9rL2aRcHeOzpYq6U97T5snbPd3aWu2njGD25w+WF49OGPfwDS9Juj+GCWpoS2qqKgHJHG5zzcm4bfZEy5138jYBaI0pPJwLNVbZFVt8OCwuvh7zUOm2NQ4gIazMI6lkDKeppzcGNzS97Xx7nRkvfrfTs33rPfxSa5HZ7JrlVK2qaxJYz+eZoFa1LgN1US2gdmhYf7B6gWS5cJM6lT3UQb8EV9SESMNyEJQmo59hOl7p/V9lU+Yen9Rr2k0IwhV90eP2RQ5i9R6q95CJWwKx+mSmdGkfqv8B/6D9UMfWRr1H/AMefuKuiCOZztKjq+CVpw3A31kVvesSm6inPyWLmh37csr+BOUFOoSUXJmPtOU79RHTw6Y+L/rBzxlII5S25e4gF7jqXuOrnEnmUiyxz4na0+ihpJ93Hnwy/F/nJHRfZzhnX1bARdsQ6x3A5bZR5uLfIFVTHdM1dr6nuNG2ub4Lz5/IXpGHEsZkkOrZ6ksbtsKanu3TgHBjneL06177FDwOZ2ZFaPs6zVP1pcvovnx9x0Dp9htASypxOcQ08EMkbIwS3O+WweRl7TjkaAGtF7F3FalnoeWjY459qa+PM5Z7VuhEFBJA+jzZKrM0ROJc5r25bZS7tEHPsOwjnpuotcs7jFdWlyNx6UzvwbCqbDaG5q605A5gu8vIBnlbbXNcta3hcfKs3/cnkdjZHgJdIJThOAtw+eUz1deXXa55eWCRwMpuT3Wt0vvcb8VdazYtpU3iDyAwNxw3o3NWx9mor3ZGO2FuZ5ijsf7R1kg8Uy9udu1C6UoV7mcrjhDWho3LfGKisIwSm5PLN4xzFX4dh9Ph9GTHNiFO2qq5xo8Mlv1cTXbtARpssbd4lYZRdtj8Ebk1VWvac+ZC1uwLVGCjyM7m5czYOgGFSVOJ0rIwf6c7JnOHwMhe17nX3bABzcEu5pQeRtKe46h06nbLiUuU5vdqWGI8Gve6SV48cphv5Lk3erg9f/j8PSnP3I0asw9s0jWkuY4P7D2HK9hPylZKrHCfA9Jr9DVq6cT6cU1zRfUXQSulaQGySZzrJUOtfyOtvAapk4zm8pY+Rz4azR6Wp12Wubf8A9vL/AMUvYWOFexhzZGyS1EcZF7tjjL9oI0c4ttt4JrhZKOJSOJHtHTUXd5RTy8eH3wHxXoXgNMc1ZXljwLWMsLXkcAwMLirjp+GMvAF3bdk579kU+WcPOPic36YvwXLlw19VK+4u+SzYsut7BzA8u2cApOnYs4Br1kr3iTXkn/orcON4G/u/8iss/WPQaN500fP6sVqlEZ7ivlTUc6wzSbHeI+6k+hem5SCoRwOr7o8fsihzFaj1V7yEStgVj9MlM6NI/Vf4D/0FDH1ka9R/8efuKuiKOZztKdHkkFThVJkOZ2FyTNmYNrBObxTEfLYObfiSik33PDxGaWEI9qNy5uOY+/gvuarWf+oPNrT9LfZIXI693DUPyOp9CXGlwmtxC3a6t/V8+qYctvGRxHkFq0seGTgf5Fe52Qpj0WfN/wBJfEJ7J8LbHLK87KamijaTs7QGY/8A5j1VVLNkpDu2p91o6dOvzbw/k1/BqJ+MYlHW1biWdcHU0PwRQRu6xuYcXhgvxzeAGnvEnhHIXZ+3Su+zm8bV72uL9/57CdOK73rpBE10sMUGEyQZzNNHE0kvZNNlDjd5sGNsBtZrbatNSxBvxORN+kkbN7UOlEeGyxVDKUz1U0Lo4JX/AODAAbv33zHMLgWuANdEquDlwQcpKPFnHX0tdWifE6hxkDB25n9ll75WxRaWJubBrdBvttO6uMa2l1ZjscrE30Ol0lMcR6Mtig7c1E7uDaXROJy24mJ9wN5ISW1C/LGYc6cI5E4rec/A3imKmdkIkb/UpoRCJAdJIWEmIFu5zczm33jLw1VGO2UvaaJz3RXsM9H+jtVXS9VSxl5+Jx0jiHF79g8Np3AqTnGCyy4VuXI6zNLRdGqItaW1FdUt8DIRexI2shab8yb79mCUpWy9htSUEan0bc91KZ5SXy1Mkksjzte5ziL+gCy6nhJo9l2HDGmi/HL+eBii6TVNGSKOlgnleT/VkHaYLd0HONNL2Fln07jn0njy4mjtrTX3QSrUn7FJKK9rT4tgsQ6c9IXjWWGl/wDrjYT6uz/ytMr6Y+LODX2BrZrL2r3v7Jmr1VdX1MoZU1s8ode46xwboCe4Dl+iB6tJejEfT2DutULLOfgvv9hWTCIY9jb+J+w0SXqrJdce46T7F0lXRy97z9l8isrABoNFSbbyzLfCMFiKSXsLDDh/Qb+7/wAign6xv0axpo+f1YrVKIz3FfKmo51hmk2O8R91J9C9NykFQjiFSOx4EK48xd//AG/MHEiYqsepylM6FLLMNzRub8zCPUIOTOjt31Sj4p/QpqAk2A1JtYDffgnTRxtLLhk6DD0ZdRxsrK+oOHktIjjYb1M7T3mFtwGNOl8x03jcbjGSTT69OoyzUVWTjKGMx5ylhQS8Hnn7MYeeKZr2KW6xj2g2e2wG/Q3A2DXtcFnXVHb1L9OE/Ffn1OsdMohSYPSUGx880QeB/wDGfeZj4ZmAfuW5LZX5HlKX+s7RUujlnyjy+SRCOs6jAq2Vps+V3UtO8OlEcLCPAyX8lVLSWTT23CVmqrqXVJfFtFT0VxmOic2Z4JjibZ2UXLWWsXADblGthrYFLpllnX7Yo/6WSj0x8v6NM9oGH0PXTVUFfHVmrndIyKNpc5gkJc/rX3s217AWudNBYrr0ttbWj5/asccj2Ce1Oqhp20tTTxYhHGAIzKbOaB3Q4kOD7DQGwPElDKhp5iSNya9IpulHTCsxEtE2WGGI3jp4hljadgcfmdbeedgLlNqq28RVtuVhE+iHS2pw2YzQASMeAJYXEhsrRexB+F4ubG287Vd1W9ZBpt2cHyOgy4r0XxQ9bOfcp3d/NeBxPFzheN557eKzKdtfBGpwrnxIMwfonT/1JKwVNtcpn6y/7IACfBW77WUqIRE8c9r8cUfu2DUzYWt0Er2Na1vOOFul+bvNpQxqlJ5ZcrIx5HLpXzVE+eR7ppp3i7nG7nOOg14fwFqUVXHIqKldNQjzbOmvjEULIhsjYG+Nha64d08ts+maKlVwjBdEkJYeLvLvlH1On5WeHPJ0Ln6KQrikm1U+ZT4QKTDheYu+Vh9SQB91cuRh0y3Xt+CJVzlSC1DNerXJ8Dg6qRbQNtCwf2D6i/3S5cZM6lK20QXsRX1JRIw3MQlKajn2E6Tun9X2VT5h6f1G/aEQjDEguw+H8aq1zKsWa2heIo2Zq2OQFKZvqZb0jktnVpkbp7NMIhoqWqxuqZnFI57adh3uFgHDmXOawHdryW2mO7DPJ6+TqslSuj+XQ06Wvmq6h1XVu62WQ3/tjG5rG7gN35uSq67Pow5fU63ZWhUMWW8ZdF0j/fizf/Zz0c97qWTSD+lRvD+T5LHIzyNnHwHFKohmWeht7d1UYadQT9J8vd1+3+hTp10hFZijshvFQtdBGRsdISDO8ebWt/ZzT9VLEVHzMP8AjdGbJXP3L+QVVXyyU7KJrew6oNQ99/8A248rYyObixw/SUuEv+KS6nT1Wmb7QptxwSefLl838gNBPY2KRCWDsXV7kHrvZfUVWSSjibT3NndZeNhB+ICxPoLG66+nvcfWPA9sabTJp0tJ9UuXy4IYn9n2E4c0PxevLnWuIYhlL+QaM0jhzGVO/USl6qOL3MVzNWx3pTQlhgw3D4oGEEGedomnIO3KX5ur8QSeFkytTby3/CFzlFLCNXDlpMuDDgDtCppPmEm1yIZG8EO2PgXuZglWWbl0JwUj/m5RbT+kDwO1/wBh58lz9Xd+xeZ6vsLs5r/qJr/1+/2/0XGI1FyuRZLJ7amGETibkj12u1P2CtejEFvfMoMUn2oEBqZ7Y4AYWy0Zef8AqO+g0H1upLngXpI4rc31+iFK56JGbUSKOZuZwaPicB6lOjwWTh2rvJqC6vBeVR3cElHcteOCKicpiOVaxKUpiMFjDwCzBz1Qy5j6litHlCybFTCgJtFjbgbJj4mKPovA3EUtmytlnSvS2dSmR1foWafEMKmwaR4ilN3s4uHWCVjwPiyyNGYDdbitNHGGDhdsLZqlZ4pP4cP4EMG9jtYJAKmaFkYOpiLnvcP7Q5oA8Ts4FD3DfMYu14wj6MW37eRYdM+mVPSQf8JwcgyEFkkrDdtMD3znHelOuu487BaVGNUdz5fU5kFdr9RtXGT69Ev4S/o5nh1I9sop42ukd8DWNLnPHENCwTk7HuPXUQjov+JvCXV8PM6v0a6A1LgH1ThTj5BZ0h8fhb9fBMrol1M+s7fpittK3Px5L7v5DWJdJcCwlxDMs9QDq2ICWUHeHPJyx+Fx4Fa69OuaR5vVdp6jULbObx4Lgvh188moYr0/xevJZT5cNhO8azOH6yLj9ob4q3bVDrljdN2Pq71lx2x8X/C5/Q1zEuhjnN6yOV00p1f1h1kPEOOoPiT4o6tVHPpLgP1X+PyUM1SzLqn193h+cTVKmnkjdkka5hG5wt6cQujGSkspnmraLKpbZxaftB5kQnB7MoTBOCJ8jssbS9x3NBJ+iGUlFZY2uqdktsFl+w2/AuiOUiWrtpqI73H7zv8AAf6LBfq+kPien7O7Cw1PUf8A5+/2/wBGwVtYLWC5c5nsaacCdJDmOd3dH1KXFZ4sdZPatq5kcRqVJPJUUorJrNSTI8MbtcfQbyouCyc61u2aguo/UODWho0DRYeAQo22NQjtXJFHWypiRx9RMXwmPNKX7ox9ToPpdMm8RwZdDDfe5vlH6v8AGO1T0tG66RVSlMRy7GKScOKYjFPjwG3CwtwFks2yWFgHdWKySjKjCgwVS2zr/MPqP9hFHkJvWJ58SUTlTDrY/TPSmdGmQ+9pc27CWvZ2mOaS1zXcnDUIqrXXLK8xur0kNXTtfNcn7f76iz+kNfM3qpauqkaeyWOmlcHbrFpdr4FbXqUuUTzFXZ25+lPh7jovQn2YTOYJao+5xWuQbdc4cSDpGP1a8lnlGdrzNnThr9PoY7NPHL6t/wAvr5YRf1vT7B8NBhw6IVkxFiYtQ4j56g3Lv25vJaYUKK8EcfUay/WWLc3J9Ev4SOfY10zxLESWzT+7Qk/4MF2Ajg83zO8zbkhnqK4eqss26Pse295te1fF/wBefwC4JQ08XcYCbd52p/08lklqJz9Y9XpuydNplmqPHxfF/wBeWB6elI7Ueo4bx+QkuHVHRhbnhIzTVxCkZ4JOlMdfPFI3LI1rxwcAR6FPjdjkYrtJGaxJJr28RGTo9QO16sD9LnN+gNloWrmupy59iaWTy6/g2v5PR9HaBpv1d/FzyPQlR6ub6lQ7D0qednxb+49HJDEMsTGsHBoA/hInc3xbOnTo41rEIpL2LApU1xKRKzJuhSkQgpS7tP0H1P4VKOeLLlYlwjzJ1dSALDQDdwVyl0QMIdWa5iNYhSM2pvSWDNBBkaXu7zx/lbw8VJPPALTVd3HfLm/khesmVpCL7CirJU6KOJqbS0ooOriAPed2neJ3eQslyeWdLTVdzSk+b4v89grUvVoz3SK+VyYjnWMHA27v06/hFLghVK3We4PIUCNE2CujE5MxlUwoMnM27eY1CqLww7Y74e4BE5G0Z65DcL0po21yLSjfcgXAuQLk2AvvJ3BA0dKqZuFNj2FYSTJTRjEa12pmcCyCncdP6eYZvMC511ANluprW3LfDx+x5ftK2UrnhYb/AGri178cFnw+JrGP9LK7EXf83OTHfSGPsRD9g73i7MeaKeojDhBeZNL2a7Xm14XgufxM4dkZ3QB/J81gtsnP1met0NNOnWKopfX48wtbSX/qR7fib83Mc/5S0+jNN9Dl/wAlfPqvH+zFDXKOJVGp6MvaSuUUmjY4xmuA25sb9ToeI+/FH6MgFvhyBOoXfC4H6FDsfRhq5dUQ6iYbvqPyq2yL31+J7qZjuPqPyptkTfWupJtC495wH1KvY+pTuj0QZscbNe8eJ+wRJRiA3OYtV13NC5ZCUVDmUVdX81SRlv1KS4EKKkN+tl8WtP8AJ/CjfRA0UNvvLPJfyydXUKJB3WlLVzpiRyL7QWGU+d+d3djPq7cPLb6I5PasCNHT31m+Xqx+b/rmWFVKlJHRumVcz0xI5lshOVyYkYrJBqdtm3+bXy3IZPLHUx2wz4kZCrQM2CuiFZMxlRkgxmNyWzVCQtMzK7kdR+ExPKMtkNk+HJhY3IWhsJDlPIltG+qZYQhhaWkCzto4qpSk3ls2VVVKDgorD5+0qZ4XQvynUHuniPymZUlk5VlctNPa+XR+P9jlLUpbRupuLemqUto6lVxOppGydppyP47nfqH3UTwHbp42+lHhL6+8U62SI2eLcDuPgVeE+Rl7yyl4msfQfp8S5qsGuGqT5j0WI81MsdugxhuI81e5k2xPHEeam9k2RASYjzVZZN0EI1GJc1MCp6mK5FeZ3yGzAXfwPE7leEjG7Z2vEFkapqJrO0853fRvhxPNU5Z5GmrTRr9KfF/JGKmpUSKtuKmqqUaRy7rhCKN0r8rfM7mjim8IrLOfGM9RZsj5vwRckNY0MboGj/ZPNJ4t5Z2cRqgoR5Ir6iVEkYbZiMjkxIwTkBjZmdbcNvgjbwhEI95PHTqNPKWjZNi8hRoyzYG6ITkzG5RkhIYjcgaNUJBHszC3p4oU8MbOKsjgVYbaHcmMxxbTwxqN6Bo1wmO08yW0b6rB17WyNyP1B9QeI5oU2nlGuUYXQ2T/ANFPPC+J1nag7Hbj+DyTliS4HHsrnppYly6Px/sap6pA0a6ryyp6pLaOjXePsqQRY2IO46gocGyNqksME/D4natJjPLUehV7mKlpapcYvH0AnD5R3XNd43afur3IW9LcvVkn8jHUVA+G/g5v5UzEHu9Sv2/NHuoqD8NvFzfypmJO71L/AG/NGRQSnvOa3zJKm5BLS3P1ml8wrMPjGryXnnoPQflVuYyOkrjxm8/JBnThos0BoG4aBVga7YxWI8EIz1aJIyWXlbUVSNI51t4pFG+V2VvmdzRz/CZwissxRjZqJbYeb6L88C4ijbE3K3zO9x4lKbcnlnYrrhRDbHzfiKVEytIzW2CEj0aRgnMWkcmJGSchmJmUcztQN5Zqrh3ccdeoORytIXOQvI5GjNOQO6IVk8CoRPAdjkDRohIYY5A0aYSI1EV+0No281cXjgwbq93pR5go3omhMJjMb0to1QmOwToGjdXaOh7XDK4BwO4oeXI15jZHbJZRXVWGub2o7vbw+IflNU0+ZzbtDOv0quK8Oq+/1F4apRxFV6gdiq0DRthqByOsQ4NcdQMMrFWBy1AQVnNVgZ+oPGsU2k/UA3VivAD1AvJWK8CJagUlq0SRlnqBKaqRqJhs1IWmw57+0+7G/wDcfLd5qOajyGU6Oy30rPRj839vP4FndrG5WCwH+9eJSuLeWdNbKo7YLCE550SRlstEZHo0jDOYtI9GkZZzCU8XxHy/KqT6IZTXj05eRN7lSQc5C73I0jNOQBxRmdvJhQo8oQkxyphxYwxyBo0RkHY5A0aIyBzw/E3zH3CKMujFW1fuj5oHG9E0LhMYZIltGmExqKdC0a4WjsNQgaNkLTM9PFJq4WPzDQ/6+atScSW0U38ZLj4rn+e8RlwuRurHB44HQ/hGpxfMwz0FsONbyvg/sLPc9nfa5viDb12ItqfIzSnZX68WjLavmq2Bx1QQVaraH+qPGrU2l/qgbqvmr2C5aoi2R7+41zvAE/VXtS5gKyyz1E37hmLC5Xd8hg9T6DT6qnOK5GiGgunxm9q+L+3zHoKWKPUC7vmdqfLh5Jbk2bqtNTTxSy/F8/6My1CpIKdwjLOiSMc7RV8iNIyTmLyPRpGWcycEN+07ZuHHxUlLog6qs+lIK9yBIfKQB7kaRnlIA9yNIzSkQVgGch4FTKC2vwDVEfxDzQRfQddX+5AEZnJscqaGRkHY5A0aIyDsegaNEZEJYL6t0PDiiUujF2U7vSjzANfbQ6IsGdSaeGHZIhaNEZhmSoGh8bBmOoQ4NMbhmOpVYNEbg7alVgcriL2RO7zGnnlF/VXmS6gyhTPjKCfkgZo4PkHqfyr3y8Rf6XTP9n1+54UcHyD1P5U3y8SfpdMv2/N/cm2OJuxjRzyi/qqzJ9Q410R4xgvgibqlVgY7gD6lXgTK4WkqFeDPK4XfKiSM0rQD5EaRnlMC56JIRKeQsUG93p+ULl0Q6ujHpT+AR70KQ2UgL3I0jPKQB7kaRnlIGrFhoI76nYPqhk+g+qvPF8hjMl4NO4i0qwUwE0VtRs/hHF5M1le3iuQJEKJscqaGRkHY9A0PjIM16FofGZl7A7bt4qk2gpwjZzF3xubzHEfdMTTMsq5w9qPNkUaJGwK2RDgcrAjZEOBqsCNmVYGK0mKhVgYriQqFMF98e94UwX3xE1CmAXcQdMrwLdoN0qvAt2A3SIsCnYCdIiSEysMMY52zQcSo2kVGE7OXLxGY4w3ZqeKBts1QrjXy5+Jhz1EipTAveiSEykBe5GkZ5SBqxYSKO/gqbwMrr3P2DBKWam8cERzKwNxFrlbQMZBAUI1NNYYCWK2o2fwjUsmayvbxXIEiFEmuVYDUgzXoWh0ZhWvQtDozCtehwNUyL4WnkeX4VqTQMqYS9gF0Dhs7X++CLcmJdM48uJDORt0V4F72uZISKYCVhISKsB94Z6xVgvvD3WKYJ3hgyK8Fd4RMimAHYRz32aq8A72+RNsDjt08fwqckg402S58ArIGj+48/wAIXJsdGmEefEm56rAxzBOeiSEymCc9EkJlME5yJIS5EFYASKK/gqbwMrrcvcM6AWCWauCWECc5EhUpEcysDJBrlbQEZBWuQtDoyCAoRqYKWHe30RqXiIsp6xAIhBkFQtPARr0OBkZhGvVYGqYQPQ4GqZMPVYGKZPNx1VYC3J8yBiYd3por3MF1VvoRNM3iR6K97Aenh0bMe7D5ipvK/TL/AMj3uw+Yqbyfpl/5Gfdm8T9FN7LWnh4skImDd66qtzCVVa6E81tmirAe5LkRL1MAuYNz0WBbmDc9XgW5g3PRYFSmDJRCm8mFCg0UN9ToP5QuXgPrqzxkGJQD28cEDc5FgVKQJzkSQqUiN1YGTwUIgjUI2IVqFjUEaqGoUm7x8UxcjFZ6zIKwDwULCNQsYggVDETCoYiYVBokqCRkKgjKhZ5QhhQowrBZEqAsiUQDBlWLZBysWwZRC2YUKJM2jxCj5BR9ZDjklG6QNyIUwTkQpgyiFMwoUf/Z"/>
          <p:cNvSpPr>
            <a:spLocks noChangeAspect="1" noChangeArrowheads="1"/>
          </p:cNvSpPr>
          <p:nvPr/>
        </p:nvSpPr>
        <p:spPr bwMode="auto">
          <a:xfrm>
            <a:off x="155575" y="-2795588"/>
            <a:ext cx="5838825" cy="583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75122" name="Picture 18" descr="https://encrypted-tbn2.gstatic.com/images?q=tbn:ANd9GcS4uNWbRlYVKHYedlyFN8z-BpqAyuhOOyBCl8ECj90yJOpwsxV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9506" y="0"/>
            <a:ext cx="2984494" cy="1254429"/>
          </a:xfrm>
          <a:prstGeom prst="rect">
            <a:avLst/>
          </a:prstGeom>
          <a:noFill/>
        </p:spPr>
      </p:pic>
      <p:sp>
        <p:nvSpPr>
          <p:cNvPr id="8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239713" y="6545263"/>
            <a:ext cx="3960812" cy="244475"/>
          </a:xfrm>
          <a:noFill/>
        </p:spPr>
        <p:txBody>
          <a:bodyPr/>
          <a:lstStyle/>
          <a:p>
            <a:r>
              <a:rPr lang="nl-NL" dirty="0" err="1"/>
              <a:t>Improve</a:t>
            </a:r>
            <a:r>
              <a:rPr lang="nl-NL" dirty="0"/>
              <a:t> IT Services BV</a:t>
            </a:r>
          </a:p>
        </p:txBody>
      </p:sp>
      <p:pic>
        <p:nvPicPr>
          <p:cNvPr id="6146" name="Picture 2" descr="Afbeeldingsresultaat voor thank you">
            <a:extLst>
              <a:ext uri="{FF2B5EF4-FFF2-40B4-BE49-F238E27FC236}">
                <a16:creationId xmlns:a16="http://schemas.microsoft.com/office/drawing/2014/main" id="{1412E986-3249-489A-92F2-6AF28D11A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19" y="2200274"/>
            <a:ext cx="5994650" cy="380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0123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jdelijke aanduiding voor voettekst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l-NL" dirty="0"/>
              <a:t>Improve IT Services B.V.</a:t>
            </a:r>
          </a:p>
        </p:txBody>
      </p:sp>
      <p:sp>
        <p:nvSpPr>
          <p:cNvPr id="4100" name="Tijdelijke aanduiding voor dianumm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6D9A31E-3DCB-4367-8F3C-D01BE138B948}" type="slidenum">
              <a:rPr lang="nl-NL"/>
              <a:pPr/>
              <a:t>3</a:t>
            </a:fld>
            <a:endParaRPr lang="nl-NL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387047"/>
            <a:ext cx="8526463" cy="634020"/>
          </a:xfrm>
        </p:spPr>
        <p:txBody>
          <a:bodyPr/>
          <a:lstStyle/>
          <a:p>
            <a:pPr eaLnBrk="1" hangingPunct="1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Risk?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9088" y="1637665"/>
            <a:ext cx="8637587" cy="4857750"/>
          </a:xfrm>
          <a:noFill/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GB" sz="2800" dirty="0"/>
              <a:t>“A factor that could result in a </a:t>
            </a:r>
            <a:r>
              <a:rPr lang="en-GB" sz="2800" i="1" dirty="0"/>
              <a:t>future negative</a:t>
            </a:r>
            <a:r>
              <a:rPr lang="en-GB" sz="2800" dirty="0"/>
              <a:t> consequence; usually expressed as impact and likelihood” (ISTQB)</a:t>
            </a:r>
          </a:p>
          <a:p>
            <a:pPr>
              <a:buFont typeface="Wingdings" pitchFamily="2" charset="2"/>
              <a:buChar char="§"/>
            </a:pPr>
            <a:endParaRPr lang="en-GB" sz="2800" dirty="0"/>
          </a:p>
          <a:p>
            <a:pPr>
              <a:buFont typeface="Wingdings" pitchFamily="2" charset="2"/>
              <a:buChar char="§"/>
            </a:pPr>
            <a:r>
              <a:rPr lang="en-GB" sz="2800" dirty="0"/>
              <a:t>Identify the risks and provide </a:t>
            </a:r>
            <a:br>
              <a:rPr lang="en-GB" sz="2800" dirty="0"/>
            </a:br>
            <a:r>
              <a:rPr lang="en-GB" sz="2800" dirty="0"/>
              <a:t>status information</a:t>
            </a:r>
          </a:p>
          <a:p>
            <a:pPr>
              <a:buFont typeface="Wingdings" pitchFamily="2" charset="2"/>
              <a:buChar char="§"/>
            </a:pP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8A7C98-651E-4BC7-8562-BF4833379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44" y="2615564"/>
            <a:ext cx="2967036" cy="2225278"/>
          </a:xfrm>
          <a:prstGeom prst="rect">
            <a:avLst/>
          </a:prstGeom>
        </p:spPr>
      </p:pic>
      <p:pic>
        <p:nvPicPr>
          <p:cNvPr id="190466" name="Picture 2" descr="Afbeeldingsresultaat voor risk averse cartoon">
            <a:extLst>
              <a:ext uri="{FF2B5EF4-FFF2-40B4-BE49-F238E27FC236}">
                <a16:creationId xmlns:a16="http://schemas.microsoft.com/office/drawing/2014/main" id="{E04384D6-ED00-4E9A-A93C-C8E32956A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17"/>
          <a:stretch/>
        </p:blipFill>
        <p:spPr bwMode="auto">
          <a:xfrm>
            <a:off x="1780823" y="5100310"/>
            <a:ext cx="5570924" cy="109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38477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Afbeeldingsresultaat voor balance">
            <a:extLst>
              <a:ext uri="{FF2B5EF4-FFF2-40B4-BE49-F238E27FC236}">
                <a16:creationId xmlns:a16="http://schemas.microsoft.com/office/drawing/2014/main" id="{0778CC91-2BE0-4467-A229-A75254772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80" y="2284400"/>
            <a:ext cx="3627120" cy="250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113" y="387840"/>
            <a:ext cx="8356600" cy="63402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= Risk Management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9088" y="1472728"/>
            <a:ext cx="8824912" cy="476567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/>
              <a:t>Most </a:t>
            </a:r>
            <a:r>
              <a:rPr lang="en-US" sz="2800" i="1" dirty="0"/>
              <a:t>feasible</a:t>
            </a:r>
            <a:r>
              <a:rPr lang="en-US" sz="2800" dirty="0"/>
              <a:t> coverage</a:t>
            </a:r>
          </a:p>
          <a:p>
            <a:pPr lvl="1">
              <a:buFont typeface="Arial" pitchFamily="34" charset="0"/>
              <a:buChar char="-"/>
            </a:pPr>
            <a:r>
              <a:rPr lang="en-US" sz="2400" dirty="0"/>
              <a:t>effective usage of limited resources &amp; optimize test effort</a:t>
            </a:r>
          </a:p>
          <a:p>
            <a:pPr>
              <a:buFont typeface="Wingdings" pitchFamily="2" charset="2"/>
              <a:buChar char="§"/>
            </a:pPr>
            <a:endParaRPr lang="en-US" sz="2800" dirty="0"/>
          </a:p>
          <a:p>
            <a:pPr>
              <a:buFont typeface="Wingdings" pitchFamily="2" charset="2"/>
              <a:buChar char="§"/>
            </a:pPr>
            <a:endParaRPr lang="en-US" sz="2800" dirty="0"/>
          </a:p>
          <a:p>
            <a:pPr>
              <a:buFont typeface="Wingdings" pitchFamily="2" charset="2"/>
              <a:buChar char="§"/>
            </a:pPr>
            <a:endParaRPr lang="en-US" sz="2800" dirty="0"/>
          </a:p>
          <a:p>
            <a:pPr>
              <a:buFont typeface="Wingdings" pitchFamily="2" charset="2"/>
              <a:buChar char="§"/>
            </a:pPr>
            <a:endParaRPr lang="en-US" sz="2800" dirty="0"/>
          </a:p>
          <a:p>
            <a:pPr>
              <a:buFont typeface="Wingdings" pitchFamily="2" charset="2"/>
              <a:buChar char="§"/>
            </a:pPr>
            <a:r>
              <a:rPr lang="en-US" sz="2800" i="1" dirty="0"/>
              <a:t>Right</a:t>
            </a:r>
            <a:r>
              <a:rPr lang="en-US" sz="2800" dirty="0"/>
              <a:t> level and type of coverage on the </a:t>
            </a:r>
            <a:r>
              <a:rPr lang="en-US" sz="2800" i="1" dirty="0"/>
              <a:t>right</a:t>
            </a:r>
            <a:r>
              <a:rPr lang="en-US" sz="2800" dirty="0"/>
              <a:t> parts at the </a:t>
            </a:r>
            <a:r>
              <a:rPr lang="en-US" sz="2800" i="1" dirty="0"/>
              <a:t>right</a:t>
            </a:r>
            <a:r>
              <a:rPr lang="en-US" sz="2800" dirty="0"/>
              <a:t> time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Always applicable!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Improve IT Services B.V.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A2356-1335-4274-A1D8-66CC919AA82D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7013DB-A78B-4942-A13B-EA4EEB6F4374}"/>
              </a:ext>
            </a:extLst>
          </p:cNvPr>
          <p:cNvSpPr txBox="1"/>
          <p:nvPr/>
        </p:nvSpPr>
        <p:spPr>
          <a:xfrm>
            <a:off x="1469969" y="3538347"/>
            <a:ext cx="2172391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/>
              <a:t>Staffing, Time</a:t>
            </a:r>
            <a:br>
              <a:rPr lang="en-GB" sz="2400" dirty="0"/>
            </a:br>
            <a:r>
              <a:rPr lang="en-GB" sz="2400" dirty="0"/>
              <a:t>Configurations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1C9556-6108-46F7-8FD1-99F3E81598C5}"/>
              </a:ext>
            </a:extLst>
          </p:cNvPr>
          <p:cNvCxnSpPr>
            <a:cxnSpLocks/>
          </p:cNvCxnSpPr>
          <p:nvPr/>
        </p:nvCxnSpPr>
        <p:spPr bwMode="auto">
          <a:xfrm>
            <a:off x="3642360" y="2438400"/>
            <a:ext cx="0" cy="950010"/>
          </a:xfrm>
          <a:prstGeom prst="straightConnector1">
            <a:avLst/>
          </a:prstGeom>
          <a:solidFill>
            <a:schemeClr val="accent1"/>
          </a:solidFill>
          <a:ln w="53975" cap="rnd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9119596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113" y="387840"/>
            <a:ext cx="8356600" cy="63402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Challenge….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Improve IT Services B.V.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A2356-1335-4274-A1D8-66CC919AA82D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4427984" y="1484784"/>
            <a:ext cx="4679504" cy="4313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768603" y="32668"/>
            <a:ext cx="3311525" cy="1871663"/>
          </a:xfrm>
          <a:prstGeom prst="cloudCallout">
            <a:avLst>
              <a:gd name="adj1" fmla="val 14543"/>
              <a:gd name="adj2" fmla="val 77464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if only we knew !!</a:t>
            </a:r>
          </a:p>
        </p:txBody>
      </p:sp>
    </p:spTree>
    <p:extLst>
      <p:ext uri="{BB962C8B-B14F-4D97-AF65-F5344CB8AC3E}">
        <p14:creationId xmlns:p14="http://schemas.microsoft.com/office/powerpoint/2010/main" val="160049028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113" y="387840"/>
            <a:ext cx="8356600" cy="634020"/>
          </a:xfrm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Risk-Based Testing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4645" y="1622425"/>
            <a:ext cx="8378825" cy="466407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GB" sz="3200" u="sng" dirty="0">
                <a:solidFill>
                  <a:schemeClr val="tx2"/>
                </a:solidFill>
              </a:rPr>
              <a:t>Risk identification</a:t>
            </a:r>
            <a:br>
              <a:rPr lang="en-GB" sz="3200" u="sng" dirty="0">
                <a:solidFill>
                  <a:schemeClr val="tx2"/>
                </a:solidFill>
              </a:rPr>
            </a:br>
            <a:r>
              <a:rPr lang="en-GB" sz="2800" dirty="0"/>
              <a:t>what the risks are and where they are</a:t>
            </a:r>
          </a:p>
          <a:p>
            <a:endParaRPr lang="en-GB" sz="800" dirty="0"/>
          </a:p>
          <a:p>
            <a:pPr>
              <a:buFont typeface="Wingdings" pitchFamily="2" charset="2"/>
              <a:buChar char="§"/>
            </a:pPr>
            <a:r>
              <a:rPr lang="en-GB" sz="3200" u="sng" dirty="0">
                <a:solidFill>
                  <a:schemeClr val="tx2"/>
                </a:solidFill>
              </a:rPr>
              <a:t>Risk analysis</a:t>
            </a:r>
            <a:br>
              <a:rPr lang="en-GB" sz="3200" u="sng" dirty="0">
                <a:solidFill>
                  <a:schemeClr val="tx2"/>
                </a:solidFill>
              </a:rPr>
            </a:br>
            <a:r>
              <a:rPr lang="en-GB" sz="2800" dirty="0"/>
              <a:t>critical, complex and error prone areas</a:t>
            </a:r>
          </a:p>
          <a:p>
            <a:endParaRPr lang="en-GB" sz="800" dirty="0"/>
          </a:p>
          <a:p>
            <a:pPr>
              <a:buFont typeface="Wingdings" pitchFamily="2" charset="2"/>
              <a:buChar char="§"/>
            </a:pPr>
            <a:r>
              <a:rPr lang="en-GB" sz="3200" dirty="0"/>
              <a:t>Build tests to </a:t>
            </a:r>
            <a:r>
              <a:rPr lang="en-GB" sz="3200" u="sng" dirty="0">
                <a:solidFill>
                  <a:schemeClr val="tx2"/>
                </a:solidFill>
              </a:rPr>
              <a:t>mitigate</a:t>
            </a:r>
            <a:r>
              <a:rPr lang="en-GB" sz="3200" dirty="0"/>
              <a:t> the risks</a:t>
            </a:r>
          </a:p>
          <a:p>
            <a:endParaRPr lang="en-GB" sz="800" dirty="0"/>
          </a:p>
          <a:p>
            <a:pPr>
              <a:buFont typeface="Wingdings" pitchFamily="2" charset="2"/>
              <a:buChar char="§"/>
            </a:pPr>
            <a:r>
              <a:rPr lang="en-GB" sz="3200" u="sng" dirty="0">
                <a:solidFill>
                  <a:schemeClr val="tx2"/>
                </a:solidFill>
              </a:rPr>
              <a:t>Monitor</a:t>
            </a:r>
            <a:r>
              <a:rPr lang="en-GB" sz="3200" dirty="0"/>
              <a:t> and </a:t>
            </a:r>
            <a:r>
              <a:rPr lang="en-GB" sz="3200" u="sng" dirty="0">
                <a:solidFill>
                  <a:schemeClr val="tx2"/>
                </a:solidFill>
              </a:rPr>
              <a:t>report</a:t>
            </a:r>
            <a:r>
              <a:rPr lang="en-GB" sz="3200" dirty="0"/>
              <a:t> regarding the risks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Improve IT Services B.V.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A2356-1335-4274-A1D8-66CC919AA82D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  <p:pic>
        <p:nvPicPr>
          <p:cNvPr id="6" name="Picture 4" descr="MCPE02097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760" y="83185"/>
            <a:ext cx="2544255" cy="2037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75475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112" y="387840"/>
            <a:ext cx="8751887" cy="63402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Experiences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Improve Quality Services B.V.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A2356-1335-4274-A1D8-66CC919AA82D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  <p:sp>
        <p:nvSpPr>
          <p:cNvPr id="6" name="Tijdelijke aanduiding voor dianummer 6"/>
          <p:cNvSpPr txBox="1">
            <a:spLocks/>
          </p:cNvSpPr>
          <p:nvPr/>
        </p:nvSpPr>
        <p:spPr bwMode="auto">
          <a:xfrm>
            <a:off x="6619056" y="5843736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fld id="{7B07860F-F850-439B-9A43-08C5D1C3415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48469" y="1412776"/>
            <a:ext cx="8027987" cy="501275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367198"/>
              </p:ext>
            </p:extLst>
          </p:nvPr>
        </p:nvGraphicFramePr>
        <p:xfrm>
          <a:off x="4662462" y="1978049"/>
          <a:ext cx="41052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4" name="Afbeelding" r:id="rId3" imgW="2143800" imgH="324360" progId="Word.Picture.8">
                  <p:embed/>
                </p:oleObj>
              </mc:Choice>
              <mc:Fallback>
                <p:oleObj name="Afbeelding" r:id="rId3" imgW="2143800" imgH="324360" progId="Word.Picture.8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462" y="1978049"/>
                        <a:ext cx="410527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" descr="S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229" y="5273526"/>
            <a:ext cx="4146214" cy="1027410"/>
          </a:xfrm>
          <a:prstGeom prst="rect">
            <a:avLst/>
          </a:prstGeom>
          <a:noFill/>
        </p:spPr>
      </p:pic>
      <p:graphicFrame>
        <p:nvGraphicFramePr>
          <p:cNvPr id="11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3678208"/>
              </p:ext>
            </p:extLst>
          </p:nvPr>
        </p:nvGraphicFramePr>
        <p:xfrm>
          <a:off x="5318760" y="4095780"/>
          <a:ext cx="1391384" cy="1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5" name="CorelDRAW! 4.0 Graphic" r:id="rId6" imgW="2266920" imgH="2259000" progId="">
                  <p:embed/>
                </p:oleObj>
              </mc:Choice>
              <mc:Fallback>
                <p:oleObj name="CorelDRAW! 4.0 Graphic" r:id="rId6" imgW="2266920" imgH="2259000" progId="">
                  <p:embed/>
                  <p:pic>
                    <p:nvPicPr>
                      <p:cNvPr id="11" name="Object 7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760" y="4095780"/>
                        <a:ext cx="1391384" cy="1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2" descr="tomtom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62462" y="3140968"/>
            <a:ext cx="39795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7" name="Picture 7" descr="Afbeeldingsresultaat voor ING logo">
            <a:extLst>
              <a:ext uri="{FF2B5EF4-FFF2-40B4-BE49-F238E27FC236}">
                <a16:creationId xmlns:a16="http://schemas.microsoft.com/office/drawing/2014/main" id="{50107BB4-2CDA-4F72-9DDB-7A87F8802E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56" b="25126"/>
          <a:stretch/>
        </p:blipFill>
        <p:spPr bwMode="auto">
          <a:xfrm>
            <a:off x="4749908" y="5629688"/>
            <a:ext cx="2495550" cy="75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9" name="Picture 9" descr="Afbeeldingsresultaat voor knvb logo">
            <a:extLst>
              <a:ext uri="{FF2B5EF4-FFF2-40B4-BE49-F238E27FC236}">
                <a16:creationId xmlns:a16="http://schemas.microsoft.com/office/drawing/2014/main" id="{719A9E18-0522-4F51-92E2-D99A6D798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7" r="9411"/>
          <a:stretch/>
        </p:blipFill>
        <p:spPr bwMode="auto">
          <a:xfrm>
            <a:off x="7376160" y="4405461"/>
            <a:ext cx="1698653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31" name="Picture 11" descr="Afbeeldingsresultaat voor triodos logo">
            <a:extLst>
              <a:ext uri="{FF2B5EF4-FFF2-40B4-BE49-F238E27FC236}">
                <a16:creationId xmlns:a16="http://schemas.microsoft.com/office/drawing/2014/main" id="{C1A0148E-A950-4FFD-9966-11A6B72FD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29" y="4429258"/>
            <a:ext cx="4282233" cy="64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35" name="Picture 15" descr="Afbeeldingsresultaat voor philips logo">
            <a:extLst>
              <a:ext uri="{FF2B5EF4-FFF2-40B4-BE49-F238E27FC236}">
                <a16:creationId xmlns:a16="http://schemas.microsoft.com/office/drawing/2014/main" id="{03740540-09EC-4C5A-9689-E9D327C290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9" t="20601" r="22246" b="20600"/>
          <a:stretch/>
        </p:blipFill>
        <p:spPr bwMode="auto">
          <a:xfrm>
            <a:off x="567950" y="1890871"/>
            <a:ext cx="1652169" cy="206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37" name="Picture 17" descr="Afbeeldingsresultaat voor NS logo">
            <a:extLst>
              <a:ext uri="{FF2B5EF4-FFF2-40B4-BE49-F238E27FC236}">
                <a16:creationId xmlns:a16="http://schemas.microsoft.com/office/drawing/2014/main" id="{C8822371-A299-4B59-880E-D1882906F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407" y="1919108"/>
            <a:ext cx="1836106" cy="84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39" name="Picture 19" descr="Gerelateerde afbeelding">
            <a:extLst>
              <a:ext uri="{FF2B5EF4-FFF2-40B4-BE49-F238E27FC236}">
                <a16:creationId xmlns:a16="http://schemas.microsoft.com/office/drawing/2014/main" id="{F8041E02-E8A9-4515-8568-416EF8461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23380" r="9294" b="21198"/>
          <a:stretch/>
        </p:blipFill>
        <p:spPr bwMode="auto">
          <a:xfrm>
            <a:off x="2459924" y="2824219"/>
            <a:ext cx="2082575" cy="149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113" y="387840"/>
            <a:ext cx="8356600" cy="63402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Identification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9088" y="1652424"/>
            <a:ext cx="8524875" cy="476567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/>
              <a:t>Split up in functional and/or technical items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Higher level test according to </a:t>
            </a:r>
            <a:r>
              <a:rPr lang="en-US" sz="2800" u="sng" dirty="0"/>
              <a:t>requirements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Lower levels test according to components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Agile: backlog items for next sprint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Improve IT Services B.V.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A2356-1335-4274-A1D8-66CC919AA82D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  <p:pic>
        <p:nvPicPr>
          <p:cNvPr id="6" name="Picture 4" descr="MCj019847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917" y="-27384"/>
            <a:ext cx="2087563" cy="1835150"/>
          </a:xfrm>
          <a:prstGeom prst="rect">
            <a:avLst/>
          </a:prstGeom>
          <a:noFill/>
        </p:spPr>
      </p:pic>
      <p:pic>
        <p:nvPicPr>
          <p:cNvPr id="7" name="Picture 67" descr="MCj031099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697437"/>
            <a:ext cx="1582737" cy="1539875"/>
          </a:xfrm>
          <a:prstGeom prst="rect">
            <a:avLst/>
          </a:prstGeom>
          <a:noFill/>
        </p:spPr>
      </p:pic>
      <p:graphicFrame>
        <p:nvGraphicFramePr>
          <p:cNvPr id="8" name="Group 116"/>
          <p:cNvGraphicFramePr>
            <a:graphicFrameLocks/>
          </p:cNvGraphicFramePr>
          <p:nvPr/>
        </p:nvGraphicFramePr>
        <p:xfrm>
          <a:off x="2195736" y="4509281"/>
          <a:ext cx="4070251" cy="2016063"/>
        </p:xfrm>
        <a:graphic>
          <a:graphicData uri="http://schemas.openxmlformats.org/drawingml/2006/table">
            <a:tbl>
              <a:tblPr/>
              <a:tblGrid>
                <a:gridCol w="2089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Risk item 1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Functionality</a:t>
                      </a: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Risk item 2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Security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Risk item 3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Functionality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2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Risk item 4</a:t>
                      </a: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Interoperability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18747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113" y="387840"/>
            <a:ext cx="8356600" cy="634020"/>
          </a:xfrm>
        </p:spPr>
        <p:txBody>
          <a:bodyPr/>
          <a:lstStyle/>
          <a:p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</a:t>
            </a:r>
            <a:r>
              <a:rPr lang="nl-N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/>
              <a:t>Risk = impact x likelihood</a:t>
            </a:r>
          </a:p>
          <a:p>
            <a:pPr marL="0" indent="0">
              <a:buNone/>
            </a:pPr>
            <a:br>
              <a:rPr lang="en-US" sz="2800" dirty="0"/>
            </a:br>
            <a:endParaRPr lang="en-US" sz="2800" dirty="0"/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Determine factors based on previous projects, e.g., defect patterns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Improve IT Services B.V.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A2356-1335-4274-A1D8-66CC919AA82D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2339703" y="4005064"/>
            <a:ext cx="0" cy="1857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</p:spPr>
        <p:txBody>
          <a:bodyPr/>
          <a:lstStyle/>
          <a:p>
            <a:endParaRPr lang="nl-NL" b="1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330178" y="5862439"/>
            <a:ext cx="2314575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</p:spPr>
        <p:txBody>
          <a:bodyPr/>
          <a:lstStyle/>
          <a:p>
            <a:endParaRPr lang="nl-NL" b="1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191723" y="5924352"/>
            <a:ext cx="348524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Impact – business risk</a:t>
            </a:r>
            <a:endParaRPr lang="nl-NL" sz="2400" b="1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 rot="16200000">
            <a:off x="624549" y="4712464"/>
            <a:ext cx="2236510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Likelihood</a:t>
            </a:r>
          </a:p>
          <a:p>
            <a:pPr algn="ctr"/>
            <a:r>
              <a:rPr lang="en-US" sz="2400" b="1" dirty="0"/>
              <a:t> technical risk</a:t>
            </a:r>
            <a:endParaRPr lang="nl-NL" sz="2400" b="1" dirty="0"/>
          </a:p>
        </p:txBody>
      </p:sp>
      <p:graphicFrame>
        <p:nvGraphicFramePr>
          <p:cNvPr id="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498188"/>
              </p:ext>
            </p:extLst>
          </p:nvPr>
        </p:nvGraphicFramePr>
        <p:xfrm>
          <a:off x="6397625" y="4086288"/>
          <a:ext cx="2278063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2" name="Clip" r:id="rId3" imgW="3537814" imgH="2145182" progId="">
                  <p:embed/>
                </p:oleObj>
              </mc:Choice>
              <mc:Fallback>
                <p:oleObj name="Clip" r:id="rId3" imgW="3537814" imgH="2145182" progId="">
                  <p:embed/>
                  <p:pic>
                    <p:nvPicPr>
                      <p:cNvPr id="1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25" y="4086288"/>
                        <a:ext cx="2278063" cy="138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0" descr="MCBD04975_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131763"/>
            <a:ext cx="2236787" cy="2433637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A48EDF-5388-432E-B59E-E7B530C668F2}"/>
              </a:ext>
            </a:extLst>
          </p:cNvPr>
          <p:cNvSpPr txBox="1"/>
          <p:nvPr/>
        </p:nvSpPr>
        <p:spPr>
          <a:xfrm>
            <a:off x="1280132" y="2232740"/>
            <a:ext cx="164339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GB" sz="2800" dirty="0"/>
              <a:t>Business</a:t>
            </a:r>
            <a:endParaRPr lang="en-NL" sz="28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2F4A53F-1F17-4FE7-A7C8-C1162F2E7215}"/>
              </a:ext>
            </a:extLst>
          </p:cNvPr>
          <p:cNvCxnSpPr/>
          <p:nvPr/>
        </p:nvCxnSpPr>
        <p:spPr bwMode="auto">
          <a:xfrm flipH="1">
            <a:off x="1918951" y="1920240"/>
            <a:ext cx="272772" cy="312500"/>
          </a:xfrm>
          <a:prstGeom prst="straightConnector1">
            <a:avLst/>
          </a:prstGeom>
          <a:solidFill>
            <a:schemeClr val="accent1"/>
          </a:solidFill>
          <a:ln w="12700" cap="rnd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60518E5-B5E7-4AA8-8EE2-AB59D100209A}"/>
              </a:ext>
            </a:extLst>
          </p:cNvPr>
          <p:cNvSpPr txBox="1"/>
          <p:nvPr/>
        </p:nvSpPr>
        <p:spPr>
          <a:xfrm>
            <a:off x="3594918" y="2247980"/>
            <a:ext cx="140294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GB" sz="2800" dirty="0"/>
              <a:t>Defects</a:t>
            </a:r>
            <a:endParaRPr lang="en-NL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DC2A16C-B49E-4C7C-8CB8-CB1AE9AAB149}"/>
              </a:ext>
            </a:extLst>
          </p:cNvPr>
          <p:cNvCxnSpPr>
            <a:cxnSpLocks/>
          </p:cNvCxnSpPr>
          <p:nvPr/>
        </p:nvCxnSpPr>
        <p:spPr bwMode="auto">
          <a:xfrm>
            <a:off x="3975234" y="1920240"/>
            <a:ext cx="275437" cy="312500"/>
          </a:xfrm>
          <a:prstGeom prst="straightConnector1">
            <a:avLst/>
          </a:prstGeom>
          <a:solidFill>
            <a:schemeClr val="accent1"/>
          </a:solidFill>
          <a:ln w="12700" cap="rnd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083708" y="5401600"/>
            <a:ext cx="2810898" cy="400110"/>
          </a:xfrm>
          <a:prstGeom prst="rect">
            <a:avLst/>
          </a:prstGeom>
          <a:solidFill>
            <a:srgbClr val="D8EEC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You already know this !</a:t>
            </a: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1633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66"/>
      </a:dk1>
      <a:lt1>
        <a:srgbClr val="FFFFFF"/>
      </a:lt1>
      <a:dk2>
        <a:srgbClr val="000066"/>
      </a:dk2>
      <a:lt2>
        <a:srgbClr val="808080"/>
      </a:lt2>
      <a:accent1>
        <a:srgbClr val="B4C3E1"/>
      </a:accent1>
      <a:accent2>
        <a:srgbClr val="FF6600"/>
      </a:accent2>
      <a:accent3>
        <a:srgbClr val="FFFFFF"/>
      </a:accent3>
      <a:accent4>
        <a:srgbClr val="000056"/>
      </a:accent4>
      <a:accent5>
        <a:srgbClr val="D6DEEE"/>
      </a:accent5>
      <a:accent6>
        <a:srgbClr val="E75C00"/>
      </a:accent6>
      <a:hlink>
        <a:srgbClr val="000066"/>
      </a:hlink>
      <a:folHlink>
        <a:srgbClr val="96969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rnd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180000" tIns="180000" rIns="180000" bIns="1800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rnd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180000" tIns="180000" rIns="180000" bIns="1800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4C3E1"/>
        </a:accent1>
        <a:accent2>
          <a:srgbClr val="FF6600"/>
        </a:accent2>
        <a:accent3>
          <a:srgbClr val="FFFFFF"/>
        </a:accent3>
        <a:accent4>
          <a:srgbClr val="000056"/>
        </a:accent4>
        <a:accent5>
          <a:srgbClr val="D6DEEE"/>
        </a:accent5>
        <a:accent6>
          <a:srgbClr val="E75C00"/>
        </a:accent6>
        <a:hlink>
          <a:srgbClr val="000066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8874</TotalTime>
  <Words>688</Words>
  <Application>Microsoft Office PowerPoint</Application>
  <PresentationFormat>Diavoorstelling (4:3)</PresentationFormat>
  <Paragraphs>282</Paragraphs>
  <Slides>26</Slides>
  <Notes>2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5</vt:i4>
      </vt:variant>
      <vt:variant>
        <vt:lpstr>Diatitels</vt:lpstr>
      </vt:variant>
      <vt:variant>
        <vt:i4>26</vt:i4>
      </vt:variant>
    </vt:vector>
  </HeadingPairs>
  <TitlesOfParts>
    <vt:vector size="38" baseType="lpstr">
      <vt:lpstr>Arial</vt:lpstr>
      <vt:lpstr>Monotype Sorts</vt:lpstr>
      <vt:lpstr>Tahoma</vt:lpstr>
      <vt:lpstr>Times New Roman</vt:lpstr>
      <vt:lpstr>Trebuchet MS</vt:lpstr>
      <vt:lpstr>Wingdings</vt:lpstr>
      <vt:lpstr>Custom Design</vt:lpstr>
      <vt:lpstr>Afbeelding</vt:lpstr>
      <vt:lpstr>CorelDRAW! 4.0 Graphic</vt:lpstr>
      <vt:lpstr>Clip</vt:lpstr>
      <vt:lpstr>Acrobat Document</vt:lpstr>
      <vt:lpstr>Grafiek</vt:lpstr>
      <vt:lpstr>PowerPoint-presentatie</vt:lpstr>
      <vt:lpstr>Testing Challenges</vt:lpstr>
      <vt:lpstr>What is Risk?</vt:lpstr>
      <vt:lpstr>Testing = Risk Management</vt:lpstr>
      <vt:lpstr>The Challenge….</vt:lpstr>
      <vt:lpstr>Risk-Based Testing</vt:lpstr>
      <vt:lpstr>Practical Experiences</vt:lpstr>
      <vt:lpstr>Risk Identification</vt:lpstr>
      <vt:lpstr>Risk Analysis</vt:lpstr>
      <vt:lpstr>Exercise Factors</vt:lpstr>
      <vt:lpstr>Factors From Practice</vt:lpstr>
      <vt:lpstr>Risk Assessment - Nutshell (1)</vt:lpstr>
      <vt:lpstr>Risk Assessment - Nutshell (2)</vt:lpstr>
      <vt:lpstr>Product Risk Matrix</vt:lpstr>
      <vt:lpstr>Differentiated Test Approach !!</vt:lpstr>
      <vt:lpstr>PowerPoint-presentatie</vt:lpstr>
      <vt:lpstr>Agile - Play Card Game: Risk Poker</vt:lpstr>
      <vt:lpstr>PowerPoint-presentatie</vt:lpstr>
      <vt:lpstr>Risk Poker the same, but…</vt:lpstr>
      <vt:lpstr>PowerPoint-presentatie</vt:lpstr>
      <vt:lpstr>PowerPoint-presentatie</vt:lpstr>
      <vt:lpstr>Benefits</vt:lpstr>
      <vt:lpstr>Key learning points</vt:lpstr>
      <vt:lpstr>More Information</vt:lpstr>
      <vt:lpstr>PowerPoint-presentatie</vt:lpstr>
      <vt:lpstr>PowerPoint-presentatie</vt:lpstr>
    </vt:vector>
  </TitlesOfParts>
  <Company>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Strong Growth</dc:title>
  <dc:creator>Aiko Talens</dc:creator>
  <cp:lastModifiedBy>Erik van Veenendaal</cp:lastModifiedBy>
  <cp:revision>667</cp:revision>
  <dcterms:created xsi:type="dcterms:W3CDTF">2006-10-23T07:36:14Z</dcterms:created>
  <dcterms:modified xsi:type="dcterms:W3CDTF">2019-03-14T12:33:28Z</dcterms:modified>
</cp:coreProperties>
</file>