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5152"/>
  </p:normalViewPr>
  <p:slideViewPr>
    <p:cSldViewPr snapToGrid="0" snapToObjects="1">
      <p:cViewPr varScale="1">
        <p:scale>
          <a:sx n="53" d="100"/>
          <a:sy n="53" d="100"/>
        </p:scale>
        <p:origin x="79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Shape 19"/>
          <p:cNvSpPr>
            <a:spLocks noGrp="1" noRot="1" noChangeAspect="1"/>
          </p:cNvSpPr>
          <p:nvPr>
            <p:ph type="sldImg"/>
          </p:nvPr>
        </p:nvSpPr>
        <p:spPr>
          <a:xfrm>
            <a:off x="1143000" y="685800"/>
            <a:ext cx="4572000" cy="3429000"/>
          </a:xfrm>
          <a:prstGeom prst="rect">
            <a:avLst/>
          </a:prstGeom>
        </p:spPr>
        <p:txBody>
          <a:bodyPr/>
          <a:lstStyle/>
          <a:p>
            <a:endParaRPr/>
          </a:p>
        </p:txBody>
      </p:sp>
      <p:sp>
        <p:nvSpPr>
          <p:cNvPr id="20" name="Shape 2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bizjournals-com.cdn.ampproject.org/c/s/www.bizjournals.com/bizjournals/news/2018/01/10/software-developer-bumps-health-care-for-best-job.amp.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bls.gov/ooh/computer-and-information-technology/software-developers.htm#tab-6"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noRot="1" noChangeAspect="1"/>
          </p:cNvSpPr>
          <p:nvPr>
            <p:ph type="sldImg"/>
          </p:nvPr>
        </p:nvSpPr>
        <p:spPr>
          <a:xfrm>
            <a:off x="381000" y="685800"/>
            <a:ext cx="6096000" cy="3429000"/>
          </a:xfrm>
          <a:prstGeom prst="rect">
            <a:avLst/>
          </a:prstGeom>
        </p:spPr>
        <p:txBody>
          <a:bodyPr/>
          <a:lstStyle/>
          <a:p>
            <a:endParaRPr/>
          </a:p>
        </p:txBody>
      </p:sp>
      <p:sp>
        <p:nvSpPr>
          <p:cNvPr id="28" name="Shape 28"/>
          <p:cNvSpPr>
            <a:spLocks noGrp="1"/>
          </p:cNvSpPr>
          <p:nvPr>
            <p:ph type="body" sz="quarter" idx="1"/>
          </p:nvPr>
        </p:nvSpPr>
        <p:spPr>
          <a:prstGeom prst="rect">
            <a:avLst/>
          </a:prstGeom>
        </p:spPr>
        <p:txBody>
          <a:bodyPr/>
          <a:lstStyle/>
          <a:p>
            <a:r>
              <a:t>As some of you have probably noticed, there’s been some buzz going on and some AI hype. And those who heard, maybe have this question. When will AI take my job as a tester? And it seems to be a common theme that this is a “when”, not an “if” … and that it will happen rather sooner than later. So let’s talk about that a little bit.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endParaRPr/>
          </a:p>
        </p:txBody>
      </p:sp>
      <p:sp>
        <p:nvSpPr>
          <p:cNvPr id="109" name="Shape 109"/>
          <p:cNvSpPr>
            <a:spLocks noGrp="1"/>
          </p:cNvSpPr>
          <p:nvPr>
            <p:ph type="body" sz="quarter" idx="1"/>
          </p:nvPr>
        </p:nvSpPr>
        <p:spPr>
          <a:prstGeom prst="rect">
            <a:avLst/>
          </a:prstGeom>
        </p:spPr>
        <p:txBody>
          <a:bodyPr/>
          <a:lstStyle/>
          <a:p>
            <a:r>
              <a:t>So we are down to the last option. AI has to understand someone else’s decision, and maybe fill in the gaps from “common sense”.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The complexity of the problem wanders. First it is complex how it should be. Then, because the one who decides how it should be is usually not the one implementing it (think product owner, or CEO), this decision needs to be communicated. So it is complex to understand how it should be.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t>Then it is complex to code how it should be. This is were Software developers come in. They first have to understand the devised solution. Then they must master that complexity and turn that solution into code. Then the complexity resides in the actual code. </a:t>
            </a:r>
          </a:p>
          <a:p>
            <a:r>
              <a:t>I call it plan here to make it clear that it’s a devised solition in contrast to an implemented and usable solution.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This is what Software does. It takes something complex, tedious or boring and does it for you. It hides the complexity of the actual task away.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t>This is literally the purpose of software. To make your life easier by solving a complex, complicated or tedious task for you.</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This is what Software does. It takes something complex, tedious or boring and does it for you. It hides the complexity of the actual task away.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This is what Software does. It takes something complex, tedious or boring and does it for you. It hides the complexity of the actual task away.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And this also is the reason for a lot of the problems testers encounter, when they have to advocate for their job. Developers see that the testers are on the easy side of things. They have it simple. The complexity is only where the developers are. Therefore, testing cannot be a demanding job. This how developers often see the role of testers, as something that can be done by “everybody” and is not very challenging. As such, it should be easiy to automate using AI.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r>
              <a:t>So I witnessed it, and I want to know how big of a problem that is.</a:t>
            </a:r>
          </a:p>
          <a:p>
            <a:r>
              <a:t>Who of you has ever witnessed developers or managers being condescending, or looking down on manual testing or talking about it like it was inferior in any way?</a:t>
            </a:r>
          </a:p>
          <a:p>
            <a:r>
              <a:t>Like this is something that is rarely talked about, but something that I think is permeating a lot of our daily interactions.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t>But what developers usually forget is that in order to be able to verify that the code actually does what it should do, the tester has to understand what it should do. The tester also has to master the complexity of the problem. And this is also, what makes for a good tester: Someone how truly mastered the complexity of the problem and can critically challenge the solution or find tricky bugs.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prstGeom prst="rect">
            <a:avLst/>
          </a:prstGeom>
        </p:spPr>
        <p:txBody>
          <a:bodyPr/>
          <a:lstStyle/>
          <a:p>
            <a:endParaRPr/>
          </a:p>
        </p:txBody>
      </p:sp>
      <p:sp>
        <p:nvSpPr>
          <p:cNvPr id="33" name="Shape 33"/>
          <p:cNvSpPr>
            <a:spLocks noGrp="1"/>
          </p:cNvSpPr>
          <p:nvPr>
            <p:ph type="body" sz="quarter" idx="1"/>
          </p:nvPr>
        </p:nvSpPr>
        <p:spPr>
          <a:prstGeom prst="rect">
            <a:avLst/>
          </a:prstGeom>
        </p:spPr>
        <p:txBody>
          <a:bodyPr/>
          <a:lstStyle/>
          <a:p>
            <a:r>
              <a:t>Now I want to know my audience better: Please raise your hands if you are a professional tester. Keep them raised. Raise your hands if you have tested at least once. Keep them raised. Raise your hands if you have spotted a bug once. Keep them raised. Raise your hands if you use Windows. Now all hands are raised.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r>
              <a:t>This is a summary of what testers do in their daily work. And while all of that is correct in some way, I think the underlying common theme is understanding the users and improve the product from their perspective. Like from the problem perspective.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lstStyle/>
          <a:p>
            <a:r>
              <a:t>This essentially means, that the AI in order to be able to test, has to understand what the software should do. And that means, it needs to master the complexity of the task that is to be automated. And that often includes a lot of communication, because the desired solution is often not fully documented and a lot of communication and question asking needs to take place in order to understand the desired solution.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r>
              <a:t>If you don’t fully understand the problem that the solution tries to solve, this actually looks like a good idea…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r>
              <a:t>So we essentially need a human-level, or “general” AI.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t>Even if you say that you don’t need to solve all problems at once. Let’s say you only start at the lowest level. You want AI just to verify that the solition-knowledge was correlty formalized. Than you still need human-level AI. Because how do you arrive at the solition-knowledge? You need to communicate with stakeholders or understand some sort of written specification.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r>
              <a:t>But if we have an AI that is that mighty, it just doesn’t make sense to use it for testing. If it understands the requirements AND is general, instead let it program and receive an “error free” program. Is “error free” possible at all?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r>
              <a:t>This means, that the AI now creates a fully correct representation of its understanding of the problem. Like a compiler generates a fully correct machine-code representation of the source code. You can even proof mathematically, that a compiler is correct. But of course, that still doesn’t mean that the resulting software is correct, only that it is a faithful transformation. But it still means garbage in—garbage out.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p>
            <a:r>
              <a:t>This means, that the AI now creates a fully correct representation of its understanding of the problem. Like a compiler generates a fully correct machine-code representation of the source code. Now imagine how wonderful that would be: You explain to a machine what you want, and you receive a software out of that explanation, that you can test.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But that is the stuff of science fiction, right?</a:t>
            </a:r>
          </a:p>
          <a:p>
            <a:r>
              <a:t>So when we take our example from before, where we said, that the complexity now is inside the code. And this is why developers are so proud of their work … because they do all the hard work. Well, guess what? They shouldn’t.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noRot="1" noChangeAspect="1"/>
          </p:cNvSpPr>
          <p:nvPr>
            <p:ph type="sldImg"/>
          </p:nvPr>
        </p:nvSpPr>
        <p:spPr>
          <a:prstGeom prst="rect">
            <a:avLst/>
          </a:prstGeom>
        </p:spPr>
        <p:txBody>
          <a:bodyPr/>
          <a:lstStyle/>
          <a:p>
            <a:endParaRPr/>
          </a:p>
        </p:txBody>
      </p:sp>
      <p:sp>
        <p:nvSpPr>
          <p:cNvPr id="527" name="Shape 527"/>
          <p:cNvSpPr>
            <a:spLocks noGrp="1"/>
          </p:cNvSpPr>
          <p:nvPr>
            <p:ph type="body" sz="quarter" idx="1"/>
          </p:nvPr>
        </p:nvSpPr>
        <p:spPr>
          <a:prstGeom prst="rect">
            <a:avLst/>
          </a:prstGeom>
        </p:spPr>
        <p:txBody>
          <a:bodyPr/>
          <a:lstStyle/>
          <a:p>
            <a:r>
              <a:t>So when we look at that again … where we clearly see that writing the software is much harder than testing it … well. Let’s remove GUI and layout, because as you just saw, it is possible to generate that from paper sketches.</a:t>
            </a:r>
          </a:p>
          <a:p>
            <a:r>
              <a:t>Let’s think about the rest.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noRot="1" noChangeAspect="1"/>
          </p:cNvSpPr>
          <p:nvPr>
            <p:ph type="sldImg"/>
          </p:nvPr>
        </p:nvSpPr>
        <p:spPr>
          <a:prstGeom prst="rect">
            <a:avLst/>
          </a:prstGeom>
        </p:spPr>
        <p:txBody>
          <a:bodyPr/>
          <a:lstStyle/>
          <a:p>
            <a:endParaRPr/>
          </a:p>
        </p:txBody>
      </p:sp>
      <p:sp>
        <p:nvSpPr>
          <p:cNvPr id="40" name="Shape 40"/>
          <p:cNvSpPr>
            <a:spLocks noGrp="1"/>
          </p:cNvSpPr>
          <p:nvPr>
            <p:ph type="body" sz="quarter" idx="1"/>
          </p:nvPr>
        </p:nvSpPr>
        <p:spPr>
          <a:prstGeom prst="rect">
            <a:avLst/>
          </a:prstGeom>
        </p:spPr>
        <p:txBody>
          <a:bodyPr/>
          <a:lstStyle/>
          <a:p>
            <a:r>
              <a:t>(Make a bit of a show to stress the point) </a:t>
            </a:r>
          </a:p>
          <a:p>
            <a:r>
              <a:t>Now that we have established credibility, I have a simple question for you: Is the marked value correct? </a:t>
            </a:r>
          </a:p>
          <a:p>
            <a:r>
              <a:t>No one? Is it too easy? </a:t>
            </a:r>
          </a:p>
          <a:p>
            <a:r>
              <a:t>(Point to someone) Can you answer it? </a:t>
            </a:r>
          </a:p>
          <a:p>
            <a:r>
              <a:t>Now, come on! You are testers. This is your daily business. How come you can’t answer that? It’s a simple question!</a:t>
            </a:r>
          </a:p>
          <a:p>
            <a:r>
              <a:t>Of course you can’t answer that. This problem is called the oracle problem. And it is arguably the most difficult problem of all.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r>
              <a:t>This is a slide from a talk about clean code. Essentially what it says is … don’t implement something yourself, until what you need is so special, that you really, really have to.</a:t>
            </a:r>
          </a:p>
          <a:p>
            <a:r>
              <a:t>Which is seldom the case.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a:spLocks noGrp="1" noRot="1" noChangeAspect="1"/>
          </p:cNvSpPr>
          <p:nvPr>
            <p:ph type="sldImg"/>
          </p:nvPr>
        </p:nvSpPr>
        <p:spPr>
          <a:prstGeom prst="rect">
            <a:avLst/>
          </a:prstGeom>
        </p:spPr>
        <p:txBody>
          <a:bodyPr/>
          <a:lstStyle/>
          <a:p>
            <a:endParaRPr/>
          </a:p>
        </p:txBody>
      </p:sp>
      <p:sp>
        <p:nvSpPr>
          <p:cNvPr id="563" name="Shape 563"/>
          <p:cNvSpPr>
            <a:spLocks noGrp="1"/>
          </p:cNvSpPr>
          <p:nvPr>
            <p:ph type="body" sz="quarter" idx="1"/>
          </p:nvPr>
        </p:nvSpPr>
        <p:spPr>
          <a:prstGeom prst="rect">
            <a:avLst/>
          </a:prstGeom>
        </p:spPr>
        <p:txBody>
          <a:bodyPr/>
          <a:lstStyle/>
          <a:p>
            <a:r>
              <a:t>Now data persistence, essentially means a database. Data model can be generated from the fields. For cryptography you take a library. For scalability and load balancing, you take service. … and so on. Eventually all you are left with, what the developer _really_ has to do, is glue code. The glue code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noRot="1" noChangeAspect="1"/>
          </p:cNvSpPr>
          <p:nvPr>
            <p:ph type="sldImg"/>
          </p:nvPr>
        </p:nvSpPr>
        <p:spPr>
          <a:prstGeom prst="rect">
            <a:avLst/>
          </a:prstGeom>
        </p:spPr>
        <p:txBody>
          <a:bodyPr/>
          <a:lstStyle/>
          <a:p>
            <a:endParaRPr/>
          </a:p>
        </p:txBody>
      </p:sp>
      <p:sp>
        <p:nvSpPr>
          <p:cNvPr id="570" name="Shape 570"/>
          <p:cNvSpPr>
            <a:spLocks noGrp="1"/>
          </p:cNvSpPr>
          <p:nvPr>
            <p:ph type="body" sz="quarter" idx="1"/>
          </p:nvPr>
        </p:nvSpPr>
        <p:spPr>
          <a:prstGeom prst="rect">
            <a:avLst/>
          </a:prstGeom>
        </p:spPr>
        <p:txBody>
          <a:bodyPr/>
          <a:lstStyle/>
          <a:p>
            <a:r>
              <a:t>And here are some examples of companies that try to making gluecode easier and connect different apps and functionalities. Expect to see more of these in the future, and within companies.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xfrm>
            <a:off x="381000" y="685800"/>
            <a:ext cx="6096000" cy="3429000"/>
          </a:xfrm>
          <a:prstGeom prst="rect">
            <a:avLst/>
          </a:prstGeom>
        </p:spPr>
        <p:txBody>
          <a:bodyPr/>
          <a:lstStyle/>
          <a:p>
            <a:endParaRPr/>
          </a:p>
        </p:txBody>
      </p:sp>
      <p:sp>
        <p:nvSpPr>
          <p:cNvPr id="575" name="Shape 575"/>
          <p:cNvSpPr>
            <a:spLocks noGrp="1"/>
          </p:cNvSpPr>
          <p:nvPr>
            <p:ph type="body" sz="quarter" idx="1"/>
          </p:nvPr>
        </p:nvSpPr>
        <p:spPr>
          <a:prstGeom prst="rect">
            <a:avLst/>
          </a:prstGeom>
        </p:spPr>
        <p:txBody>
          <a:bodyPr/>
          <a:lstStyle/>
          <a:p>
            <a:r>
              <a:t>And this could be how to formalize the test like BDD. Then what do you think is easier to do … come up with this test by reading a prose description or come up with the code that makes that test pass?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r>
              <a:t>So in an ideal world, this is what software development should look like. You use ready-made building blocks of functionality and glue them together, to get the application that you want.</a:t>
            </a:r>
          </a:p>
          <a:p>
            <a:r>
              <a:t>And then you use a tester to review the devised solution from a users perspective and tweak it where needed.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noRot="1" noChangeAspect="1"/>
          </p:cNvSpPr>
          <p:nvPr>
            <p:ph type="sldImg"/>
          </p:nvPr>
        </p:nvSpPr>
        <p:spPr>
          <a:prstGeom prst="rect">
            <a:avLst/>
          </a:prstGeom>
        </p:spPr>
        <p:txBody>
          <a:bodyPr/>
          <a:lstStyle/>
          <a:p>
            <a:endParaRPr/>
          </a:p>
        </p:txBody>
      </p:sp>
      <p:sp>
        <p:nvSpPr>
          <p:cNvPr id="595" name="Shape 595"/>
          <p:cNvSpPr>
            <a:spLocks noGrp="1"/>
          </p:cNvSpPr>
          <p:nvPr>
            <p:ph type="body" sz="quarter" idx="1"/>
          </p:nvPr>
        </p:nvSpPr>
        <p:spPr>
          <a:prstGeom prst="rect">
            <a:avLst/>
          </a:prstGeom>
        </p:spPr>
        <p:txBody>
          <a:bodyPr/>
          <a:lstStyle/>
          <a:p>
            <a:r>
              <a:t>And this is massively needed. Because there is a huge and surging demand for developers. </a:t>
            </a:r>
          </a:p>
          <a:p>
            <a:r>
              <a:t>Just to get me clear. This doesn’t work for hardware-connected programming of cars, planes, drones, etc. It doesn’t work for non-standard functionality like image recognition, AI, internet of things. But it does work great for your normal CRUD software: CRM, ERPs, your normal website. Anything that only creates, stores and shows data really. Which is currently a lot of software.</a:t>
            </a:r>
          </a:p>
          <a:p>
            <a:r>
              <a:rPr u="sng">
                <a:hlinkClick r:id="rId3"/>
              </a:rPr>
              <a:t>https://www-bizjournals-com.cdn.ampproject.org/c/s/www.bizjournals.com/bizjournals/news/2018/01/10/software-developer-bumps-health-care-for-best-job.amp.html</a:t>
            </a:r>
          </a:p>
          <a:p>
            <a:r>
              <a:rPr u="sng">
                <a:hlinkClick r:id="rId4"/>
              </a:rPr>
              <a:t>https://www.bls.gov/ooh/computer-and-information-technology/software-developers.htm#tab-6</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noRot="1" noChangeAspect="1"/>
          </p:cNvSpPr>
          <p:nvPr>
            <p:ph type="sldImg"/>
          </p:nvPr>
        </p:nvSpPr>
        <p:spPr>
          <a:prstGeom prst="rect">
            <a:avLst/>
          </a:prstGeom>
        </p:spPr>
        <p:txBody>
          <a:bodyPr/>
          <a:lstStyle/>
          <a:p>
            <a:endParaRPr/>
          </a:p>
        </p:txBody>
      </p:sp>
      <p:sp>
        <p:nvSpPr>
          <p:cNvPr id="635" name="Shape 635"/>
          <p:cNvSpPr>
            <a:spLocks noGrp="1"/>
          </p:cNvSpPr>
          <p:nvPr>
            <p:ph type="body" sz="quarter" idx="1"/>
          </p:nvPr>
        </p:nvSpPr>
        <p:spPr>
          <a:prstGeom prst="rect">
            <a:avLst/>
          </a:prstGeom>
        </p:spPr>
        <p:txBody>
          <a:bodyPr/>
          <a:lstStyle/>
          <a:p>
            <a:r>
              <a:t>This on the other hand shows a great thing: once we have verified the functionality is correct manually, we can now use AI to automate regression testing.</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a:spLocks noGrp="1" noRot="1" noChangeAspect="1"/>
          </p:cNvSpPr>
          <p:nvPr>
            <p:ph type="sldImg"/>
          </p:nvPr>
        </p:nvSpPr>
        <p:spPr>
          <a:prstGeom prst="rect">
            <a:avLst/>
          </a:prstGeom>
        </p:spPr>
        <p:txBody>
          <a:bodyPr/>
          <a:lstStyle/>
          <a:p>
            <a:endParaRPr/>
          </a:p>
        </p:txBody>
      </p:sp>
      <p:sp>
        <p:nvSpPr>
          <p:cNvPr id="651" name="Shape 651"/>
          <p:cNvSpPr>
            <a:spLocks noGrp="1"/>
          </p:cNvSpPr>
          <p:nvPr>
            <p:ph type="body" sz="quarter" idx="1"/>
          </p:nvPr>
        </p:nvSpPr>
        <p:spPr>
          <a:prstGeom prst="rect">
            <a:avLst/>
          </a:prstGeom>
        </p:spPr>
        <p:txBody>
          <a:bodyPr/>
          <a:lstStyle/>
          <a:p>
            <a:r>
              <a:t>So when we look at that again … where we clearly see that writing the software is much harder than testing it … well. Let’s remove GUI and layout, because as you just saw, it is possible to generate that from paper sketches.</a:t>
            </a:r>
          </a:p>
          <a:p>
            <a:r>
              <a:t>Now data persistence, essentially means a database. Data model can be generated from the fields. For cryptography you take a library. For scalability and load balancing, you take service. … and so on. Eventually all you are left with, what the developer _really_ has to do, is glue code. The glue code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r>
              <a:t>This on the other hand shows a great thing: once we have verified the functionality is correct manually, we can now use AI to automate regression testing. </a:t>
            </a:r>
          </a:p>
          <a:p>
            <a:r>
              <a:t>This, by the way, is what we do with our current startup, retest.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noRot="1" noChangeAspect="1"/>
          </p:cNvSpPr>
          <p:nvPr>
            <p:ph type="sldImg"/>
          </p:nvPr>
        </p:nvSpPr>
        <p:spPr>
          <a:prstGeom prst="rect">
            <a:avLst/>
          </a:prstGeom>
        </p:spPr>
        <p:txBody>
          <a:bodyPr/>
          <a:lstStyle/>
          <a:p>
            <a:endParaRPr/>
          </a:p>
        </p:txBody>
      </p:sp>
      <p:sp>
        <p:nvSpPr>
          <p:cNvPr id="671" name="Shape 671"/>
          <p:cNvSpPr>
            <a:spLocks noGrp="1"/>
          </p:cNvSpPr>
          <p:nvPr>
            <p:ph type="body" sz="quarter" idx="1"/>
          </p:nvPr>
        </p:nvSpPr>
        <p:spPr>
          <a:prstGeom prst="rect">
            <a:avLst/>
          </a:prstGeom>
        </p:spPr>
        <p:txBody>
          <a:bodyPr/>
          <a:lstStyle/>
          <a:p>
            <a:pPr defTabSz="584200">
              <a:lnSpc>
                <a:spcPct val="100000"/>
              </a:lnSpc>
              <a:defRPr>
                <a:latin typeface="Lucida Grande"/>
                <a:ea typeface="Lucida Grande"/>
                <a:cs typeface="Lucida Grande"/>
                <a:sym typeface="Lucida Grande"/>
              </a:defRPr>
            </a:pPr>
            <a:r>
              <a:t>Nun die Preisfrage: Wie generiert man überhaupt Testfälle?</a:t>
            </a:r>
          </a:p>
          <a:p>
            <a:pPr defTabSz="584200">
              <a:lnSpc>
                <a:spcPct val="100000"/>
              </a:lnSpc>
              <a:defRPr>
                <a:latin typeface="Lucida Grande"/>
                <a:ea typeface="Lucida Grande"/>
                <a:cs typeface="Lucida Grande"/>
                <a:sym typeface="Lucida Grande"/>
              </a:defRPr>
            </a:pPr>
            <a:r>
              <a:t>Wer von Ihnen kennt das Infinite-Monkey-Theorem?</a:t>
            </a:r>
          </a:p>
          <a:p>
            <a:pPr defTabSz="584200">
              <a:lnSpc>
                <a:spcPct val="100000"/>
              </a:lnSpc>
              <a:defRPr>
                <a:latin typeface="Lucida Grande"/>
                <a:ea typeface="Lucida Grande"/>
                <a:cs typeface="Lucida Grande"/>
                <a:sym typeface="Lucida Grande"/>
              </a:defRPr>
            </a:pPr>
            <a:r>
              <a:t>Dieses Theorem wiederum ist nur eine bildhafte Veranschaulichung des Borel-Cantelli-Lemmas. Man könnte auch sagen, dass der Affe nicht nur alle Werke, sondern auch alle Versionen aller Werke in allen Sprachen, sowie eigentlich alle anderen Bücher die jemals geschrieben wurden oder jemals noch geschrieben werden enthält. Die Unendlichkeit ist schon ziemlich groß…</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a:spLocks noGrp="1" noRot="1" noChangeAspect="1"/>
          </p:cNvSpPr>
          <p:nvPr>
            <p:ph type="sldImg"/>
          </p:nvPr>
        </p:nvSpPr>
        <p:spPr>
          <a:prstGeom prst="rect">
            <a:avLst/>
          </a:prstGeom>
        </p:spPr>
        <p:txBody>
          <a:bodyPr/>
          <a:lstStyle/>
          <a:p>
            <a:endParaRPr/>
          </a:p>
        </p:txBody>
      </p:sp>
      <p:sp>
        <p:nvSpPr>
          <p:cNvPr id="45" name="Shape 45"/>
          <p:cNvSpPr>
            <a:spLocks noGrp="1"/>
          </p:cNvSpPr>
          <p:nvPr>
            <p:ph type="body" sz="quarter" idx="1"/>
          </p:nvPr>
        </p:nvSpPr>
        <p:spPr>
          <a:prstGeom prst="rect">
            <a:avLst/>
          </a:prstGeom>
        </p:spPr>
        <p:txBody>
          <a:bodyPr/>
          <a:lstStyle/>
          <a:p>
            <a:r>
              <a:t>It is not only the most difficult problem, it also has a strange fancy name. Because if I could create a general oracle, that for any given program could tell me wether the program is correct or not, I would then write a program that gives me an answer to this question. Then the general oracle would have to know, whether God exists or not. This is the reason for that fancy name. And problem can be turned into the oracle problem. </a:t>
            </a:r>
          </a:p>
          <a:p>
            <a:r>
              <a:t>Next time, when somebody asks you what you do in your job, instead of saying “I am a tester” you now can say “Everyday, I try to solve the most difficult problem of humanity”.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a:spLocks noGrp="1" noRot="1" noChangeAspect="1"/>
          </p:cNvSpPr>
          <p:nvPr>
            <p:ph type="sldImg"/>
          </p:nvPr>
        </p:nvSpPr>
        <p:spPr>
          <a:prstGeom prst="rect">
            <a:avLst/>
          </a:prstGeom>
        </p:spPr>
        <p:txBody>
          <a:bodyPr/>
          <a:lstStyle/>
          <a:p>
            <a:endParaRPr/>
          </a:p>
        </p:txBody>
      </p:sp>
      <p:sp>
        <p:nvSpPr>
          <p:cNvPr id="679" name="Shape 679"/>
          <p:cNvSpPr>
            <a:spLocks noGrp="1"/>
          </p:cNvSpPr>
          <p:nvPr>
            <p:ph type="body" sz="quarter" idx="1"/>
          </p:nvPr>
        </p:nvSpPr>
        <p:spPr>
          <a:prstGeom prst="rect">
            <a:avLst/>
          </a:prstGeom>
        </p:spPr>
        <p:txBody>
          <a:bodyPr/>
          <a:lstStyle/>
          <a:p>
            <a:pPr defTabSz="584200">
              <a:lnSpc>
                <a:spcPct val="100000"/>
              </a:lnSpc>
              <a:defRPr>
                <a:latin typeface="Lucida Grande"/>
                <a:ea typeface="Lucida Grande"/>
                <a:cs typeface="Lucida Grande"/>
                <a:sym typeface="Lucida Grande"/>
              </a:defRPr>
            </a:pPr>
            <a:r>
              <a:t>Aber was hat das mit Testen zu tun?</a:t>
            </a:r>
          </a:p>
          <a:p>
            <a:pPr defTabSz="584200">
              <a:lnSpc>
                <a:spcPct val="100000"/>
              </a:lnSpc>
              <a:defRPr>
                <a:latin typeface="Lucida Grande"/>
                <a:ea typeface="Lucida Grande"/>
                <a:cs typeface="Lucida Grande"/>
                <a:sym typeface="Lucida Grande"/>
              </a:defRPr>
            </a:pPr>
            <a:r>
              <a:t>Nun wir könnten die Schreibmaschine mit einem Computer ersetzen und dann erzeugt der Affe ”zufällige Eingaben”. Beim bekannten Fall vom Android Monkey erzeugt der Monkey eine Reihe von pseudo-zufälligen Benutzeraktionen wie Klicks, Touches, Gesten und System-Ereignissen. Dabei sucht der Monkey nach Crashes, unbehandelten Exceptions und danach, dass die Anwendung nicht mehr reagiert. All dies wird dem Entwickler dann gemeldet.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a:spLocks noGrp="1" noRot="1" noChangeAspect="1"/>
          </p:cNvSpPr>
          <p:nvPr>
            <p:ph type="sldImg"/>
          </p:nvPr>
        </p:nvSpPr>
        <p:spPr>
          <a:prstGeom prst="rect">
            <a:avLst/>
          </a:prstGeom>
        </p:spPr>
        <p:txBody>
          <a:bodyPr/>
          <a:lstStyle/>
          <a:p>
            <a:endParaRPr/>
          </a:p>
        </p:txBody>
      </p:sp>
      <p:sp>
        <p:nvSpPr>
          <p:cNvPr id="711" name="Shape 711"/>
          <p:cNvSpPr>
            <a:spLocks noGrp="1"/>
          </p:cNvSpPr>
          <p:nvPr>
            <p:ph type="body" sz="quarter" idx="1"/>
          </p:nvPr>
        </p:nvSpPr>
        <p:spPr>
          <a:prstGeom prst="rect">
            <a:avLst/>
          </a:prstGeom>
        </p:spPr>
        <p:txBody>
          <a:bodyPr/>
          <a:lstStyle/>
          <a:p>
            <a:r>
              <a:t>With manual test execution, this is what happens:</a:t>
            </a:r>
          </a:p>
          <a:p>
            <a:r>
              <a:t>You execute a test, either exploratory or from script or whatever … it really doesn’t matter.</a:t>
            </a:r>
          </a:p>
          <a:p>
            <a:r>
              <a:t>If there is no difference between what you want to see and what you see, all is well.</a:t>
            </a:r>
          </a:p>
          <a:p>
            <a:r>
              <a:t>If there is a difference, you have to analyze and understand where that difference comes from. Because as we just saw, it could also be that the expected is wrong. Maybe you didn’t understand the software or the documentation, specification, tutorial, whatever is outdated. In that case, you have to update the test, specification, documentation, mental model, whatever. Only if you are sure that what the test says is still correct can you file a bug.</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Shape 747"/>
          <p:cNvSpPr>
            <a:spLocks noGrp="1" noRot="1" noChangeAspect="1"/>
          </p:cNvSpPr>
          <p:nvPr>
            <p:ph type="sldImg"/>
          </p:nvPr>
        </p:nvSpPr>
        <p:spPr>
          <a:prstGeom prst="rect">
            <a:avLst/>
          </a:prstGeom>
        </p:spPr>
        <p:txBody>
          <a:bodyPr/>
          <a:lstStyle/>
          <a:p>
            <a:endParaRPr/>
          </a:p>
        </p:txBody>
      </p:sp>
      <p:sp>
        <p:nvSpPr>
          <p:cNvPr id="748" name="Shape 748"/>
          <p:cNvSpPr>
            <a:spLocks noGrp="1"/>
          </p:cNvSpPr>
          <p:nvPr>
            <p:ph type="body" sz="quarter" idx="1"/>
          </p:nvPr>
        </p:nvSpPr>
        <p:spPr>
          <a:prstGeom prst="rect">
            <a:avLst/>
          </a:prstGeom>
        </p:spPr>
        <p:txBody>
          <a:bodyPr/>
          <a:lstStyle/>
          <a:p>
            <a:r>
              <a:t>With manual test execution, this is what happens:</a:t>
            </a:r>
          </a:p>
          <a:p>
            <a:r>
              <a:t>You execute a test, either exploratory or from script or whatever … it really doesn’t matter.</a:t>
            </a:r>
          </a:p>
          <a:p>
            <a:r>
              <a:t>If there is no difference between what you want to see and what you see, all is well.</a:t>
            </a:r>
          </a:p>
          <a:p>
            <a:r>
              <a:t>If there is a difference, you have to analyze and understand where that difference comes from. Because as we just saw, it could also be that the expected is wrong. Maybe you didn’t understand the software or the documentation, specification, tutorial, whatever is outdated. In that case, you have to update the test, specification, documentation, mental model, whatever. Only if you are sure that what the test says is still correct can you file a bug.</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a:spLocks noGrp="1" noRot="1" noChangeAspect="1"/>
          </p:cNvSpPr>
          <p:nvPr>
            <p:ph type="sldImg"/>
          </p:nvPr>
        </p:nvSpPr>
        <p:spPr>
          <a:prstGeom prst="rect">
            <a:avLst/>
          </a:prstGeom>
        </p:spPr>
        <p:txBody>
          <a:bodyPr/>
          <a:lstStyle/>
          <a:p>
            <a:endParaRPr/>
          </a:p>
        </p:txBody>
      </p:sp>
      <p:sp>
        <p:nvSpPr>
          <p:cNvPr id="770" name="Shape 770"/>
          <p:cNvSpPr>
            <a:spLocks noGrp="1"/>
          </p:cNvSpPr>
          <p:nvPr>
            <p:ph type="body" sz="quarter" idx="1"/>
          </p:nvPr>
        </p:nvSpPr>
        <p:spPr>
          <a:prstGeom prst="rect">
            <a:avLst/>
          </a:prstGeom>
        </p:spPr>
        <p:txBody>
          <a:bodyPr/>
          <a:lstStyle/>
          <a:p>
            <a:pPr defTabSz="825500">
              <a:lnSpc>
                <a:spcPct val="100000"/>
              </a:lnSpc>
              <a:defRPr>
                <a:latin typeface="Lucida Grande"/>
                <a:ea typeface="Lucida Grande"/>
                <a:cs typeface="Lucida Grande"/>
                <a:sym typeface="Lucida Grande"/>
              </a:defRPr>
            </a:pPr>
            <a:r>
              <a:t>Sie ändern ja aber selten die ganze Software. In den aller meisten Fällen reicht es völlig sicherzustellen, dass sich nichts geändert hat. Wenn man diese wenigen Änderungen herausdestilliert, und nur die dann eben manuell entscheiden muss, hat man bereits eine riesengroße Aufwandsersparnis!</a:t>
            </a:r>
          </a:p>
          <a:p>
            <a:pPr defTabSz="821531">
              <a:lnSpc>
                <a:spcPct val="100000"/>
              </a:lnSpc>
              <a:defRPr sz="3000">
                <a:latin typeface="Lucida Grande"/>
                <a:ea typeface="Lucida Grande"/>
                <a:cs typeface="Lucida Grande"/>
                <a:sym typeface="Lucida Grande"/>
              </a:defRPr>
            </a:pPr>
            <a:endParaRPr/>
          </a:p>
          <a:p>
            <a:pPr defTabSz="821531">
              <a:lnSpc>
                <a:spcPct val="100000"/>
              </a:lnSpc>
              <a:defRPr sz="3000">
                <a:latin typeface="Lucida Grande"/>
                <a:ea typeface="Lucida Grande"/>
                <a:cs typeface="Lucida Grande"/>
                <a:sym typeface="Lucida Grande"/>
              </a:defRPr>
            </a:pPr>
            <a:r>
              <a:t>Stellen Sie sich vor Sie haben eine Anwendung mit 100 Masken.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a:spLocks noGrp="1" noRot="1" noChangeAspect="1"/>
          </p:cNvSpPr>
          <p:nvPr>
            <p:ph type="sldImg"/>
          </p:nvPr>
        </p:nvSpPr>
        <p:spPr>
          <a:prstGeom prst="rect">
            <a:avLst/>
          </a:prstGeom>
        </p:spPr>
        <p:txBody>
          <a:bodyPr/>
          <a:lstStyle/>
          <a:p>
            <a:endParaRPr/>
          </a:p>
        </p:txBody>
      </p:sp>
      <p:sp>
        <p:nvSpPr>
          <p:cNvPr id="776" name="Shape 776"/>
          <p:cNvSpPr>
            <a:spLocks noGrp="1"/>
          </p:cNvSpPr>
          <p:nvPr>
            <p:ph type="body" sz="quarter" idx="1"/>
          </p:nvPr>
        </p:nvSpPr>
        <p:spPr>
          <a:prstGeom prst="rect">
            <a:avLst/>
          </a:prstGeom>
        </p:spPr>
        <p:txBody>
          <a:bodyPr/>
          <a:lstStyle/>
          <a:p>
            <a:pPr defTabSz="821531">
              <a:lnSpc>
                <a:spcPct val="100000"/>
              </a:lnSpc>
              <a:defRPr sz="3000">
                <a:latin typeface="Lucida Grande"/>
                <a:ea typeface="Lucida Grande"/>
                <a:cs typeface="Lucida Grande"/>
                <a:sym typeface="Lucida Grande"/>
              </a:defRPr>
            </a:pPr>
            <a:r>
              <a:t>Und sie ändern eine davon. Und sagen wir die Änderung wäre etwas tiefgreifender und aufwändiger, aber sie betrifft nur diese 1 Maske. Eigentlich. Sollte sie. Aber man weiß ja nie.</a:t>
            </a:r>
          </a:p>
          <a:p>
            <a:pPr defTabSz="821531">
              <a:lnSpc>
                <a:spcPct val="100000"/>
              </a:lnSpc>
              <a:defRPr sz="3000">
                <a:latin typeface="Lucida Grande"/>
                <a:ea typeface="Lucida Grande"/>
                <a:cs typeface="Lucida Grande"/>
                <a:sym typeface="Lucida Grande"/>
              </a:defRPr>
            </a:pPr>
            <a:r>
              <a:t>Testen Sie die anderen 100 Masken auch? Jetzt egal ob manuell, automatisch oder sogar mit nur die Funktionalität die dahinter steht mittels JUnit. Wer von Ihnen würde nicht den Nightly Build oder die Continous Integration abwarten, sondern nach einem Test der 1 neuen Maske sofort ausliefern? Hand hoch!</a:t>
            </a:r>
          </a:p>
          <a:p>
            <a:pPr defTabSz="821531">
              <a:lnSpc>
                <a:spcPct val="100000"/>
              </a:lnSpc>
              <a:defRPr sz="3000">
                <a:latin typeface="Lucida Grande"/>
                <a:ea typeface="Lucida Grande"/>
                <a:cs typeface="Lucida Grande"/>
                <a:sym typeface="Lucida Grande"/>
              </a:defRPr>
            </a:pPr>
            <a:r>
              <a:t>Und wer von ihnen würde die Masken wirklich auf GUI-Ebene testen wollen, egal ob automatisch oder manuell?</a:t>
            </a:r>
          </a:p>
          <a:p>
            <a:pPr defTabSz="821531">
              <a:lnSpc>
                <a:spcPct val="100000"/>
              </a:lnSpc>
              <a:defRPr sz="3000">
                <a:latin typeface="Lucida Grande"/>
                <a:ea typeface="Lucida Grande"/>
                <a:cs typeface="Lucida Grande"/>
                <a:sym typeface="Lucida Grande"/>
              </a:defRPr>
            </a:pPr>
            <a:r>
              <a:t>Aber warum? Es sind doch alte Masken. Sie haben sie doch schon getestet und sie sind konform zur Spezifikation. Warum also nochmal testen?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lvl1pPr defTabSz="825500">
              <a:lnSpc>
                <a:spcPct val="100000"/>
              </a:lnSpc>
              <a:defRPr>
                <a:latin typeface="Lucida Grande"/>
                <a:ea typeface="Lucida Grande"/>
                <a:cs typeface="Lucida Grande"/>
                <a:sym typeface="Lucida Grande"/>
              </a:defRPr>
            </a:lvl1pPr>
          </a:lstStyle>
          <a:p>
            <a:r>
              <a:t>Das Ziel eines Regressionstests besteht eben nicht darin Fehler zu finden. Aber wenn ein Regressionstest gar nicht wirklich ein Test ist, was ist es dann?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noRot="1" noChangeAspect="1"/>
          </p:cNvSpPr>
          <p:nvPr>
            <p:ph type="sldImg"/>
          </p:nvPr>
        </p:nvSpPr>
        <p:spPr>
          <a:prstGeom prst="rect">
            <a:avLst/>
          </a:prstGeom>
        </p:spPr>
        <p:txBody>
          <a:bodyPr/>
          <a:lstStyle/>
          <a:p>
            <a:endParaRPr/>
          </a:p>
        </p:txBody>
      </p:sp>
      <p:sp>
        <p:nvSpPr>
          <p:cNvPr id="786" name="Shape 786"/>
          <p:cNvSpPr>
            <a:spLocks noGrp="1"/>
          </p:cNvSpPr>
          <p:nvPr>
            <p:ph type="body" sz="quarter" idx="1"/>
          </p:nvPr>
        </p:nvSpPr>
        <p:spPr>
          <a:prstGeom prst="rect">
            <a:avLst/>
          </a:prstGeom>
        </p:spPr>
        <p:txBody>
          <a:bodyPr/>
          <a:lstStyle>
            <a:lvl1pPr defTabSz="825500">
              <a:lnSpc>
                <a:spcPct val="100000"/>
              </a:lnSpc>
              <a:defRPr>
                <a:latin typeface="Lucida Grande"/>
                <a:ea typeface="Lucida Grande"/>
                <a:cs typeface="Lucida Grande"/>
                <a:sym typeface="Lucida Grande"/>
              </a:defRPr>
            </a:lvl1pPr>
          </a:lstStyle>
          <a:p>
            <a:r>
              <a:t>Wir von ReTest sind der Meinung ein Regressionstest ist vielmehr eine Erweiterung des Versionskontrollsystems in 3D. In das Verhalten der Software.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noRot="1" noChangeAspect="1"/>
          </p:cNvSpPr>
          <p:nvPr>
            <p:ph type="sldImg"/>
          </p:nvPr>
        </p:nvSpPr>
        <p:spPr>
          <a:prstGeom prst="rect">
            <a:avLst/>
          </a:prstGeom>
        </p:spPr>
        <p:txBody>
          <a:bodyPr/>
          <a:lstStyle/>
          <a:p>
            <a:endParaRPr/>
          </a:p>
        </p:txBody>
      </p:sp>
      <p:sp>
        <p:nvSpPr>
          <p:cNvPr id="791" name="Shape 791"/>
          <p:cNvSpPr>
            <a:spLocks noGrp="1"/>
          </p:cNvSpPr>
          <p:nvPr>
            <p:ph type="body" sz="quarter" idx="1"/>
          </p:nvPr>
        </p:nvSpPr>
        <p:spPr>
          <a:prstGeom prst="rect">
            <a:avLst/>
          </a:prstGeom>
        </p:spPr>
        <p:txBody>
          <a:bodyPr/>
          <a:lstStyle/>
          <a:p>
            <a:pPr defTabSz="821531">
              <a:lnSpc>
                <a:spcPct val="100000"/>
              </a:lnSpc>
              <a:defRPr>
                <a:latin typeface="Lucida Grande"/>
                <a:ea typeface="Lucida Grande"/>
                <a:cs typeface="Lucida Grande"/>
                <a:sym typeface="Lucida Grande"/>
              </a:defRPr>
            </a:pPr>
            <a:r>
              <a:t>If you know about version control, it allows something like this: a direct comparison with the previous and the new or current version, highlighting the changes.</a:t>
            </a:r>
          </a:p>
          <a:p>
            <a:pPr defTabSz="821531">
              <a:lnSpc>
                <a:spcPct val="100000"/>
              </a:lnSpc>
              <a:defRPr>
                <a:latin typeface="Lucida Grande"/>
                <a:ea typeface="Lucida Grande"/>
                <a:cs typeface="Lucida Grande"/>
                <a:sym typeface="Lucida Grande"/>
              </a:defRPr>
            </a:pPr>
            <a:r>
              <a:t>The great thing is: if something didn’t change, you don’t have to bother reviewing it.</a:t>
            </a:r>
          </a:p>
          <a:p>
            <a:pPr defTabSz="821531">
              <a:lnSpc>
                <a:spcPct val="100000"/>
              </a:lnSpc>
              <a:defRPr>
                <a:latin typeface="Lucida Grande"/>
                <a:ea typeface="Lucida Grande"/>
                <a:cs typeface="Lucida Grande"/>
                <a:sym typeface="Lucida Grande"/>
              </a:defRPr>
            </a:pPr>
            <a:r>
              <a:t>Imagine a code base with 1 million lines of code. No one would make a code review of everything. In a code review, you only review changes.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Shape 795"/>
          <p:cNvSpPr>
            <a:spLocks noGrp="1" noRot="1" noChangeAspect="1"/>
          </p:cNvSpPr>
          <p:nvPr>
            <p:ph type="sldImg"/>
          </p:nvPr>
        </p:nvSpPr>
        <p:spPr>
          <a:prstGeom prst="rect">
            <a:avLst/>
          </a:prstGeom>
        </p:spPr>
        <p:txBody>
          <a:bodyPr/>
          <a:lstStyle/>
          <a:p>
            <a:endParaRPr/>
          </a:p>
        </p:txBody>
      </p:sp>
      <p:sp>
        <p:nvSpPr>
          <p:cNvPr id="796" name="Shape 796"/>
          <p:cNvSpPr>
            <a:spLocks noGrp="1"/>
          </p:cNvSpPr>
          <p:nvPr>
            <p:ph type="body" sz="quarter" idx="1"/>
          </p:nvPr>
        </p:nvSpPr>
        <p:spPr>
          <a:prstGeom prst="rect">
            <a:avLst/>
          </a:prstGeom>
        </p:spPr>
        <p:txBody>
          <a:bodyPr/>
          <a:lstStyle>
            <a:lvl1pPr defTabSz="825500">
              <a:lnSpc>
                <a:spcPct val="100000"/>
              </a:lnSpc>
              <a:defRPr>
                <a:latin typeface="Lucida Grande"/>
                <a:ea typeface="Lucida Grande"/>
                <a:cs typeface="Lucida Grande"/>
                <a:sym typeface="Lucida Grande"/>
              </a:defRPr>
            </a:lvl1pPr>
          </a:lstStyle>
          <a:p>
            <a:r>
              <a:t>And this is what we would like to have for software also. The software changed? Great, show me where and I can decide whether it is a good change or a bad change.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a:spLocks noGrp="1" noRot="1" noChangeAspect="1"/>
          </p:cNvSpPr>
          <p:nvPr>
            <p:ph type="sldImg"/>
          </p:nvPr>
        </p:nvSpPr>
        <p:spPr>
          <a:prstGeom prst="rect">
            <a:avLst/>
          </a:prstGeom>
        </p:spPr>
        <p:txBody>
          <a:bodyPr/>
          <a:lstStyle/>
          <a:p>
            <a:endParaRPr/>
          </a:p>
        </p:txBody>
      </p:sp>
      <p:sp>
        <p:nvSpPr>
          <p:cNvPr id="801" name="Shape 801"/>
          <p:cNvSpPr>
            <a:spLocks noGrp="1"/>
          </p:cNvSpPr>
          <p:nvPr>
            <p:ph type="body" sz="quarter" idx="1"/>
          </p:nvPr>
        </p:nvSpPr>
        <p:spPr>
          <a:prstGeom prst="rect">
            <a:avLst/>
          </a:prstGeom>
        </p:spPr>
        <p:txBody>
          <a:bodyPr/>
          <a:lstStyle>
            <a:lvl1pPr defTabSz="825500">
              <a:lnSpc>
                <a:spcPct val="100000"/>
              </a:lnSpc>
              <a:defRPr>
                <a:latin typeface="Lucida Grande"/>
                <a:ea typeface="Lucida Grande"/>
                <a:cs typeface="Lucida Grande"/>
                <a:sym typeface="Lucida Grande"/>
              </a:defRPr>
            </a:lvl1pPr>
          </a:lstStyle>
          <a:p>
            <a:r>
              <a:t>And best part: You can even accept the change with a single click. Because if it is a good change, you just need to tell the system to copy from left to right.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endParaRPr/>
          </a:p>
        </p:txBody>
      </p:sp>
      <p:sp>
        <p:nvSpPr>
          <p:cNvPr id="52" name="Shape 52"/>
          <p:cNvSpPr>
            <a:spLocks noGrp="1"/>
          </p:cNvSpPr>
          <p:nvPr>
            <p:ph type="body" sz="quarter" idx="1"/>
          </p:nvPr>
        </p:nvSpPr>
        <p:spPr>
          <a:prstGeom prst="rect">
            <a:avLst/>
          </a:prstGeom>
        </p:spPr>
        <p:txBody>
          <a:bodyPr/>
          <a:lstStyle/>
          <a:p>
            <a:r>
              <a:t>But jokes aside, not every instance of the oracle problem is as hard as this. As a practical guy, for me it suffices if a heuristic can solve 80% of all instances.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Shape 829"/>
          <p:cNvSpPr>
            <a:spLocks noGrp="1" noRot="1" noChangeAspect="1"/>
          </p:cNvSpPr>
          <p:nvPr>
            <p:ph type="sldImg"/>
          </p:nvPr>
        </p:nvSpPr>
        <p:spPr>
          <a:prstGeom prst="rect">
            <a:avLst/>
          </a:prstGeom>
        </p:spPr>
        <p:txBody>
          <a:bodyPr/>
          <a:lstStyle/>
          <a:p>
            <a:endParaRPr/>
          </a:p>
        </p:txBody>
      </p:sp>
      <p:sp>
        <p:nvSpPr>
          <p:cNvPr id="830" name="Shape 830"/>
          <p:cNvSpPr>
            <a:spLocks noGrp="1"/>
          </p:cNvSpPr>
          <p:nvPr>
            <p:ph type="body" sz="quarter" idx="1"/>
          </p:nvPr>
        </p:nvSpPr>
        <p:spPr>
          <a:prstGeom prst="rect">
            <a:avLst/>
          </a:prstGeom>
        </p:spPr>
        <p:txBody>
          <a:bodyPr/>
          <a:lstStyle/>
          <a:p>
            <a:r>
              <a:t>There are already tools for that, like ApprovalTests and TextTest for simple text and many others for screenshot comparison.</a:t>
            </a:r>
          </a:p>
          <a:p>
            <a:r>
              <a:t>Both of these types of tools are not semantic. This means he problems ignore and mass-accept</a:t>
            </a:r>
          </a:p>
          <a:p>
            <a:r>
              <a:t>Hier fehlt noch Gojko Adzics Tool, welches er in der Keynote gestern erwähnt hat. Approval-Style testing ist der neue Weg des automatischen Testens.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prstGeom prst="rect">
            <a:avLst/>
          </a:prstGeom>
        </p:spPr>
        <p:txBody>
          <a:bodyPr/>
          <a:lstStyle/>
          <a:p>
            <a:endParaRPr/>
          </a:p>
        </p:txBody>
      </p:sp>
      <p:sp>
        <p:nvSpPr>
          <p:cNvPr id="912" name="Shape 912"/>
          <p:cNvSpPr>
            <a:spLocks noGrp="1"/>
          </p:cNvSpPr>
          <p:nvPr>
            <p:ph type="body" sz="quarter" idx="1"/>
          </p:nvPr>
        </p:nvSpPr>
        <p:spPr>
          <a:prstGeom prst="rect">
            <a:avLst/>
          </a:prstGeom>
        </p:spPr>
        <p:txBody>
          <a:bodyPr/>
          <a:lstStyle/>
          <a:p>
            <a:r>
              <a:t>How can you come from that type of car (fully manual) to that type of car (soon to be autonomous)?</a:t>
            </a:r>
          </a:p>
          <a:p>
            <a:r>
              <a:t>Answer: Not in one go.</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Shape 920"/>
          <p:cNvSpPr>
            <a:spLocks noGrp="1" noRot="1" noChangeAspect="1"/>
          </p:cNvSpPr>
          <p:nvPr>
            <p:ph type="sldImg"/>
          </p:nvPr>
        </p:nvSpPr>
        <p:spPr>
          <a:prstGeom prst="rect">
            <a:avLst/>
          </a:prstGeom>
        </p:spPr>
        <p:txBody>
          <a:bodyPr/>
          <a:lstStyle/>
          <a:p>
            <a:endParaRPr/>
          </a:p>
        </p:txBody>
      </p:sp>
      <p:sp>
        <p:nvSpPr>
          <p:cNvPr id="921" name="Shape 921"/>
          <p:cNvSpPr>
            <a:spLocks noGrp="1"/>
          </p:cNvSpPr>
          <p:nvPr>
            <p:ph type="body" sz="quarter" idx="1"/>
          </p:nvPr>
        </p:nvSpPr>
        <p:spPr>
          <a:prstGeom prst="rect">
            <a:avLst/>
          </a:prstGeom>
        </p:spPr>
        <p:txBody>
          <a:bodyPr/>
          <a:lstStyle/>
          <a:p>
            <a:r>
              <a:t>We have nearly two decades of assists being developed.</a:t>
            </a:r>
          </a:p>
          <a:p>
            <a:r>
              <a:t>Theres lane assist, that helps you keeping the lane.</a:t>
            </a:r>
          </a:p>
          <a:p>
            <a:r>
              <a:t>Then brake assist, that tries to anticipate a braking event and prepares the brakes.</a:t>
            </a:r>
          </a:p>
          <a:p>
            <a:r>
              <a:t>The park assist helps you park or even does it autonomously.</a:t>
            </a:r>
          </a:p>
          <a:p>
            <a:r>
              <a:t>Blind spot assistance informs you about cars in your mirrors blind spot.</a:t>
            </a:r>
          </a:p>
          <a:p>
            <a:r>
              <a:t>Adaptive cruise control keeps a safe following distance to the car ahead.</a:t>
            </a:r>
          </a:p>
          <a:p>
            <a:r>
              <a:t>And many more. Now these 2 decades of development are being combined into</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r>
              <a:t>For software, we already have a program that generates code from a textual representation of the requirements.</a:t>
            </a:r>
          </a:p>
          <a:p>
            <a:r>
              <a:t>It’s called “compiler”…</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a:spLocks noGrp="1" noRot="1" noChangeAspect="1"/>
          </p:cNvSpPr>
          <p:nvPr>
            <p:ph type="sldImg"/>
          </p:nvPr>
        </p:nvSpPr>
        <p:spPr>
          <a:prstGeom prst="rect">
            <a:avLst/>
          </a:prstGeom>
        </p:spPr>
        <p:txBody>
          <a:bodyPr/>
          <a:lstStyle/>
          <a:p>
            <a:endParaRPr/>
          </a:p>
        </p:txBody>
      </p:sp>
      <p:sp>
        <p:nvSpPr>
          <p:cNvPr id="937" name="Shape 937"/>
          <p:cNvSpPr>
            <a:spLocks noGrp="1"/>
          </p:cNvSpPr>
          <p:nvPr>
            <p:ph type="body" sz="quarter" idx="1"/>
          </p:nvPr>
        </p:nvSpPr>
        <p:spPr>
          <a:prstGeom prst="rect">
            <a:avLst/>
          </a:prstGeom>
        </p:spPr>
        <p:txBody>
          <a:bodyPr/>
          <a:lstStyle/>
          <a:p>
            <a:r>
              <a:t>Of course, right now, the requirements have to have a certain form and structure. A very formalized representation. It’s called source code.</a:t>
            </a:r>
          </a:p>
          <a:p>
            <a:r>
              <a:t>Did you know, that todays compilers are very mature, very sophisticated things? They can optimze code for performance, make complex analysis and find certain problems without ever executing the code.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Shape 949"/>
          <p:cNvSpPr>
            <a:spLocks noGrp="1" noRot="1" noChangeAspect="1"/>
          </p:cNvSpPr>
          <p:nvPr>
            <p:ph type="sldImg"/>
          </p:nvPr>
        </p:nvSpPr>
        <p:spPr>
          <a:prstGeom prst="rect">
            <a:avLst/>
          </a:prstGeom>
        </p:spPr>
        <p:txBody>
          <a:bodyPr/>
          <a:lstStyle/>
          <a:p>
            <a:endParaRPr/>
          </a:p>
        </p:txBody>
      </p:sp>
      <p:sp>
        <p:nvSpPr>
          <p:cNvPr id="950" name="Shape 950"/>
          <p:cNvSpPr>
            <a:spLocks noGrp="1"/>
          </p:cNvSpPr>
          <p:nvPr>
            <p:ph type="body" sz="quarter" idx="1"/>
          </p:nvPr>
        </p:nvSpPr>
        <p:spPr>
          <a:prstGeom prst="rect">
            <a:avLst/>
          </a:prstGeom>
        </p:spPr>
        <p:txBody>
          <a:bodyPr/>
          <a:lstStyle/>
          <a:p>
            <a:r>
              <a:t>So essentially, this is what we want to get to. Create a least formal prose descrition, combined with some GUI sketches, and have the AI generate the source code for us. How do we get there?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a:spLocks noGrp="1" noRot="1" noChangeAspect="1"/>
          </p:cNvSpPr>
          <p:nvPr>
            <p:ph type="sldImg"/>
          </p:nvPr>
        </p:nvSpPr>
        <p:spPr>
          <a:prstGeom prst="rect">
            <a:avLst/>
          </a:prstGeom>
        </p:spPr>
        <p:txBody>
          <a:bodyPr/>
          <a:lstStyle/>
          <a:p>
            <a:endParaRPr/>
          </a:p>
        </p:txBody>
      </p:sp>
      <p:sp>
        <p:nvSpPr>
          <p:cNvPr id="967" name="Shape 967"/>
          <p:cNvSpPr>
            <a:spLocks noGrp="1"/>
          </p:cNvSpPr>
          <p:nvPr>
            <p:ph type="body" sz="quarter" idx="1"/>
          </p:nvPr>
        </p:nvSpPr>
        <p:spPr>
          <a:prstGeom prst="rect">
            <a:avLst/>
          </a:prstGeom>
        </p:spPr>
        <p:txBody>
          <a:bodyPr/>
          <a:lstStyle/>
          <a:p>
            <a:r>
              <a:t>Ironically, the easiest type of code to generate is test code. Because for that, you can use a very detailed specification … the existing GUI.</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Shape 993"/>
          <p:cNvSpPr>
            <a:spLocks noGrp="1" noRot="1" noChangeAspect="1"/>
          </p:cNvSpPr>
          <p:nvPr>
            <p:ph type="sldImg"/>
          </p:nvPr>
        </p:nvSpPr>
        <p:spPr>
          <a:prstGeom prst="rect">
            <a:avLst/>
          </a:prstGeom>
        </p:spPr>
        <p:txBody>
          <a:bodyPr/>
          <a:lstStyle/>
          <a:p>
            <a:endParaRPr/>
          </a:p>
        </p:txBody>
      </p:sp>
      <p:sp>
        <p:nvSpPr>
          <p:cNvPr id="994" name="Shape 994"/>
          <p:cNvSpPr>
            <a:spLocks noGrp="1"/>
          </p:cNvSpPr>
          <p:nvPr>
            <p:ph type="body" sz="quarter" idx="1"/>
          </p:nvPr>
        </p:nvSpPr>
        <p:spPr>
          <a:prstGeom prst="rect">
            <a:avLst/>
          </a:prstGeom>
        </p:spPr>
        <p:txBody>
          <a:bodyPr/>
          <a:lstStyle/>
          <a:p>
            <a:r>
              <a:t>Actually, what really happens is that AI creates an internal representation of the code.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noRot="1" noChangeAspect="1"/>
          </p:cNvSpPr>
          <p:nvPr>
            <p:ph type="sldImg"/>
          </p:nvPr>
        </p:nvSpPr>
        <p:spPr>
          <a:prstGeom prst="rect">
            <a:avLst/>
          </a:prstGeom>
        </p:spPr>
        <p:txBody>
          <a:bodyPr/>
          <a:lstStyle/>
          <a:p>
            <a:endParaRPr/>
          </a:p>
        </p:txBody>
      </p:sp>
      <p:sp>
        <p:nvSpPr>
          <p:cNvPr id="1024" name="Shape 1024"/>
          <p:cNvSpPr>
            <a:spLocks noGrp="1"/>
          </p:cNvSpPr>
          <p:nvPr>
            <p:ph type="body" sz="quarter" idx="1"/>
          </p:nvPr>
        </p:nvSpPr>
        <p:spPr>
          <a:prstGeom prst="rect">
            <a:avLst/>
          </a:prstGeom>
        </p:spPr>
        <p:txBody>
          <a:bodyPr/>
          <a:lstStyle/>
          <a:p>
            <a:r>
              <a:t>read-back hand-written / modified test cases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Shape 1049"/>
          <p:cNvSpPr>
            <a:spLocks noGrp="1" noRot="1" noChangeAspect="1"/>
          </p:cNvSpPr>
          <p:nvPr>
            <p:ph type="sldImg"/>
          </p:nvPr>
        </p:nvSpPr>
        <p:spPr>
          <a:prstGeom prst="rect">
            <a:avLst/>
          </a:prstGeom>
        </p:spPr>
        <p:txBody>
          <a:bodyPr/>
          <a:lstStyle/>
          <a:p>
            <a:endParaRPr/>
          </a:p>
        </p:txBody>
      </p:sp>
      <p:sp>
        <p:nvSpPr>
          <p:cNvPr id="1050" name="Shape 1050"/>
          <p:cNvSpPr>
            <a:spLocks noGrp="1"/>
          </p:cNvSpPr>
          <p:nvPr>
            <p:ph type="body" sz="quarter" idx="1"/>
          </p:nvPr>
        </p:nvSpPr>
        <p:spPr>
          <a:prstGeom prst="rect">
            <a:avLst/>
          </a:prstGeom>
        </p:spPr>
        <p:txBody>
          <a:bodyPr/>
          <a:lstStyle/>
          <a:p>
            <a:r>
              <a:t>read-back hand-written / modified test cases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prstGeom prst="rect">
            <a:avLst/>
          </a:prstGeom>
        </p:spPr>
        <p:txBody>
          <a:bodyPr/>
          <a:lstStyle/>
          <a:p>
            <a:endParaRPr/>
          </a:p>
        </p:txBody>
      </p:sp>
      <p:sp>
        <p:nvSpPr>
          <p:cNvPr id="57" name="Shape 57"/>
          <p:cNvSpPr>
            <a:spLocks noGrp="1"/>
          </p:cNvSpPr>
          <p:nvPr>
            <p:ph type="body" sz="quarter" idx="1"/>
          </p:nvPr>
        </p:nvSpPr>
        <p:spPr>
          <a:prstGeom prst="rect">
            <a:avLst/>
          </a:prstGeom>
        </p:spPr>
        <p:txBody>
          <a:bodyPr/>
          <a:lstStyle/>
          <a:p>
            <a:r>
              <a:t>So for most of software development, there are two alternatives: Either you have to decide on your own, or you have to understand fom what someone else told you.</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Shape 1056"/>
          <p:cNvSpPr>
            <a:spLocks noGrp="1" noRot="1" noChangeAspect="1"/>
          </p:cNvSpPr>
          <p:nvPr>
            <p:ph type="sldImg"/>
          </p:nvPr>
        </p:nvSpPr>
        <p:spPr>
          <a:prstGeom prst="rect">
            <a:avLst/>
          </a:prstGeom>
        </p:spPr>
        <p:txBody>
          <a:bodyPr/>
          <a:lstStyle/>
          <a:p>
            <a:endParaRPr/>
          </a:p>
        </p:txBody>
      </p:sp>
      <p:sp>
        <p:nvSpPr>
          <p:cNvPr id="1057" name="Shape 1057"/>
          <p:cNvSpPr>
            <a:spLocks noGrp="1"/>
          </p:cNvSpPr>
          <p:nvPr>
            <p:ph type="body" sz="quarter" idx="1"/>
          </p:nvPr>
        </p:nvSpPr>
        <p:spPr>
          <a:prstGeom prst="rect">
            <a:avLst/>
          </a:prstGeom>
        </p:spPr>
        <p:txBody>
          <a:bodyPr/>
          <a:lstStyle/>
          <a:p>
            <a:r>
              <a:t> generate patches / fix bugs / improve small parts of code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Shape 1061"/>
          <p:cNvSpPr>
            <a:spLocks noGrp="1" noRot="1" noChangeAspect="1"/>
          </p:cNvSpPr>
          <p:nvPr>
            <p:ph type="sldImg"/>
          </p:nvPr>
        </p:nvSpPr>
        <p:spPr>
          <a:prstGeom prst="rect">
            <a:avLst/>
          </a:prstGeom>
        </p:spPr>
        <p:txBody>
          <a:bodyPr/>
          <a:lstStyle/>
          <a:p>
            <a:endParaRPr/>
          </a:p>
        </p:txBody>
      </p:sp>
      <p:sp>
        <p:nvSpPr>
          <p:cNvPr id="1062" name="Shape 1062"/>
          <p:cNvSpPr>
            <a:spLocks noGrp="1"/>
          </p:cNvSpPr>
          <p:nvPr>
            <p:ph type="body" sz="quarter" idx="1"/>
          </p:nvPr>
        </p:nvSpPr>
        <p:spPr>
          <a:prstGeom prst="rect">
            <a:avLst/>
          </a:prstGeom>
        </p:spPr>
        <p:txBody>
          <a:bodyPr/>
          <a:lstStyle/>
          <a:p>
            <a:r>
              <a:t>This is how it starts. At first, it doesn’t look impressive. Like this was the start of the world wide web.</a:t>
            </a:r>
          </a:p>
          <a:p>
            <a:r>
              <a:t>generate larger parts of the code</a:t>
            </a:r>
          </a:p>
          <a:p>
            <a:r>
              <a:t>generate whole applications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prstGeom prst="rect">
            <a:avLst/>
          </a:prstGeom>
        </p:spPr>
        <p:txBody>
          <a:bodyPr/>
          <a:lstStyle/>
          <a:p>
            <a:endParaRPr/>
          </a:p>
        </p:txBody>
      </p:sp>
      <p:sp>
        <p:nvSpPr>
          <p:cNvPr id="68" name="Shape 68"/>
          <p:cNvSpPr>
            <a:spLocks noGrp="1"/>
          </p:cNvSpPr>
          <p:nvPr>
            <p:ph type="body" sz="quarter" idx="1"/>
          </p:nvPr>
        </p:nvSpPr>
        <p:spPr>
          <a:prstGeom prst="rect">
            <a:avLst/>
          </a:prstGeom>
        </p:spPr>
        <p:txBody>
          <a:bodyPr/>
          <a:lstStyle/>
          <a:p>
            <a:r>
              <a:t>So we have a complex problem. A fuzzy need. A customer pain. Or a soon to be created desire that not even the customer knows about yet. In order to be able to decide how it should be, you have to master the complexity of that problem.</a:t>
            </a:r>
          </a:p>
          <a:p>
            <a:r>
              <a:t>You have to understands the problem and decide about the best possible solution.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noRot="1" noChangeAspect="1"/>
          </p:cNvSpPr>
          <p:nvPr>
            <p:ph type="sldImg"/>
          </p:nvPr>
        </p:nvSpPr>
        <p:spPr>
          <a:prstGeom prst="rect">
            <a:avLst/>
          </a:prstGeom>
        </p:spPr>
        <p:txBody>
          <a:bodyPr/>
          <a:lstStyle/>
          <a:p>
            <a:endParaRPr/>
          </a:p>
        </p:txBody>
      </p:sp>
      <p:sp>
        <p:nvSpPr>
          <p:cNvPr id="80" name="Shape 80"/>
          <p:cNvSpPr>
            <a:spLocks noGrp="1"/>
          </p:cNvSpPr>
          <p:nvPr>
            <p:ph type="body" sz="quarter" idx="1"/>
          </p:nvPr>
        </p:nvSpPr>
        <p:spPr>
          <a:prstGeom prst="rect">
            <a:avLst/>
          </a:prstGeom>
        </p:spPr>
        <p:txBody>
          <a:bodyPr/>
          <a:lstStyle/>
          <a:p>
            <a:r>
              <a:t>By mastering that complexity you create domain knowledge. You now know something about the problem domain. And that knowledge incorporates the knowledge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r>
              <a:t>Imagine to let the AI decide on its own… This is the hard decision. To “Decide how it should be”. This is what separates facebook from myspace, Whatsapp from Skype, … This is the hard decision, the last frontier. If AI can solve that, all other is a piece of cake. Ok, maybe it’s not equivalent to the oracle problem, but … you know. It’s still a hard decision.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1952882" y="13037343"/>
            <a:ext cx="460376" cy="498476"/>
          </a:xfrm>
          <a:prstGeom prst="rect">
            <a:avLst/>
          </a:prstGeom>
          <a:ln w="12700">
            <a:miter lim="400000"/>
          </a:ln>
        </p:spPr>
        <p:txBody>
          <a:bodyPr wrap="none" lIns="71437" tIns="71437" rIns="71437" bIns="71437">
            <a:spAutoFit/>
          </a:bodyPr>
          <a:lstStyle>
            <a:lvl1pPr>
              <a:defRPr sz="2400">
                <a:solidFill>
                  <a:srgbClr val="535353"/>
                </a:solidFill>
                <a:latin typeface="Gill Sans Light"/>
                <a:ea typeface="Gill Sans Light"/>
                <a:cs typeface="Gill Sans Light"/>
                <a:sym typeface="Gill Sans Light"/>
              </a:defRPr>
            </a:lvl1pPr>
          </a:lstStyle>
          <a:p>
            <a:fld id="{86CB4B4D-7CA3-9044-876B-883B54F8677D}" type="slidenum">
              <a:t>‹#›</a:t>
            </a:fld>
            <a:endParaRPr/>
          </a:p>
        </p:txBody>
      </p:sp>
      <p:sp>
        <p:nvSpPr>
          <p:cNvPr id="3" name="@roesslerj"/>
          <p:cNvSpPr txBox="1"/>
          <p:nvPr/>
        </p:nvSpPr>
        <p:spPr>
          <a:xfrm>
            <a:off x="22029783" y="12942093"/>
            <a:ext cx="2240408" cy="688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600">
                <a:latin typeface="Helvetica Light"/>
                <a:ea typeface="Helvetica Light"/>
                <a:cs typeface="Helvetica Light"/>
                <a:sym typeface="Helvetica Light"/>
              </a:defRPr>
            </a:lvl1pPr>
          </a:lstStyle>
          <a:p>
            <a:r>
              <a:t>@roesslerj</a:t>
            </a:r>
          </a:p>
        </p:txBody>
      </p:sp>
      <p:pic>
        <p:nvPicPr>
          <p:cNvPr id="4" name="Image" descr="Image"/>
          <p:cNvPicPr>
            <a:picLocks noChangeAspect="1"/>
          </p:cNvPicPr>
          <p:nvPr/>
        </p:nvPicPr>
        <p:blipFill>
          <a:blip r:embed="rId3">
            <a:extLst/>
          </a:blip>
          <a:stretch>
            <a:fillRect/>
          </a:stretch>
        </p:blipFill>
        <p:spPr>
          <a:xfrm>
            <a:off x="-13747" y="-6487"/>
            <a:ext cx="3445514" cy="3445514"/>
          </a:xfrm>
          <a:prstGeom prst="rect">
            <a:avLst/>
          </a:prstGeom>
          <a:ln w="12700">
            <a:miter lim="400000"/>
          </a:ln>
        </p:spPr>
      </p:pic>
      <p:sp>
        <p:nvSpPr>
          <p:cNvPr id="5" name="Title Text"/>
          <p:cNvSpPr txBox="1">
            <a:spLocks noGrp="1"/>
          </p:cNvSpPr>
          <p:nvPr>
            <p:ph type="title"/>
          </p:nvPr>
        </p:nvSpPr>
        <p:spPr>
          <a:xfrm>
            <a:off x="3548062" y="357187"/>
            <a:ext cx="17287876" cy="342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Title Text</a:t>
            </a:r>
          </a:p>
        </p:txBody>
      </p:sp>
      <p:sp>
        <p:nvSpPr>
          <p:cNvPr id="6" name="Body Level One…"/>
          <p:cNvSpPr txBox="1">
            <a:spLocks noGrp="1"/>
          </p:cNvSpPr>
          <p:nvPr>
            <p:ph type="body" idx="1"/>
          </p:nvPr>
        </p:nvSpPr>
        <p:spPr>
          <a:xfrm>
            <a:off x="3548062" y="3839765"/>
            <a:ext cx="17287876" cy="8858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821531"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Gill Sans Light"/>
          <a:ea typeface="Gill Sans Light"/>
          <a:cs typeface="Gill Sans Light"/>
          <a:sym typeface="Gill Sans Light"/>
        </a:defRPr>
      </a:lvl1pPr>
      <a:lvl2pPr marL="0" marR="0" indent="228600" algn="ctr" defTabSz="821531"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Gill Sans Light"/>
          <a:ea typeface="Gill Sans Light"/>
          <a:cs typeface="Gill Sans Light"/>
          <a:sym typeface="Gill Sans Light"/>
        </a:defRPr>
      </a:lvl2pPr>
      <a:lvl3pPr marL="0" marR="0" indent="457200" algn="ctr" defTabSz="821531"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Gill Sans Light"/>
          <a:ea typeface="Gill Sans Light"/>
          <a:cs typeface="Gill Sans Light"/>
          <a:sym typeface="Gill Sans Light"/>
        </a:defRPr>
      </a:lvl3pPr>
      <a:lvl4pPr marL="0" marR="0" indent="685800" algn="ctr" defTabSz="821531"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Gill Sans Light"/>
          <a:ea typeface="Gill Sans Light"/>
          <a:cs typeface="Gill Sans Light"/>
          <a:sym typeface="Gill Sans Light"/>
        </a:defRPr>
      </a:lvl4pPr>
      <a:lvl5pPr marL="0" marR="0" indent="914400" algn="ctr" defTabSz="821531"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Gill Sans Light"/>
          <a:ea typeface="Gill Sans Light"/>
          <a:cs typeface="Gill Sans Light"/>
          <a:sym typeface="Gill Sans Light"/>
        </a:defRPr>
      </a:lvl5pPr>
      <a:lvl6pPr marL="0" marR="0" indent="1143000" algn="ctr" defTabSz="821531"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Gill Sans Light"/>
          <a:ea typeface="Gill Sans Light"/>
          <a:cs typeface="Gill Sans Light"/>
          <a:sym typeface="Gill Sans Light"/>
        </a:defRPr>
      </a:lvl6pPr>
      <a:lvl7pPr marL="0" marR="0" indent="1371600" algn="ctr" defTabSz="821531"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Gill Sans Light"/>
          <a:ea typeface="Gill Sans Light"/>
          <a:cs typeface="Gill Sans Light"/>
          <a:sym typeface="Gill Sans Light"/>
        </a:defRPr>
      </a:lvl7pPr>
      <a:lvl8pPr marL="0" marR="0" indent="1600200" algn="ctr" defTabSz="821531"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Gill Sans Light"/>
          <a:ea typeface="Gill Sans Light"/>
          <a:cs typeface="Gill Sans Light"/>
          <a:sym typeface="Gill Sans Light"/>
        </a:defRPr>
      </a:lvl8pPr>
      <a:lvl9pPr marL="0" marR="0" indent="1828800" algn="ctr" defTabSz="821531"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Gill Sans Light"/>
          <a:ea typeface="Gill Sans Light"/>
          <a:cs typeface="Gill Sans Light"/>
          <a:sym typeface="Gill Sans Light"/>
        </a:defRPr>
      </a:lvl9pPr>
    </p:titleStyle>
    <p:bodyStyle>
      <a:lvl1pPr marL="724452" marR="0" indent="-724452" algn="l" defTabSz="821531"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Gill Sans Light"/>
          <a:ea typeface="Gill Sans Light"/>
          <a:cs typeface="Gill Sans Light"/>
          <a:sym typeface="Gill Sans Light"/>
        </a:defRPr>
      </a:lvl1pPr>
      <a:lvl2pPr marL="1245152" marR="0" indent="-724452" algn="l" defTabSz="821531"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Gill Sans Light"/>
          <a:ea typeface="Gill Sans Light"/>
          <a:cs typeface="Gill Sans Light"/>
          <a:sym typeface="Gill Sans Light"/>
        </a:defRPr>
      </a:lvl2pPr>
      <a:lvl3pPr marL="1765852" marR="0" indent="-724452" algn="l" defTabSz="821531"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Gill Sans Light"/>
          <a:ea typeface="Gill Sans Light"/>
          <a:cs typeface="Gill Sans Light"/>
          <a:sym typeface="Gill Sans Light"/>
        </a:defRPr>
      </a:lvl3pPr>
      <a:lvl4pPr marL="2286552" marR="0" indent="-724452" algn="l" defTabSz="821531"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Gill Sans Light"/>
          <a:ea typeface="Gill Sans Light"/>
          <a:cs typeface="Gill Sans Light"/>
          <a:sym typeface="Gill Sans Light"/>
        </a:defRPr>
      </a:lvl4pPr>
      <a:lvl5pPr marL="2807252" marR="0" indent="-724452" algn="l" defTabSz="821531"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Gill Sans Light"/>
          <a:ea typeface="Gill Sans Light"/>
          <a:cs typeface="Gill Sans Light"/>
          <a:sym typeface="Gill Sans Light"/>
        </a:defRPr>
      </a:lvl5pPr>
      <a:lvl6pPr marL="3327952" marR="0" indent="-724452" algn="l" defTabSz="821531"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Gill Sans Light"/>
          <a:ea typeface="Gill Sans Light"/>
          <a:cs typeface="Gill Sans Light"/>
          <a:sym typeface="Gill Sans Light"/>
        </a:defRPr>
      </a:lvl6pPr>
      <a:lvl7pPr marL="3848652" marR="0" indent="-724452" algn="l" defTabSz="821531"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Gill Sans Light"/>
          <a:ea typeface="Gill Sans Light"/>
          <a:cs typeface="Gill Sans Light"/>
          <a:sym typeface="Gill Sans Light"/>
        </a:defRPr>
      </a:lvl7pPr>
      <a:lvl8pPr marL="4369352" marR="0" indent="-724452" algn="l" defTabSz="821531"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Gill Sans Light"/>
          <a:ea typeface="Gill Sans Light"/>
          <a:cs typeface="Gill Sans Light"/>
          <a:sym typeface="Gill Sans Light"/>
        </a:defRPr>
      </a:lvl8pPr>
      <a:lvl9pPr marL="4890052" marR="0" indent="-724452" algn="l" defTabSz="821531"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Gill Sans Light"/>
          <a:ea typeface="Gill Sans Light"/>
          <a:cs typeface="Gill Sans Light"/>
          <a:sym typeface="Gill Sans Light"/>
        </a:defRPr>
      </a:lvl9pPr>
    </p:bodyStyle>
    <p:otherStyle>
      <a:lvl1pPr marL="0" marR="0" indent="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1pPr>
      <a:lvl2pPr marL="0" marR="0" indent="2286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2pPr>
      <a:lvl3pPr marL="0" marR="0" indent="4572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3pPr>
      <a:lvl4pPr marL="0" marR="0" indent="6858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4pPr>
      <a:lvl5pPr marL="0" marR="0" indent="9144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5pPr>
      <a:lvl6pPr marL="0" marR="0" indent="11430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6pPr>
      <a:lvl7pPr marL="0" marR="0" indent="13716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7pPr>
      <a:lvl8pPr marL="0" marR="0" indent="16002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8pPr>
      <a:lvl9pPr marL="0" marR="0" indent="18288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retest.d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hyperlink" Target="https://dojo.ministryoftesting.com/dojo/lessons/what-do-software-testers-do-version-0-1"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airbnb.design/sketching-interfaces/" TargetMode="External"/><Relationship Id="rId2" Type="http://schemas.openxmlformats.org/officeDocument/2006/relationships/image" Target="../media/image19.gif"/><Relationship Id="rId1" Type="http://schemas.openxmlformats.org/officeDocument/2006/relationships/slideLayout" Target="../slideLayouts/slideLayout1.xml"/><Relationship Id="rId5" Type="http://schemas.openxmlformats.org/officeDocument/2006/relationships/hyperlink" Target="https://github.com/Microsoft/ailab/tree/master/Sketch2Code" TargetMode="External"/><Relationship Id="rId4" Type="http://schemas.openxmlformats.org/officeDocument/2006/relationships/hyperlink" Target="https://github.com/tonybeltramelli/pix2cod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code.fb.com/developer-tools/sapienz-intelligent-automated-software-testing-at-scale/" TargetMode="External"/><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gif"/><Relationship Id="rId18" Type="http://schemas.openxmlformats.org/officeDocument/2006/relationships/image" Target="../media/image53.jpeg"/><Relationship Id="rId3" Type="http://schemas.openxmlformats.org/officeDocument/2006/relationships/image" Target="../media/image38.gif"/><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notesSlide" Target="../notesSlides/notesSlide43.xml"/><Relationship Id="rId16" Type="http://schemas.openxmlformats.org/officeDocument/2006/relationships/image" Target="../media/image51.jpeg"/><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1.jpeg"/><Relationship Id="rId11" Type="http://schemas.openxmlformats.org/officeDocument/2006/relationships/image" Target="../media/image46.gif"/><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gif"/><Relationship Id="rId19" Type="http://schemas.openxmlformats.org/officeDocument/2006/relationships/image" Target="../media/image54.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notesSlide" Target="../notesSlides/notesSlide50.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03.png"/><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7.png"/></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png"/><Relationship Id="rId4" Type="http://schemas.openxmlformats.org/officeDocument/2006/relationships/image" Target="../media/image17.png"/></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hyperlink" Target="https://code.fb.com/developer-tools/finding-and-fixing-software-bugs-automatically-with-sapfix-and-sapienz/"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hyperlink" Target="mailto:roessler@retest.de" TargetMode="External"/><Relationship Id="rId7" Type="http://schemas.openxmlformats.org/officeDocument/2006/relationships/image" Target="../media/image111.png"/><Relationship Id="rId2" Type="http://schemas.openxmlformats.org/officeDocument/2006/relationships/hyperlink" Target="https://retest.rocks" TargetMode="Externa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220px-HAL9000.svg.png" descr="220px-HAL9000.svg.png"/>
          <p:cNvPicPr>
            <a:picLocks noChangeAspect="1"/>
          </p:cNvPicPr>
          <p:nvPr/>
        </p:nvPicPr>
        <p:blipFill>
          <a:blip r:embed="rId3">
            <a:extLst/>
          </a:blip>
          <a:srcRect l="15421" t="29900" r="11621" b="29900"/>
          <a:stretch>
            <a:fillRect/>
          </a:stretch>
        </p:blipFill>
        <p:spPr>
          <a:xfrm>
            <a:off x="9860034" y="3882884"/>
            <a:ext cx="2038422" cy="1123186"/>
          </a:xfrm>
          <a:prstGeom prst="rect">
            <a:avLst/>
          </a:prstGeom>
          <a:ln w="12700">
            <a:miter lim="400000"/>
          </a:ln>
        </p:spPr>
      </p:pic>
      <p:sp>
        <p:nvSpPr>
          <p:cNvPr id="23" name="When Will AI Take My Job…"/>
          <p:cNvSpPr txBox="1"/>
          <p:nvPr/>
        </p:nvSpPr>
        <p:spPr>
          <a:xfrm>
            <a:off x="2730538" y="2557848"/>
            <a:ext cx="18922925" cy="6175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11200">
                <a:latin typeface="Helvetica Light"/>
                <a:ea typeface="Helvetica Light"/>
                <a:cs typeface="Helvetica Light"/>
                <a:sym typeface="Helvetica Light"/>
              </a:defRPr>
            </a:pPr>
            <a:r>
              <a:rPr dirty="0"/>
              <a:t>When Will </a:t>
            </a:r>
            <a:r>
              <a:rPr sz="25000" dirty="0">
                <a:latin typeface="Orbitron"/>
                <a:ea typeface="Orbitron"/>
                <a:cs typeface="Orbitron"/>
                <a:sym typeface="Orbitron"/>
              </a:rPr>
              <a:t>AI</a:t>
            </a:r>
            <a:r>
              <a:rPr dirty="0"/>
              <a:t> Take My Job</a:t>
            </a:r>
          </a:p>
          <a:p>
            <a:pPr>
              <a:defRPr sz="11200">
                <a:latin typeface="Knewave"/>
                <a:ea typeface="Knewave"/>
                <a:cs typeface="Knewave"/>
                <a:sym typeface="Knewave"/>
              </a:defRPr>
            </a:pPr>
            <a:r>
              <a:rPr dirty="0"/>
              <a:t>as a Tester?</a:t>
            </a:r>
          </a:p>
        </p:txBody>
      </p:sp>
      <p:sp>
        <p:nvSpPr>
          <p:cNvPr id="24" name="Slide Number"/>
          <p:cNvSpPr txBox="1">
            <a:spLocks noGrp="1"/>
          </p:cNvSpPr>
          <p:nvPr>
            <p:ph type="sldNum" sz="quarter" idx="2"/>
          </p:nvPr>
        </p:nvSpPr>
        <p:spPr>
          <a:xfrm>
            <a:off x="12029082" y="13037343"/>
            <a:ext cx="307976" cy="498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25" name="Dr. Jeremias Rößler"/>
          <p:cNvSpPr txBox="1"/>
          <p:nvPr/>
        </p:nvSpPr>
        <p:spPr>
          <a:xfrm>
            <a:off x="9692093" y="10034515"/>
            <a:ext cx="4999814" cy="815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400">
                <a:latin typeface="Helvetica Light"/>
                <a:ea typeface="Helvetica Light"/>
                <a:cs typeface="Helvetica Light"/>
                <a:sym typeface="Helvetica Light"/>
              </a:defRPr>
            </a:lvl1pPr>
          </a:lstStyle>
          <a:p>
            <a:r>
              <a:t>Dr. Jeremias Rößler</a:t>
            </a:r>
          </a:p>
        </p:txBody>
      </p:sp>
      <p:sp>
        <p:nvSpPr>
          <p:cNvPr id="26" name="https://retest.de"/>
          <p:cNvSpPr txBox="1"/>
          <p:nvPr/>
        </p:nvSpPr>
        <p:spPr>
          <a:xfrm>
            <a:off x="10153673" y="11535929"/>
            <a:ext cx="4058794" cy="815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400" u="sng">
                <a:latin typeface="Helvetica Light"/>
                <a:ea typeface="Helvetica Light"/>
                <a:cs typeface="Helvetica Light"/>
                <a:sym typeface="Helvetica Light"/>
                <a:hlinkClick r:id="rId4"/>
              </a:defRPr>
            </a:lvl1pPr>
          </a:lstStyle>
          <a:p>
            <a:pPr>
              <a:defRPr u="none"/>
            </a:pPr>
            <a:r>
              <a:rPr u="sng">
                <a:hlinkClick r:id="rId4"/>
              </a:rPr>
              <a:t>https://retest.de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97" name="bb9780vs-iphone4.jpg" descr="bb9780vs-iphone4.jpg"/>
          <p:cNvPicPr>
            <a:picLocks noChangeAspect="1"/>
          </p:cNvPicPr>
          <p:nvPr/>
        </p:nvPicPr>
        <p:blipFill>
          <a:blip r:embed="rId3">
            <a:extLst/>
          </a:blip>
          <a:stretch>
            <a:fillRect/>
          </a:stretch>
        </p:blipFill>
        <p:spPr>
          <a:xfrm>
            <a:off x="6031191" y="7251586"/>
            <a:ext cx="7708901" cy="5080001"/>
          </a:xfrm>
          <a:prstGeom prst="rect">
            <a:avLst/>
          </a:prstGeom>
          <a:ln w="12700">
            <a:miter lim="400000"/>
          </a:ln>
        </p:spPr>
      </p:pic>
      <p:pic>
        <p:nvPicPr>
          <p:cNvPr id="98" name="myspacevsfacebook.gif" descr="myspacevsfacebook.gif"/>
          <p:cNvPicPr>
            <a:picLocks noChangeAspect="1"/>
          </p:cNvPicPr>
          <p:nvPr/>
        </p:nvPicPr>
        <p:blipFill>
          <a:blip r:embed="rId4">
            <a:extLst/>
          </a:blip>
          <a:stretch>
            <a:fillRect/>
          </a:stretch>
        </p:blipFill>
        <p:spPr>
          <a:xfrm>
            <a:off x="3134487" y="2070053"/>
            <a:ext cx="3302001" cy="3810001"/>
          </a:xfrm>
          <a:prstGeom prst="rect">
            <a:avLst/>
          </a:prstGeom>
          <a:ln w="12700">
            <a:miter lim="400000"/>
          </a:ln>
        </p:spPr>
      </p:pic>
      <p:pic>
        <p:nvPicPr>
          <p:cNvPr id="99" name="Microsoft_Skype_for_Business_logo.png" descr="Microsoft_Skype_for_Business_logo.png"/>
          <p:cNvPicPr>
            <a:picLocks noChangeAspect="1"/>
          </p:cNvPicPr>
          <p:nvPr/>
        </p:nvPicPr>
        <p:blipFill>
          <a:blip r:embed="rId5">
            <a:extLst/>
          </a:blip>
          <a:stretch>
            <a:fillRect/>
          </a:stretch>
        </p:blipFill>
        <p:spPr>
          <a:xfrm>
            <a:off x="16561243" y="9365664"/>
            <a:ext cx="3251201" cy="3251201"/>
          </a:xfrm>
          <a:prstGeom prst="rect">
            <a:avLst/>
          </a:prstGeom>
          <a:ln w="12700">
            <a:miter lim="400000"/>
          </a:ln>
        </p:spPr>
      </p:pic>
      <p:pic>
        <p:nvPicPr>
          <p:cNvPr id="100" name="2000px-Instagram_logo_2016.svg.png" descr="2000px-Instagram_logo_2016.svg.png"/>
          <p:cNvPicPr>
            <a:picLocks noChangeAspect="1"/>
          </p:cNvPicPr>
          <p:nvPr/>
        </p:nvPicPr>
        <p:blipFill>
          <a:blip r:embed="rId6">
            <a:extLst/>
          </a:blip>
          <a:stretch>
            <a:fillRect/>
          </a:stretch>
        </p:blipFill>
        <p:spPr>
          <a:xfrm>
            <a:off x="19678160" y="2121494"/>
            <a:ext cx="3251201" cy="3251201"/>
          </a:xfrm>
          <a:prstGeom prst="rect">
            <a:avLst/>
          </a:prstGeom>
          <a:ln w="12700">
            <a:miter lim="400000"/>
          </a:ln>
        </p:spPr>
      </p:pic>
      <p:pic>
        <p:nvPicPr>
          <p:cNvPr id="101" name="2000px-WhatsApp.svg.png" descr="2000px-WhatsApp.svg.png"/>
          <p:cNvPicPr>
            <a:picLocks noChangeAspect="1"/>
          </p:cNvPicPr>
          <p:nvPr/>
        </p:nvPicPr>
        <p:blipFill>
          <a:blip r:embed="rId7">
            <a:extLst/>
          </a:blip>
          <a:stretch>
            <a:fillRect/>
          </a:stretch>
        </p:blipFill>
        <p:spPr>
          <a:xfrm>
            <a:off x="20737123" y="9363167"/>
            <a:ext cx="3251201" cy="3256195"/>
          </a:xfrm>
          <a:prstGeom prst="rect">
            <a:avLst/>
          </a:prstGeom>
          <a:ln w="12700">
            <a:miter lim="400000"/>
          </a:ln>
        </p:spPr>
      </p:pic>
      <p:pic>
        <p:nvPicPr>
          <p:cNvPr id="102" name="snapchat-logo.png" descr="snapchat-logo.png"/>
          <p:cNvPicPr>
            <a:picLocks noChangeAspect="1"/>
          </p:cNvPicPr>
          <p:nvPr/>
        </p:nvPicPr>
        <p:blipFill>
          <a:blip r:embed="rId8">
            <a:extLst/>
          </a:blip>
          <a:stretch>
            <a:fillRect/>
          </a:stretch>
        </p:blipFill>
        <p:spPr>
          <a:xfrm>
            <a:off x="15768180" y="2121494"/>
            <a:ext cx="3251201" cy="325120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107" name="How could you know?…"/>
          <p:cNvSpPr txBox="1"/>
          <p:nvPr/>
        </p:nvSpPr>
        <p:spPr>
          <a:xfrm>
            <a:off x="7172894" y="5643562"/>
            <a:ext cx="11509440" cy="2428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r>
              <a:t>How could you know?</a:t>
            </a:r>
          </a:p>
          <a:p>
            <a:pPr marL="881944" indent="-881944" algn="l">
              <a:buSzPct val="100000"/>
              <a:buAutoNum type="arabicPeriod"/>
            </a:pPr>
            <a:r>
              <a:t>Decide</a:t>
            </a:r>
          </a:p>
          <a:p>
            <a:pPr marL="881944" indent="-881944" algn="l">
              <a:buSzPct val="100000"/>
              <a:buAutoNum type="arabicPeriod"/>
            </a:pPr>
            <a:r>
              <a:t>Understand someone else’s Decision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112" name="decide"/>
          <p:cNvSpPr txBox="1"/>
          <p:nvPr/>
        </p:nvSpPr>
        <p:spPr>
          <a:xfrm>
            <a:off x="17055030" y="4945069"/>
            <a:ext cx="20267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decide</a:t>
            </a:r>
          </a:p>
        </p:txBody>
      </p:sp>
      <p:sp>
        <p:nvSpPr>
          <p:cNvPr id="113" name="understand"/>
          <p:cNvSpPr txBox="1"/>
          <p:nvPr/>
        </p:nvSpPr>
        <p:spPr>
          <a:xfrm>
            <a:off x="17055030" y="2036980"/>
            <a:ext cx="333305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understand</a:t>
            </a:r>
          </a:p>
        </p:txBody>
      </p:sp>
      <p:sp>
        <p:nvSpPr>
          <p:cNvPr id="114" name="communicate"/>
          <p:cNvSpPr txBox="1"/>
          <p:nvPr/>
        </p:nvSpPr>
        <p:spPr>
          <a:xfrm>
            <a:off x="17055030" y="7298079"/>
            <a:ext cx="39317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communicate</a:t>
            </a:r>
          </a:p>
        </p:txBody>
      </p:sp>
      <p:sp>
        <p:nvSpPr>
          <p:cNvPr id="125" name="Connection Line"/>
          <p:cNvSpPr/>
          <p:nvPr/>
        </p:nvSpPr>
        <p:spPr>
          <a:xfrm>
            <a:off x="13626193" y="1517932"/>
            <a:ext cx="3069223" cy="2526776"/>
          </a:xfrm>
          <a:custGeom>
            <a:avLst/>
            <a:gdLst/>
            <a:ahLst/>
            <a:cxnLst>
              <a:cxn ang="0">
                <a:pos x="wd2" y="hd2"/>
              </a:cxn>
              <a:cxn ang="5400000">
                <a:pos x="wd2" y="hd2"/>
              </a:cxn>
              <a:cxn ang="10800000">
                <a:pos x="wd2" y="hd2"/>
              </a:cxn>
              <a:cxn ang="16200000">
                <a:pos x="wd2" y="hd2"/>
              </a:cxn>
            </a:cxnLst>
            <a:rect l="0" t="0" r="r" b="b"/>
            <a:pathLst>
              <a:path w="16538" h="21600" extrusionOk="0">
                <a:moveTo>
                  <a:pt x="8101" y="21600"/>
                </a:moveTo>
                <a:cubicBezTo>
                  <a:pt x="21600" y="10272"/>
                  <a:pt x="18900" y="3072"/>
                  <a:pt x="0" y="0"/>
                </a:cubicBezTo>
              </a:path>
            </a:pathLst>
          </a:custGeom>
          <a:ln w="152400">
            <a:solidFill>
              <a:srgbClr val="000000"/>
            </a:solidFill>
            <a:miter lim="400000"/>
            <a:headEnd type="triangle"/>
          </a:ln>
        </p:spPr>
        <p:txBody>
          <a:bodyPr/>
          <a:lstStyle/>
          <a:p>
            <a:endParaRPr/>
          </a:p>
        </p:txBody>
      </p:sp>
      <p:sp>
        <p:nvSpPr>
          <p:cNvPr id="126" name="Connection Line"/>
          <p:cNvSpPr/>
          <p:nvPr/>
        </p:nvSpPr>
        <p:spPr>
          <a:xfrm>
            <a:off x="13090399" y="4079824"/>
            <a:ext cx="3647467" cy="2417591"/>
          </a:xfrm>
          <a:custGeom>
            <a:avLst/>
            <a:gdLst/>
            <a:ahLst/>
            <a:cxnLst>
              <a:cxn ang="0">
                <a:pos x="wd2" y="hd2"/>
              </a:cxn>
              <a:cxn ang="5400000">
                <a:pos x="wd2" y="hd2"/>
              </a:cxn>
              <a:cxn ang="10800000">
                <a:pos x="wd2" y="hd2"/>
              </a:cxn>
              <a:cxn ang="16200000">
                <a:pos x="wd2" y="hd2"/>
              </a:cxn>
            </a:cxnLst>
            <a:rect l="0" t="0" r="r" b="b"/>
            <a:pathLst>
              <a:path w="16707" h="21600" extrusionOk="0">
                <a:moveTo>
                  <a:pt x="0" y="21600"/>
                </a:moveTo>
                <a:cubicBezTo>
                  <a:pt x="18395" y="21553"/>
                  <a:pt x="21600" y="14353"/>
                  <a:pt x="9614" y="0"/>
                </a:cubicBezTo>
              </a:path>
            </a:pathLst>
          </a:custGeom>
          <a:ln w="152400">
            <a:solidFill>
              <a:srgbClr val="000000"/>
            </a:solidFill>
            <a:miter lim="400000"/>
            <a:headEnd type="triangle"/>
          </a:ln>
        </p:spPr>
        <p:txBody>
          <a:bodyPr/>
          <a:lstStyle/>
          <a:p>
            <a:endParaRPr/>
          </a:p>
        </p:txBody>
      </p:sp>
      <p:sp>
        <p:nvSpPr>
          <p:cNvPr id="127" name="Connection Line"/>
          <p:cNvSpPr/>
          <p:nvPr/>
        </p:nvSpPr>
        <p:spPr>
          <a:xfrm>
            <a:off x="13206965" y="6650838"/>
            <a:ext cx="3510758" cy="2182867"/>
          </a:xfrm>
          <a:custGeom>
            <a:avLst/>
            <a:gdLst/>
            <a:ahLst/>
            <a:cxnLst>
              <a:cxn ang="0">
                <a:pos x="wd2" y="hd2"/>
              </a:cxn>
              <a:cxn ang="5400000">
                <a:pos x="wd2" y="hd2"/>
              </a:cxn>
              <a:cxn ang="10800000">
                <a:pos x="wd2" y="hd2"/>
              </a:cxn>
              <a:cxn ang="16200000">
                <a:pos x="wd2" y="hd2"/>
              </a:cxn>
            </a:cxnLst>
            <a:rect l="0" t="0" r="r" b="b"/>
            <a:pathLst>
              <a:path w="16531" h="21600" extrusionOk="0">
                <a:moveTo>
                  <a:pt x="8029" y="21600"/>
                </a:moveTo>
                <a:cubicBezTo>
                  <a:pt x="21600" y="12788"/>
                  <a:pt x="18924" y="5588"/>
                  <a:pt x="0" y="0"/>
                </a:cubicBezTo>
              </a:path>
            </a:pathLst>
          </a:custGeom>
          <a:ln w="152400">
            <a:solidFill>
              <a:srgbClr val="000000"/>
            </a:solidFill>
            <a:miter lim="400000"/>
            <a:headEnd type="triangle"/>
          </a:ln>
        </p:spPr>
        <p:txBody>
          <a:bodyPr/>
          <a:lstStyle/>
          <a:p>
            <a:endParaRPr/>
          </a:p>
        </p:txBody>
      </p:sp>
      <p:grpSp>
        <p:nvGrpSpPr>
          <p:cNvPr id="120" name="Group"/>
          <p:cNvGrpSpPr/>
          <p:nvPr/>
        </p:nvGrpSpPr>
        <p:grpSpPr>
          <a:xfrm>
            <a:off x="2504878" y="3757515"/>
            <a:ext cx="4103410" cy="4772905"/>
            <a:chOff x="0" y="0"/>
            <a:chExt cx="4103409" cy="4772904"/>
          </a:xfrm>
        </p:grpSpPr>
        <p:sp>
          <p:nvSpPr>
            <p:cNvPr id="118"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119"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sp>
        <p:nvSpPr>
          <p:cNvPr id="121" name="Problem"/>
          <p:cNvSpPr txBox="1"/>
          <p:nvPr/>
        </p:nvSpPr>
        <p:spPr>
          <a:xfrm>
            <a:off x="10931959" y="1221246"/>
            <a:ext cx="2520082"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Problem</a:t>
            </a:r>
          </a:p>
        </p:txBody>
      </p:sp>
      <p:sp>
        <p:nvSpPr>
          <p:cNvPr id="122" name="Domain-Knowledge"/>
          <p:cNvSpPr txBox="1"/>
          <p:nvPr/>
        </p:nvSpPr>
        <p:spPr>
          <a:xfrm>
            <a:off x="9343373" y="3662024"/>
            <a:ext cx="5697254"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Domain-Knowledge</a:t>
            </a:r>
          </a:p>
        </p:txBody>
      </p:sp>
      <p:sp>
        <p:nvSpPr>
          <p:cNvPr id="123" name="Plan"/>
          <p:cNvSpPr txBox="1"/>
          <p:nvPr/>
        </p:nvSpPr>
        <p:spPr>
          <a:xfrm>
            <a:off x="11478747" y="6102801"/>
            <a:ext cx="14265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Plan</a:t>
            </a:r>
          </a:p>
        </p:txBody>
      </p:sp>
      <p:sp>
        <p:nvSpPr>
          <p:cNvPr id="124" name="Solution-Knowledge"/>
          <p:cNvSpPr txBox="1"/>
          <p:nvPr/>
        </p:nvSpPr>
        <p:spPr>
          <a:xfrm>
            <a:off x="9290043" y="8543579"/>
            <a:ext cx="5803914"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Solution-Knowledge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132" name="decide"/>
          <p:cNvSpPr txBox="1"/>
          <p:nvPr/>
        </p:nvSpPr>
        <p:spPr>
          <a:xfrm>
            <a:off x="17055030" y="4945069"/>
            <a:ext cx="20267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decide</a:t>
            </a:r>
          </a:p>
        </p:txBody>
      </p:sp>
      <p:sp>
        <p:nvSpPr>
          <p:cNvPr id="133" name="understand"/>
          <p:cNvSpPr txBox="1"/>
          <p:nvPr/>
        </p:nvSpPr>
        <p:spPr>
          <a:xfrm>
            <a:off x="17055030" y="2036980"/>
            <a:ext cx="333305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understand</a:t>
            </a:r>
          </a:p>
        </p:txBody>
      </p:sp>
      <p:sp>
        <p:nvSpPr>
          <p:cNvPr id="148" name="Connection Line"/>
          <p:cNvSpPr/>
          <p:nvPr/>
        </p:nvSpPr>
        <p:spPr>
          <a:xfrm>
            <a:off x="13626193" y="1517932"/>
            <a:ext cx="3069223" cy="2526776"/>
          </a:xfrm>
          <a:custGeom>
            <a:avLst/>
            <a:gdLst/>
            <a:ahLst/>
            <a:cxnLst>
              <a:cxn ang="0">
                <a:pos x="wd2" y="hd2"/>
              </a:cxn>
              <a:cxn ang="5400000">
                <a:pos x="wd2" y="hd2"/>
              </a:cxn>
              <a:cxn ang="10800000">
                <a:pos x="wd2" y="hd2"/>
              </a:cxn>
              <a:cxn ang="16200000">
                <a:pos x="wd2" y="hd2"/>
              </a:cxn>
            </a:cxnLst>
            <a:rect l="0" t="0" r="r" b="b"/>
            <a:pathLst>
              <a:path w="16538" h="21600" extrusionOk="0">
                <a:moveTo>
                  <a:pt x="8101" y="21600"/>
                </a:moveTo>
                <a:cubicBezTo>
                  <a:pt x="21600" y="10272"/>
                  <a:pt x="18900" y="3072"/>
                  <a:pt x="0" y="0"/>
                </a:cubicBezTo>
              </a:path>
            </a:pathLst>
          </a:custGeom>
          <a:ln w="152400">
            <a:solidFill>
              <a:srgbClr val="000000"/>
            </a:solidFill>
            <a:miter lim="400000"/>
            <a:headEnd type="triangle"/>
          </a:ln>
        </p:spPr>
        <p:txBody>
          <a:bodyPr/>
          <a:lstStyle/>
          <a:p>
            <a:endParaRPr/>
          </a:p>
        </p:txBody>
      </p:sp>
      <p:sp>
        <p:nvSpPr>
          <p:cNvPr id="149" name="Connection Line"/>
          <p:cNvSpPr/>
          <p:nvPr/>
        </p:nvSpPr>
        <p:spPr>
          <a:xfrm>
            <a:off x="13090399" y="4079824"/>
            <a:ext cx="3647467" cy="2417591"/>
          </a:xfrm>
          <a:custGeom>
            <a:avLst/>
            <a:gdLst/>
            <a:ahLst/>
            <a:cxnLst>
              <a:cxn ang="0">
                <a:pos x="wd2" y="hd2"/>
              </a:cxn>
              <a:cxn ang="5400000">
                <a:pos x="wd2" y="hd2"/>
              </a:cxn>
              <a:cxn ang="10800000">
                <a:pos x="wd2" y="hd2"/>
              </a:cxn>
              <a:cxn ang="16200000">
                <a:pos x="wd2" y="hd2"/>
              </a:cxn>
            </a:cxnLst>
            <a:rect l="0" t="0" r="r" b="b"/>
            <a:pathLst>
              <a:path w="16707" h="21600" extrusionOk="0">
                <a:moveTo>
                  <a:pt x="0" y="21600"/>
                </a:moveTo>
                <a:cubicBezTo>
                  <a:pt x="18395" y="21553"/>
                  <a:pt x="21600" y="14353"/>
                  <a:pt x="9614" y="0"/>
                </a:cubicBezTo>
              </a:path>
            </a:pathLst>
          </a:custGeom>
          <a:ln w="152400">
            <a:solidFill>
              <a:srgbClr val="000000"/>
            </a:solidFill>
            <a:miter lim="400000"/>
            <a:headEnd type="triangle"/>
          </a:ln>
        </p:spPr>
        <p:txBody>
          <a:bodyPr/>
          <a:lstStyle/>
          <a:p>
            <a:endParaRPr/>
          </a:p>
        </p:txBody>
      </p:sp>
      <p:sp>
        <p:nvSpPr>
          <p:cNvPr id="150" name="Connection Line"/>
          <p:cNvSpPr/>
          <p:nvPr/>
        </p:nvSpPr>
        <p:spPr>
          <a:xfrm>
            <a:off x="13206965" y="6650838"/>
            <a:ext cx="3510758" cy="2182867"/>
          </a:xfrm>
          <a:custGeom>
            <a:avLst/>
            <a:gdLst/>
            <a:ahLst/>
            <a:cxnLst>
              <a:cxn ang="0">
                <a:pos x="wd2" y="hd2"/>
              </a:cxn>
              <a:cxn ang="5400000">
                <a:pos x="wd2" y="hd2"/>
              </a:cxn>
              <a:cxn ang="10800000">
                <a:pos x="wd2" y="hd2"/>
              </a:cxn>
              <a:cxn ang="16200000">
                <a:pos x="wd2" y="hd2"/>
              </a:cxn>
            </a:cxnLst>
            <a:rect l="0" t="0" r="r" b="b"/>
            <a:pathLst>
              <a:path w="16531" h="21600" extrusionOk="0">
                <a:moveTo>
                  <a:pt x="8029" y="21600"/>
                </a:moveTo>
                <a:cubicBezTo>
                  <a:pt x="21600" y="12788"/>
                  <a:pt x="18924" y="5588"/>
                  <a:pt x="0" y="0"/>
                </a:cubicBezTo>
              </a:path>
            </a:pathLst>
          </a:custGeom>
          <a:ln w="152400">
            <a:solidFill>
              <a:srgbClr val="000000"/>
            </a:solidFill>
            <a:miter lim="400000"/>
            <a:headEnd type="triangle"/>
          </a:ln>
        </p:spPr>
        <p:txBody>
          <a:bodyPr/>
          <a:lstStyle/>
          <a:p>
            <a:endParaRPr/>
          </a:p>
        </p:txBody>
      </p:sp>
      <p:grpSp>
        <p:nvGrpSpPr>
          <p:cNvPr id="139" name="Group"/>
          <p:cNvGrpSpPr/>
          <p:nvPr/>
        </p:nvGrpSpPr>
        <p:grpSpPr>
          <a:xfrm>
            <a:off x="2504878" y="3757515"/>
            <a:ext cx="4103410" cy="4772905"/>
            <a:chOff x="0" y="0"/>
            <a:chExt cx="4103409" cy="4772904"/>
          </a:xfrm>
        </p:grpSpPr>
        <p:sp>
          <p:nvSpPr>
            <p:cNvPr id="137"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138"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sp>
        <p:nvSpPr>
          <p:cNvPr id="140" name="Problem"/>
          <p:cNvSpPr txBox="1"/>
          <p:nvPr/>
        </p:nvSpPr>
        <p:spPr>
          <a:xfrm>
            <a:off x="10931959" y="1221246"/>
            <a:ext cx="2520082"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Problem</a:t>
            </a:r>
          </a:p>
        </p:txBody>
      </p:sp>
      <p:sp>
        <p:nvSpPr>
          <p:cNvPr id="141" name="Domain-Knowledge"/>
          <p:cNvSpPr txBox="1"/>
          <p:nvPr/>
        </p:nvSpPr>
        <p:spPr>
          <a:xfrm>
            <a:off x="9343373" y="3662024"/>
            <a:ext cx="5697254"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Domain-Knowledge</a:t>
            </a:r>
          </a:p>
        </p:txBody>
      </p:sp>
      <p:sp>
        <p:nvSpPr>
          <p:cNvPr id="142" name="Plan"/>
          <p:cNvSpPr txBox="1"/>
          <p:nvPr/>
        </p:nvSpPr>
        <p:spPr>
          <a:xfrm>
            <a:off x="11478747" y="6102801"/>
            <a:ext cx="14265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Plan</a:t>
            </a:r>
          </a:p>
        </p:txBody>
      </p:sp>
      <p:sp>
        <p:nvSpPr>
          <p:cNvPr id="143" name="Solution-Knowledge"/>
          <p:cNvSpPr txBox="1"/>
          <p:nvPr/>
        </p:nvSpPr>
        <p:spPr>
          <a:xfrm>
            <a:off x="9290043" y="8543579"/>
            <a:ext cx="5803914"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Solution-Knowledge</a:t>
            </a:r>
          </a:p>
        </p:txBody>
      </p:sp>
      <p:sp>
        <p:nvSpPr>
          <p:cNvPr id="144" name="Code"/>
          <p:cNvSpPr txBox="1"/>
          <p:nvPr/>
        </p:nvSpPr>
        <p:spPr>
          <a:xfrm>
            <a:off x="11355189" y="10984356"/>
            <a:ext cx="1673622"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Code</a:t>
            </a:r>
          </a:p>
        </p:txBody>
      </p:sp>
      <p:sp>
        <p:nvSpPr>
          <p:cNvPr id="151" name="Connection Line"/>
          <p:cNvSpPr/>
          <p:nvPr/>
        </p:nvSpPr>
        <p:spPr>
          <a:xfrm>
            <a:off x="13094117" y="9089238"/>
            <a:ext cx="3615906" cy="2408888"/>
          </a:xfrm>
          <a:custGeom>
            <a:avLst/>
            <a:gdLst/>
            <a:ahLst/>
            <a:cxnLst>
              <a:cxn ang="0">
                <a:pos x="wd2" y="hd2"/>
              </a:cxn>
              <a:cxn ang="5400000">
                <a:pos x="wd2" y="hd2"/>
              </a:cxn>
              <a:cxn ang="10800000">
                <a:pos x="wd2" y="hd2"/>
              </a:cxn>
              <a:cxn ang="16200000">
                <a:pos x="wd2" y="hd2"/>
              </a:cxn>
            </a:cxnLst>
            <a:rect l="0" t="0" r="r" b="b"/>
            <a:pathLst>
              <a:path w="16639" h="21600" extrusionOk="0">
                <a:moveTo>
                  <a:pt x="0" y="21600"/>
                </a:moveTo>
                <a:cubicBezTo>
                  <a:pt x="18583" y="19825"/>
                  <a:pt x="21600" y="12625"/>
                  <a:pt x="9051" y="0"/>
                </a:cubicBezTo>
              </a:path>
            </a:pathLst>
          </a:custGeom>
          <a:ln w="152400">
            <a:solidFill>
              <a:srgbClr val="000000"/>
            </a:solidFill>
            <a:miter lim="400000"/>
            <a:headEnd type="triangle"/>
          </a:ln>
        </p:spPr>
        <p:txBody>
          <a:bodyPr/>
          <a:lstStyle/>
          <a:p>
            <a:endParaRPr/>
          </a:p>
        </p:txBody>
      </p:sp>
      <p:sp>
        <p:nvSpPr>
          <p:cNvPr id="146" name="formalize"/>
          <p:cNvSpPr txBox="1"/>
          <p:nvPr/>
        </p:nvSpPr>
        <p:spPr>
          <a:xfrm>
            <a:off x="17055030" y="9934887"/>
            <a:ext cx="273154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formalize</a:t>
            </a:r>
          </a:p>
        </p:txBody>
      </p:sp>
      <p:sp>
        <p:nvSpPr>
          <p:cNvPr id="147" name="communicate"/>
          <p:cNvSpPr txBox="1"/>
          <p:nvPr/>
        </p:nvSpPr>
        <p:spPr>
          <a:xfrm>
            <a:off x="17055030" y="7298079"/>
            <a:ext cx="39317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communicate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grpSp>
        <p:nvGrpSpPr>
          <p:cNvPr id="158" name="Group"/>
          <p:cNvGrpSpPr/>
          <p:nvPr/>
        </p:nvGrpSpPr>
        <p:grpSpPr>
          <a:xfrm>
            <a:off x="16584558" y="4471547"/>
            <a:ext cx="4103410" cy="4772906"/>
            <a:chOff x="0" y="0"/>
            <a:chExt cx="4103409" cy="4772904"/>
          </a:xfrm>
        </p:grpSpPr>
        <p:sp>
          <p:nvSpPr>
            <p:cNvPr id="156"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157"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sp>
        <p:nvSpPr>
          <p:cNvPr id="159" name="UI"/>
          <p:cNvSpPr txBox="1"/>
          <p:nvPr/>
        </p:nvSpPr>
        <p:spPr>
          <a:xfrm>
            <a:off x="11787782" y="2376835"/>
            <a:ext cx="79057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UI</a:t>
            </a:r>
          </a:p>
        </p:txBody>
      </p:sp>
      <p:pic>
        <p:nvPicPr>
          <p:cNvPr id="160" name="login-normal-skewed.png" descr="login-normal-skewed.png"/>
          <p:cNvPicPr>
            <a:picLocks noChangeAspect="1"/>
          </p:cNvPicPr>
          <p:nvPr/>
        </p:nvPicPr>
        <p:blipFill>
          <a:blip r:embed="rId4">
            <a:extLst/>
          </a:blip>
          <a:stretch>
            <a:fillRect/>
          </a:stretch>
        </p:blipFill>
        <p:spPr>
          <a:xfrm>
            <a:off x="9576786" y="3046764"/>
            <a:ext cx="6057901" cy="9512301"/>
          </a:xfrm>
          <a:prstGeom prst="rect">
            <a:avLst/>
          </a:prstGeom>
          <a:ln w="12700">
            <a:miter lim="400000"/>
          </a:ln>
        </p:spPr>
      </p:pic>
      <p:sp>
        <p:nvSpPr>
          <p:cNvPr id="161" name="User"/>
          <p:cNvSpPr txBox="1"/>
          <p:nvPr/>
        </p:nvSpPr>
        <p:spPr>
          <a:xfrm>
            <a:off x="5274695" y="2376835"/>
            <a:ext cx="149626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User</a:t>
            </a:r>
          </a:p>
        </p:txBody>
      </p:sp>
      <p:sp>
        <p:nvSpPr>
          <p:cNvPr id="162" name="Software"/>
          <p:cNvSpPr txBox="1"/>
          <p:nvPr/>
        </p:nvSpPr>
        <p:spPr>
          <a:xfrm>
            <a:off x="17312349" y="2376835"/>
            <a:ext cx="266147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Software</a:t>
            </a:r>
          </a:p>
        </p:txBody>
      </p:sp>
      <p:pic>
        <p:nvPicPr>
          <p:cNvPr id="163" name="dagobert83_female_user_icon.png" descr="dagobert83_female_user_icon.png"/>
          <p:cNvPicPr>
            <a:picLocks noChangeAspect="1"/>
          </p:cNvPicPr>
          <p:nvPr/>
        </p:nvPicPr>
        <p:blipFill>
          <a:blip r:embed="rId5">
            <a:extLst/>
          </a:blip>
          <a:stretch>
            <a:fillRect/>
          </a:stretch>
        </p:blipFill>
        <p:spPr>
          <a:xfrm>
            <a:off x="3418743" y="3908423"/>
            <a:ext cx="5208173" cy="5208173"/>
          </a:xfrm>
          <a:prstGeom prst="rect">
            <a:avLst/>
          </a:prstGeom>
          <a:ln w="12700">
            <a:miter lim="400000"/>
          </a:ln>
        </p:spPr>
      </p:pic>
      <p:sp>
        <p:nvSpPr>
          <p:cNvPr id="164" name="easy-to-use"/>
          <p:cNvSpPr txBox="1"/>
          <p:nvPr/>
        </p:nvSpPr>
        <p:spPr>
          <a:xfrm>
            <a:off x="10636263" y="11694192"/>
            <a:ext cx="347320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easy-to-use</a:t>
            </a:r>
          </a:p>
        </p:txBody>
      </p:sp>
      <p:sp>
        <p:nvSpPr>
          <p:cNvPr id="165" name="intuitive"/>
          <p:cNvSpPr txBox="1"/>
          <p:nvPr/>
        </p:nvSpPr>
        <p:spPr>
          <a:xfrm>
            <a:off x="9978225" y="10644820"/>
            <a:ext cx="230862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intuitive</a:t>
            </a:r>
          </a:p>
        </p:txBody>
      </p:sp>
      <p:sp>
        <p:nvSpPr>
          <p:cNvPr id="166" name="simple"/>
          <p:cNvSpPr txBox="1"/>
          <p:nvPr/>
        </p:nvSpPr>
        <p:spPr>
          <a:xfrm>
            <a:off x="8444308" y="9595447"/>
            <a:ext cx="199050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simple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171" name="The purpose of software: Make your life easier"/>
          <p:cNvSpPr txBox="1"/>
          <p:nvPr/>
        </p:nvSpPr>
        <p:spPr>
          <a:xfrm>
            <a:off x="1770658" y="4215723"/>
            <a:ext cx="20842685" cy="5284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15000"/>
            </a:pPr>
            <a:r>
              <a:t>The </a:t>
            </a:r>
            <a:r>
              <a:rPr>
                <a:latin typeface="Impact"/>
                <a:ea typeface="Impact"/>
                <a:cs typeface="Impact"/>
                <a:sym typeface="Impact"/>
              </a:rPr>
              <a:t>purpose</a:t>
            </a:r>
            <a:r>
              <a:t> of software:</a:t>
            </a:r>
            <a:br/>
            <a:r>
              <a:rPr>
                <a:latin typeface="Sacramento"/>
                <a:ea typeface="Sacramento"/>
                <a:cs typeface="Sacramento"/>
                <a:sym typeface="Sacramento"/>
              </a:rPr>
              <a:t>Make your life easier</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176" name="login-normal.png" descr="login-normal.png"/>
          <p:cNvPicPr>
            <a:picLocks noChangeAspect="1"/>
          </p:cNvPicPr>
          <p:nvPr/>
        </p:nvPicPr>
        <p:blipFill>
          <a:blip r:embed="rId2">
            <a:extLst/>
          </a:blip>
          <a:stretch>
            <a:fillRect/>
          </a:stretch>
        </p:blipFill>
        <p:spPr>
          <a:xfrm>
            <a:off x="2647393" y="1618249"/>
            <a:ext cx="19089214" cy="10479502"/>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179" name="UI"/>
          <p:cNvSpPr txBox="1"/>
          <p:nvPr/>
        </p:nvSpPr>
        <p:spPr>
          <a:xfrm>
            <a:off x="11597282" y="2148235"/>
            <a:ext cx="1171576"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UI</a:t>
            </a:r>
          </a:p>
        </p:txBody>
      </p:sp>
      <p:pic>
        <p:nvPicPr>
          <p:cNvPr id="180" name="login-normal-skewed.png" descr="login-normal-skewed.png"/>
          <p:cNvPicPr>
            <a:picLocks noChangeAspect="1"/>
          </p:cNvPicPr>
          <p:nvPr/>
        </p:nvPicPr>
        <p:blipFill>
          <a:blip r:embed="rId3">
            <a:extLst/>
          </a:blip>
          <a:stretch>
            <a:fillRect/>
          </a:stretch>
        </p:blipFill>
        <p:spPr>
          <a:xfrm>
            <a:off x="9576786" y="3046764"/>
            <a:ext cx="6057901" cy="9512301"/>
          </a:xfrm>
          <a:prstGeom prst="rect">
            <a:avLst/>
          </a:prstGeom>
          <a:ln w="12700">
            <a:miter lim="400000"/>
          </a:ln>
        </p:spPr>
      </p:pic>
      <p:sp>
        <p:nvSpPr>
          <p:cNvPr id="181" name="component recognition"/>
          <p:cNvSpPr txBox="1"/>
          <p:nvPr/>
        </p:nvSpPr>
        <p:spPr>
          <a:xfrm>
            <a:off x="827715" y="4940917"/>
            <a:ext cx="658030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component recognition</a:t>
            </a:r>
          </a:p>
        </p:txBody>
      </p:sp>
      <p:sp>
        <p:nvSpPr>
          <p:cNvPr id="182" name="password (text)"/>
          <p:cNvSpPr txBox="1"/>
          <p:nvPr/>
        </p:nvSpPr>
        <p:spPr>
          <a:xfrm>
            <a:off x="1463421" y="10500509"/>
            <a:ext cx="449608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password (text)</a:t>
            </a:r>
          </a:p>
        </p:txBody>
      </p:sp>
      <p:sp>
        <p:nvSpPr>
          <p:cNvPr id="183" name="username (text)"/>
          <p:cNvSpPr txBox="1"/>
          <p:nvPr/>
        </p:nvSpPr>
        <p:spPr>
          <a:xfrm>
            <a:off x="4725496" y="9068081"/>
            <a:ext cx="460212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username (text)</a:t>
            </a:r>
          </a:p>
        </p:txBody>
      </p:sp>
      <p:sp>
        <p:nvSpPr>
          <p:cNvPr id="184" name="User"/>
          <p:cNvSpPr txBox="1"/>
          <p:nvPr/>
        </p:nvSpPr>
        <p:spPr>
          <a:xfrm>
            <a:off x="4815436" y="2148235"/>
            <a:ext cx="2414787"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User</a:t>
            </a:r>
          </a:p>
        </p:txBody>
      </p:sp>
      <p:sp>
        <p:nvSpPr>
          <p:cNvPr id="185" name="Software"/>
          <p:cNvSpPr txBox="1"/>
          <p:nvPr/>
        </p:nvSpPr>
        <p:spPr>
          <a:xfrm>
            <a:off x="16419938" y="2148235"/>
            <a:ext cx="4446291"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Software</a:t>
            </a:r>
          </a:p>
        </p:txBody>
      </p:sp>
      <p:sp>
        <p:nvSpPr>
          <p:cNvPr id="186" name="enter text (action)"/>
          <p:cNvSpPr txBox="1"/>
          <p:nvPr/>
        </p:nvSpPr>
        <p:spPr>
          <a:xfrm>
            <a:off x="1569530" y="6324003"/>
            <a:ext cx="509666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enter text (action)</a:t>
            </a:r>
          </a:p>
        </p:txBody>
      </p:sp>
      <p:sp>
        <p:nvSpPr>
          <p:cNvPr id="187" name="click button (action)"/>
          <p:cNvSpPr txBox="1"/>
          <p:nvPr/>
        </p:nvSpPr>
        <p:spPr>
          <a:xfrm>
            <a:off x="2273185" y="7707090"/>
            <a:ext cx="562594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click button (action)</a:t>
            </a:r>
          </a:p>
        </p:txBody>
      </p:sp>
      <p:sp>
        <p:nvSpPr>
          <p:cNvPr id="188" name="data persistence"/>
          <p:cNvSpPr txBox="1"/>
          <p:nvPr/>
        </p:nvSpPr>
        <p:spPr>
          <a:xfrm>
            <a:off x="15883852" y="5614239"/>
            <a:ext cx="481513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data persistence</a:t>
            </a:r>
          </a:p>
        </p:txBody>
      </p:sp>
      <p:sp>
        <p:nvSpPr>
          <p:cNvPr id="189" name="cryptographic algorithm"/>
          <p:cNvSpPr txBox="1"/>
          <p:nvPr/>
        </p:nvSpPr>
        <p:spPr>
          <a:xfrm>
            <a:off x="16093149" y="9436114"/>
            <a:ext cx="675548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cryptographic algorithm</a:t>
            </a:r>
          </a:p>
        </p:txBody>
      </p:sp>
      <p:sp>
        <p:nvSpPr>
          <p:cNvPr id="190" name="architecture"/>
          <p:cNvSpPr txBox="1"/>
          <p:nvPr/>
        </p:nvSpPr>
        <p:spPr>
          <a:xfrm>
            <a:off x="19251966" y="8323712"/>
            <a:ext cx="3473202"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architecture</a:t>
            </a:r>
          </a:p>
        </p:txBody>
      </p:sp>
      <p:sp>
        <p:nvSpPr>
          <p:cNvPr id="191" name="scalability"/>
          <p:cNvSpPr txBox="1"/>
          <p:nvPr/>
        </p:nvSpPr>
        <p:spPr>
          <a:xfrm>
            <a:off x="20563710" y="10768996"/>
            <a:ext cx="290827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scalability</a:t>
            </a:r>
          </a:p>
        </p:txBody>
      </p:sp>
      <p:sp>
        <p:nvSpPr>
          <p:cNvPr id="192" name="load balancing"/>
          <p:cNvSpPr txBox="1"/>
          <p:nvPr/>
        </p:nvSpPr>
        <p:spPr>
          <a:xfrm>
            <a:off x="17803459" y="11898676"/>
            <a:ext cx="425114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load balancing</a:t>
            </a:r>
          </a:p>
        </p:txBody>
      </p:sp>
      <p:sp>
        <p:nvSpPr>
          <p:cNvPr id="193" name="data model"/>
          <p:cNvSpPr txBox="1"/>
          <p:nvPr/>
        </p:nvSpPr>
        <p:spPr>
          <a:xfrm>
            <a:off x="19959327" y="6770352"/>
            <a:ext cx="329740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data model</a:t>
            </a:r>
          </a:p>
        </p:txBody>
      </p:sp>
      <p:sp>
        <p:nvSpPr>
          <p:cNvPr id="194" name="GUI (HTML)"/>
          <p:cNvSpPr txBox="1"/>
          <p:nvPr/>
        </p:nvSpPr>
        <p:spPr>
          <a:xfrm>
            <a:off x="15472928" y="4267594"/>
            <a:ext cx="361241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GUI (HTML)</a:t>
            </a:r>
          </a:p>
        </p:txBody>
      </p:sp>
      <p:sp>
        <p:nvSpPr>
          <p:cNvPr id="195" name="layout"/>
          <p:cNvSpPr txBox="1"/>
          <p:nvPr/>
        </p:nvSpPr>
        <p:spPr>
          <a:xfrm>
            <a:off x="20487456" y="4267594"/>
            <a:ext cx="185004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layout</a:t>
            </a:r>
          </a:p>
        </p:txBody>
      </p:sp>
      <p:sp>
        <p:nvSpPr>
          <p:cNvPr id="196" name="logging"/>
          <p:cNvSpPr txBox="1"/>
          <p:nvPr/>
        </p:nvSpPr>
        <p:spPr>
          <a:xfrm>
            <a:off x="17189663" y="10500509"/>
            <a:ext cx="220351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logging</a:t>
            </a:r>
          </a:p>
        </p:txBody>
      </p:sp>
      <p:sp>
        <p:nvSpPr>
          <p:cNvPr id="197" name="glue code"/>
          <p:cNvSpPr txBox="1"/>
          <p:nvPr/>
        </p:nvSpPr>
        <p:spPr>
          <a:xfrm>
            <a:off x="17803459" y="7707090"/>
            <a:ext cx="290951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glue code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pic>
        <p:nvPicPr>
          <p:cNvPr id="202" name="login-normal-skewed.png" descr="login-normal-skewed.png"/>
          <p:cNvPicPr>
            <a:picLocks noChangeAspect="1"/>
          </p:cNvPicPr>
          <p:nvPr/>
        </p:nvPicPr>
        <p:blipFill>
          <a:blip r:embed="rId3">
            <a:extLst/>
          </a:blip>
          <a:stretch>
            <a:fillRect/>
          </a:stretch>
        </p:blipFill>
        <p:spPr>
          <a:xfrm>
            <a:off x="9576786" y="3046764"/>
            <a:ext cx="6057901" cy="9512301"/>
          </a:xfrm>
          <a:prstGeom prst="rect">
            <a:avLst/>
          </a:prstGeom>
          <a:ln w="12700">
            <a:miter lim="400000"/>
          </a:ln>
        </p:spPr>
      </p:pic>
      <p:sp>
        <p:nvSpPr>
          <p:cNvPr id="203" name="component recognition"/>
          <p:cNvSpPr txBox="1"/>
          <p:nvPr/>
        </p:nvSpPr>
        <p:spPr>
          <a:xfrm>
            <a:off x="827715" y="4940917"/>
            <a:ext cx="658030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component recognition</a:t>
            </a:r>
          </a:p>
        </p:txBody>
      </p:sp>
      <p:sp>
        <p:nvSpPr>
          <p:cNvPr id="204" name="password (text)"/>
          <p:cNvSpPr txBox="1"/>
          <p:nvPr/>
        </p:nvSpPr>
        <p:spPr>
          <a:xfrm>
            <a:off x="1463421" y="10500509"/>
            <a:ext cx="449608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password (text)</a:t>
            </a:r>
          </a:p>
        </p:txBody>
      </p:sp>
      <p:sp>
        <p:nvSpPr>
          <p:cNvPr id="205" name="username (text)"/>
          <p:cNvSpPr txBox="1"/>
          <p:nvPr/>
        </p:nvSpPr>
        <p:spPr>
          <a:xfrm>
            <a:off x="4725496" y="9068081"/>
            <a:ext cx="460212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username (text)</a:t>
            </a:r>
          </a:p>
        </p:txBody>
      </p:sp>
      <p:sp>
        <p:nvSpPr>
          <p:cNvPr id="206" name="enter text (action)"/>
          <p:cNvSpPr txBox="1"/>
          <p:nvPr/>
        </p:nvSpPr>
        <p:spPr>
          <a:xfrm>
            <a:off x="1569530" y="6324003"/>
            <a:ext cx="509666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enter text (action)</a:t>
            </a:r>
          </a:p>
        </p:txBody>
      </p:sp>
      <p:sp>
        <p:nvSpPr>
          <p:cNvPr id="207" name="click button (action)"/>
          <p:cNvSpPr txBox="1"/>
          <p:nvPr/>
        </p:nvSpPr>
        <p:spPr>
          <a:xfrm>
            <a:off x="2273185" y="7707090"/>
            <a:ext cx="562594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click button (action)</a:t>
            </a:r>
          </a:p>
        </p:txBody>
      </p:sp>
      <p:sp>
        <p:nvSpPr>
          <p:cNvPr id="208" name="data persistence"/>
          <p:cNvSpPr txBox="1"/>
          <p:nvPr/>
        </p:nvSpPr>
        <p:spPr>
          <a:xfrm>
            <a:off x="15883852" y="5614239"/>
            <a:ext cx="481513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data persistence</a:t>
            </a:r>
          </a:p>
        </p:txBody>
      </p:sp>
      <p:sp>
        <p:nvSpPr>
          <p:cNvPr id="209" name="cryptographic algorithm"/>
          <p:cNvSpPr txBox="1"/>
          <p:nvPr/>
        </p:nvSpPr>
        <p:spPr>
          <a:xfrm>
            <a:off x="16093149" y="9436114"/>
            <a:ext cx="675548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cryptographic algorithm</a:t>
            </a:r>
          </a:p>
        </p:txBody>
      </p:sp>
      <p:sp>
        <p:nvSpPr>
          <p:cNvPr id="210" name="architecture"/>
          <p:cNvSpPr txBox="1"/>
          <p:nvPr/>
        </p:nvSpPr>
        <p:spPr>
          <a:xfrm>
            <a:off x="19251966" y="8323712"/>
            <a:ext cx="3473202"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architecture</a:t>
            </a:r>
          </a:p>
        </p:txBody>
      </p:sp>
      <p:sp>
        <p:nvSpPr>
          <p:cNvPr id="211" name="scalability"/>
          <p:cNvSpPr txBox="1"/>
          <p:nvPr/>
        </p:nvSpPr>
        <p:spPr>
          <a:xfrm>
            <a:off x="20563710" y="10768996"/>
            <a:ext cx="290827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scalability</a:t>
            </a:r>
          </a:p>
        </p:txBody>
      </p:sp>
      <p:sp>
        <p:nvSpPr>
          <p:cNvPr id="212" name="load balancing"/>
          <p:cNvSpPr txBox="1"/>
          <p:nvPr/>
        </p:nvSpPr>
        <p:spPr>
          <a:xfrm>
            <a:off x="17803459" y="11898676"/>
            <a:ext cx="425114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load balancing</a:t>
            </a:r>
          </a:p>
        </p:txBody>
      </p:sp>
      <p:sp>
        <p:nvSpPr>
          <p:cNvPr id="213" name="data model"/>
          <p:cNvSpPr txBox="1"/>
          <p:nvPr/>
        </p:nvSpPr>
        <p:spPr>
          <a:xfrm>
            <a:off x="19959327" y="6770352"/>
            <a:ext cx="329740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data model</a:t>
            </a:r>
          </a:p>
        </p:txBody>
      </p:sp>
      <p:sp>
        <p:nvSpPr>
          <p:cNvPr id="214" name="GUI (HTML)"/>
          <p:cNvSpPr txBox="1"/>
          <p:nvPr/>
        </p:nvSpPr>
        <p:spPr>
          <a:xfrm>
            <a:off x="15472928" y="4267594"/>
            <a:ext cx="361241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GUI (HTML)</a:t>
            </a:r>
          </a:p>
        </p:txBody>
      </p:sp>
      <p:sp>
        <p:nvSpPr>
          <p:cNvPr id="215" name="layout"/>
          <p:cNvSpPr txBox="1"/>
          <p:nvPr/>
        </p:nvSpPr>
        <p:spPr>
          <a:xfrm>
            <a:off x="20487456" y="4267594"/>
            <a:ext cx="185004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layout</a:t>
            </a:r>
          </a:p>
        </p:txBody>
      </p:sp>
      <p:sp>
        <p:nvSpPr>
          <p:cNvPr id="216" name="logging"/>
          <p:cNvSpPr txBox="1"/>
          <p:nvPr/>
        </p:nvSpPr>
        <p:spPr>
          <a:xfrm>
            <a:off x="17189663" y="10500509"/>
            <a:ext cx="220351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logging</a:t>
            </a:r>
          </a:p>
        </p:txBody>
      </p:sp>
      <p:sp>
        <p:nvSpPr>
          <p:cNvPr id="217" name="glue code"/>
          <p:cNvSpPr txBox="1"/>
          <p:nvPr/>
        </p:nvSpPr>
        <p:spPr>
          <a:xfrm>
            <a:off x="17803459" y="7707090"/>
            <a:ext cx="290951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glue code</a:t>
            </a:r>
          </a:p>
        </p:txBody>
      </p:sp>
      <p:sp>
        <p:nvSpPr>
          <p:cNvPr id="218" name="UI"/>
          <p:cNvSpPr txBox="1"/>
          <p:nvPr/>
        </p:nvSpPr>
        <p:spPr>
          <a:xfrm>
            <a:off x="11597282" y="2148235"/>
            <a:ext cx="1171576"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UI</a:t>
            </a:r>
          </a:p>
        </p:txBody>
      </p:sp>
      <p:sp>
        <p:nvSpPr>
          <p:cNvPr id="219" name="Tester"/>
          <p:cNvSpPr txBox="1"/>
          <p:nvPr/>
        </p:nvSpPr>
        <p:spPr>
          <a:xfrm>
            <a:off x="4457753" y="2148235"/>
            <a:ext cx="3130154"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Tester</a:t>
            </a:r>
          </a:p>
        </p:txBody>
      </p:sp>
      <p:sp>
        <p:nvSpPr>
          <p:cNvPr id="220" name="Software"/>
          <p:cNvSpPr txBox="1"/>
          <p:nvPr/>
        </p:nvSpPr>
        <p:spPr>
          <a:xfrm>
            <a:off x="16419938" y="2148235"/>
            <a:ext cx="4446291"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Software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grpSp>
        <p:nvGrpSpPr>
          <p:cNvPr id="227" name="Group"/>
          <p:cNvGrpSpPr/>
          <p:nvPr/>
        </p:nvGrpSpPr>
        <p:grpSpPr>
          <a:xfrm>
            <a:off x="16584558" y="4471547"/>
            <a:ext cx="4103410" cy="4772906"/>
            <a:chOff x="0" y="0"/>
            <a:chExt cx="4103409" cy="4772904"/>
          </a:xfrm>
        </p:grpSpPr>
        <p:sp>
          <p:nvSpPr>
            <p:cNvPr id="225"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226"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pic>
        <p:nvPicPr>
          <p:cNvPr id="228" name="dagobert83_female_user_icon.png" descr="dagobert83_female_user_icon.png"/>
          <p:cNvPicPr>
            <a:picLocks noChangeAspect="1"/>
          </p:cNvPicPr>
          <p:nvPr/>
        </p:nvPicPr>
        <p:blipFill>
          <a:blip r:embed="rId4">
            <a:extLst/>
          </a:blip>
          <a:stretch>
            <a:fillRect/>
          </a:stretch>
        </p:blipFill>
        <p:spPr>
          <a:xfrm>
            <a:off x="3418743" y="3908423"/>
            <a:ext cx="5208173" cy="5208173"/>
          </a:xfrm>
          <a:prstGeom prst="rect">
            <a:avLst/>
          </a:prstGeom>
          <a:ln w="12700">
            <a:miter lim="400000"/>
          </a:ln>
        </p:spPr>
      </p:pic>
      <p:pic>
        <p:nvPicPr>
          <p:cNvPr id="229" name="login-normal-skewed.png" descr="login-normal-skewed.png"/>
          <p:cNvPicPr>
            <a:picLocks noChangeAspect="1"/>
          </p:cNvPicPr>
          <p:nvPr/>
        </p:nvPicPr>
        <p:blipFill>
          <a:blip r:embed="rId5">
            <a:extLst/>
          </a:blip>
          <a:stretch>
            <a:fillRect/>
          </a:stretch>
        </p:blipFill>
        <p:spPr>
          <a:xfrm>
            <a:off x="9576786" y="3046764"/>
            <a:ext cx="6057901" cy="9512301"/>
          </a:xfrm>
          <a:prstGeom prst="rect">
            <a:avLst/>
          </a:prstGeom>
          <a:ln w="12700">
            <a:miter lim="400000"/>
          </a:ln>
        </p:spPr>
      </p:pic>
      <p:sp>
        <p:nvSpPr>
          <p:cNvPr id="230" name="UI"/>
          <p:cNvSpPr txBox="1"/>
          <p:nvPr/>
        </p:nvSpPr>
        <p:spPr>
          <a:xfrm>
            <a:off x="11597282" y="2148235"/>
            <a:ext cx="1171576"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UI</a:t>
            </a:r>
          </a:p>
        </p:txBody>
      </p:sp>
      <p:sp>
        <p:nvSpPr>
          <p:cNvPr id="231" name="Tester"/>
          <p:cNvSpPr txBox="1"/>
          <p:nvPr/>
        </p:nvSpPr>
        <p:spPr>
          <a:xfrm>
            <a:off x="4457753" y="2148235"/>
            <a:ext cx="3130154"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Tester</a:t>
            </a:r>
          </a:p>
        </p:txBody>
      </p:sp>
      <p:sp>
        <p:nvSpPr>
          <p:cNvPr id="232" name="Software"/>
          <p:cNvSpPr txBox="1"/>
          <p:nvPr/>
        </p:nvSpPr>
        <p:spPr>
          <a:xfrm>
            <a:off x="16419938" y="2148235"/>
            <a:ext cx="4446291"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Software</a:t>
            </a:r>
          </a:p>
        </p:txBody>
      </p:sp>
      <p:sp>
        <p:nvSpPr>
          <p:cNvPr id="233" name="easy-to-use"/>
          <p:cNvSpPr txBox="1"/>
          <p:nvPr/>
        </p:nvSpPr>
        <p:spPr>
          <a:xfrm>
            <a:off x="10636263" y="11694192"/>
            <a:ext cx="347320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easy-to-use</a:t>
            </a:r>
          </a:p>
        </p:txBody>
      </p:sp>
      <p:sp>
        <p:nvSpPr>
          <p:cNvPr id="234" name="intuitive"/>
          <p:cNvSpPr txBox="1"/>
          <p:nvPr/>
        </p:nvSpPr>
        <p:spPr>
          <a:xfrm>
            <a:off x="9978225" y="10644820"/>
            <a:ext cx="230862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intuitive</a:t>
            </a:r>
          </a:p>
        </p:txBody>
      </p:sp>
      <p:sp>
        <p:nvSpPr>
          <p:cNvPr id="235" name="simple"/>
          <p:cNvSpPr txBox="1"/>
          <p:nvPr/>
        </p:nvSpPr>
        <p:spPr>
          <a:xfrm>
            <a:off x="8444308" y="9595447"/>
            <a:ext cx="199050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simple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cNvSpPr txBox="1">
            <a:spLocks noGrp="1"/>
          </p:cNvSpPr>
          <p:nvPr>
            <p:ph type="sldNum" sz="quarter" idx="2"/>
          </p:nvPr>
        </p:nvSpPr>
        <p:spPr>
          <a:xfrm>
            <a:off x="12029082" y="13037343"/>
            <a:ext cx="307976" cy="498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31" name="Who of you…"/>
          <p:cNvSpPr txBox="1"/>
          <p:nvPr/>
        </p:nvSpPr>
        <p:spPr>
          <a:xfrm>
            <a:off x="4806641" y="2976562"/>
            <a:ext cx="14752859" cy="7762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10000"/>
            </a:pPr>
            <a:r>
              <a:t>Who of you</a:t>
            </a:r>
          </a:p>
          <a:p>
            <a:pPr marL="617361" indent="-617361" algn="l">
              <a:buSzPct val="75000"/>
              <a:buChar char="-"/>
              <a:defRPr sz="10000"/>
            </a:pPr>
            <a:r>
              <a:t>is a professional tester?</a:t>
            </a:r>
          </a:p>
          <a:p>
            <a:pPr marL="617361" indent="-617361" algn="l">
              <a:buSzPct val="75000"/>
              <a:buChar char="-"/>
              <a:defRPr sz="10000"/>
            </a:pPr>
            <a:r>
              <a:t>has ever tested?</a:t>
            </a:r>
          </a:p>
          <a:p>
            <a:pPr marL="617361" indent="-617361" algn="l">
              <a:buSzPct val="75000"/>
              <a:buChar char="-"/>
              <a:defRPr sz="10000"/>
            </a:pPr>
            <a:r>
              <a:t>has ever spotted a bug?</a:t>
            </a:r>
          </a:p>
          <a:p>
            <a:pPr marL="617361" indent="-617361" algn="l">
              <a:buSzPct val="75000"/>
              <a:buChar char="-"/>
              <a:defRPr sz="10000"/>
            </a:pPr>
            <a:r>
              <a:t>… uses Windows?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grpSp>
        <p:nvGrpSpPr>
          <p:cNvPr id="242" name="Group"/>
          <p:cNvGrpSpPr/>
          <p:nvPr/>
        </p:nvGrpSpPr>
        <p:grpSpPr>
          <a:xfrm>
            <a:off x="16584558" y="4471547"/>
            <a:ext cx="4103410" cy="4772906"/>
            <a:chOff x="0" y="0"/>
            <a:chExt cx="4103409" cy="4772904"/>
          </a:xfrm>
        </p:grpSpPr>
        <p:sp>
          <p:nvSpPr>
            <p:cNvPr id="240"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241"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pic>
        <p:nvPicPr>
          <p:cNvPr id="243" name="dagobert83_female_user_icon.png" descr="dagobert83_female_user_icon.png"/>
          <p:cNvPicPr>
            <a:picLocks noChangeAspect="1"/>
          </p:cNvPicPr>
          <p:nvPr/>
        </p:nvPicPr>
        <p:blipFill>
          <a:blip r:embed="rId4">
            <a:extLst/>
          </a:blip>
          <a:stretch>
            <a:fillRect/>
          </a:stretch>
        </p:blipFill>
        <p:spPr>
          <a:xfrm>
            <a:off x="3418743" y="3908423"/>
            <a:ext cx="5208173" cy="5208173"/>
          </a:xfrm>
          <a:prstGeom prst="rect">
            <a:avLst/>
          </a:prstGeom>
          <a:ln w="12700">
            <a:miter lim="400000"/>
          </a:ln>
        </p:spPr>
      </p:pic>
      <p:pic>
        <p:nvPicPr>
          <p:cNvPr id="244" name="login-normal-skewed.png" descr="login-normal-skewed.png"/>
          <p:cNvPicPr>
            <a:picLocks noChangeAspect="1"/>
          </p:cNvPicPr>
          <p:nvPr/>
        </p:nvPicPr>
        <p:blipFill>
          <a:blip r:embed="rId5">
            <a:extLst/>
          </a:blip>
          <a:stretch>
            <a:fillRect/>
          </a:stretch>
        </p:blipFill>
        <p:spPr>
          <a:xfrm>
            <a:off x="9576786" y="3046764"/>
            <a:ext cx="6057901" cy="9512301"/>
          </a:xfrm>
          <a:prstGeom prst="rect">
            <a:avLst/>
          </a:prstGeom>
          <a:ln w="12700">
            <a:miter lim="400000"/>
          </a:ln>
        </p:spPr>
      </p:pic>
      <p:sp>
        <p:nvSpPr>
          <p:cNvPr id="245" name="UI"/>
          <p:cNvSpPr txBox="1"/>
          <p:nvPr/>
        </p:nvSpPr>
        <p:spPr>
          <a:xfrm>
            <a:off x="11597282" y="2148235"/>
            <a:ext cx="1171576"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UI</a:t>
            </a:r>
          </a:p>
        </p:txBody>
      </p:sp>
      <p:sp>
        <p:nvSpPr>
          <p:cNvPr id="246" name="Tester"/>
          <p:cNvSpPr txBox="1"/>
          <p:nvPr/>
        </p:nvSpPr>
        <p:spPr>
          <a:xfrm>
            <a:off x="4457753" y="2148235"/>
            <a:ext cx="3130154"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Tester</a:t>
            </a:r>
          </a:p>
        </p:txBody>
      </p:sp>
      <p:sp>
        <p:nvSpPr>
          <p:cNvPr id="247" name="Software"/>
          <p:cNvSpPr txBox="1"/>
          <p:nvPr/>
        </p:nvSpPr>
        <p:spPr>
          <a:xfrm>
            <a:off x="16419938" y="2148235"/>
            <a:ext cx="4446291"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Software</a:t>
            </a:r>
          </a:p>
        </p:txBody>
      </p:sp>
      <p:sp>
        <p:nvSpPr>
          <p:cNvPr id="248" name="easy-to-use"/>
          <p:cNvSpPr txBox="1"/>
          <p:nvPr/>
        </p:nvSpPr>
        <p:spPr>
          <a:xfrm>
            <a:off x="10636263" y="11694192"/>
            <a:ext cx="347320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easy-to-use</a:t>
            </a:r>
          </a:p>
        </p:txBody>
      </p:sp>
      <p:sp>
        <p:nvSpPr>
          <p:cNvPr id="249" name="intuitive"/>
          <p:cNvSpPr txBox="1"/>
          <p:nvPr/>
        </p:nvSpPr>
        <p:spPr>
          <a:xfrm>
            <a:off x="9978225" y="10644820"/>
            <a:ext cx="230862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intuitive</a:t>
            </a:r>
          </a:p>
        </p:txBody>
      </p:sp>
      <p:sp>
        <p:nvSpPr>
          <p:cNvPr id="250" name="simple"/>
          <p:cNvSpPr txBox="1"/>
          <p:nvPr/>
        </p:nvSpPr>
        <p:spPr>
          <a:xfrm>
            <a:off x="8444308" y="9595447"/>
            <a:ext cx="199050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simple</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255" name="Solution-Knowledge"/>
          <p:cNvSpPr txBox="1"/>
          <p:nvPr/>
        </p:nvSpPr>
        <p:spPr>
          <a:xfrm>
            <a:off x="10210620" y="5466876"/>
            <a:ext cx="580391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Solution-Knowledge</a:t>
            </a:r>
          </a:p>
        </p:txBody>
      </p:sp>
      <p:sp>
        <p:nvSpPr>
          <p:cNvPr id="256" name="Code"/>
          <p:cNvSpPr txBox="1"/>
          <p:nvPr/>
        </p:nvSpPr>
        <p:spPr>
          <a:xfrm>
            <a:off x="11640764" y="11410291"/>
            <a:ext cx="167362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Code</a:t>
            </a:r>
          </a:p>
        </p:txBody>
      </p:sp>
      <p:sp>
        <p:nvSpPr>
          <p:cNvPr id="266" name="Connection Line"/>
          <p:cNvSpPr/>
          <p:nvPr/>
        </p:nvSpPr>
        <p:spPr>
          <a:xfrm>
            <a:off x="7018484" y="6450849"/>
            <a:ext cx="4238701" cy="4941099"/>
          </a:xfrm>
          <a:custGeom>
            <a:avLst/>
            <a:gdLst/>
            <a:ahLst/>
            <a:cxnLst>
              <a:cxn ang="0">
                <a:pos x="wd2" y="hd2"/>
              </a:cxn>
              <a:cxn ang="5400000">
                <a:pos x="wd2" y="hd2"/>
              </a:cxn>
              <a:cxn ang="10800000">
                <a:pos x="wd2" y="hd2"/>
              </a:cxn>
              <a:cxn ang="16200000">
                <a:pos x="wd2" y="hd2"/>
              </a:cxn>
            </a:cxnLst>
            <a:rect l="0" t="0" r="r" b="b"/>
            <a:pathLst>
              <a:path w="16204" h="21600" extrusionOk="0">
                <a:moveTo>
                  <a:pt x="16204" y="21600"/>
                </a:moveTo>
                <a:cubicBezTo>
                  <a:pt x="-5077" y="15083"/>
                  <a:pt x="-5396" y="7883"/>
                  <a:pt x="15248" y="0"/>
                </a:cubicBezTo>
              </a:path>
            </a:pathLst>
          </a:custGeom>
          <a:ln w="152400">
            <a:solidFill>
              <a:srgbClr val="000000"/>
            </a:solidFill>
            <a:miter lim="400000"/>
            <a:tailEnd type="triangle"/>
          </a:ln>
        </p:spPr>
        <p:txBody>
          <a:bodyPr/>
          <a:lstStyle/>
          <a:p>
            <a:endParaRPr/>
          </a:p>
        </p:txBody>
      </p:sp>
      <p:sp>
        <p:nvSpPr>
          <p:cNvPr id="258" name="test"/>
          <p:cNvSpPr txBox="1"/>
          <p:nvPr/>
        </p:nvSpPr>
        <p:spPr>
          <a:xfrm>
            <a:off x="7666586" y="9088582"/>
            <a:ext cx="11790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test</a:t>
            </a:r>
          </a:p>
        </p:txBody>
      </p:sp>
      <p:sp>
        <p:nvSpPr>
          <p:cNvPr id="267" name="Connection Line"/>
          <p:cNvSpPr/>
          <p:nvPr/>
        </p:nvSpPr>
        <p:spPr>
          <a:xfrm>
            <a:off x="13637145" y="6425774"/>
            <a:ext cx="4460894" cy="4898570"/>
          </a:xfrm>
          <a:custGeom>
            <a:avLst/>
            <a:gdLst/>
            <a:ahLst/>
            <a:cxnLst>
              <a:cxn ang="0">
                <a:pos x="wd2" y="hd2"/>
              </a:cxn>
              <a:cxn ang="5400000">
                <a:pos x="wd2" y="hd2"/>
              </a:cxn>
              <a:cxn ang="10800000">
                <a:pos x="wd2" y="hd2"/>
              </a:cxn>
              <a:cxn ang="16200000">
                <a:pos x="wd2" y="hd2"/>
              </a:cxn>
            </a:cxnLst>
            <a:rect l="0" t="0" r="r" b="b"/>
            <a:pathLst>
              <a:path w="16395" h="21600" extrusionOk="0">
                <a:moveTo>
                  <a:pt x="6377" y="0"/>
                </a:moveTo>
                <a:cubicBezTo>
                  <a:pt x="21600" y="6597"/>
                  <a:pt x="19474" y="13797"/>
                  <a:pt x="0" y="21600"/>
                </a:cubicBezTo>
              </a:path>
            </a:pathLst>
          </a:custGeom>
          <a:ln w="152400">
            <a:solidFill>
              <a:srgbClr val="000000"/>
            </a:solidFill>
            <a:miter lim="400000"/>
            <a:tailEnd type="triangle"/>
          </a:ln>
        </p:spPr>
        <p:txBody>
          <a:bodyPr/>
          <a:lstStyle/>
          <a:p>
            <a:endParaRPr/>
          </a:p>
        </p:txBody>
      </p:sp>
      <p:sp>
        <p:nvSpPr>
          <p:cNvPr id="260" name="formalize"/>
          <p:cNvSpPr txBox="1"/>
          <p:nvPr/>
        </p:nvSpPr>
        <p:spPr>
          <a:xfrm>
            <a:off x="14992954" y="8060509"/>
            <a:ext cx="273154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formalize</a:t>
            </a:r>
          </a:p>
        </p:txBody>
      </p:sp>
      <p:pic>
        <p:nvPicPr>
          <p:cNvPr id="261" name="dagobert83_female_user_icon.png" descr="dagobert83_female_user_icon.png"/>
          <p:cNvPicPr>
            <a:picLocks noChangeAspect="1"/>
          </p:cNvPicPr>
          <p:nvPr/>
        </p:nvPicPr>
        <p:blipFill>
          <a:blip r:embed="rId3">
            <a:extLst/>
          </a:blip>
          <a:stretch>
            <a:fillRect/>
          </a:stretch>
        </p:blipFill>
        <p:spPr>
          <a:xfrm>
            <a:off x="2631343" y="6575423"/>
            <a:ext cx="5208173" cy="5208173"/>
          </a:xfrm>
          <a:prstGeom prst="rect">
            <a:avLst/>
          </a:prstGeom>
          <a:ln w="12700">
            <a:miter lim="400000"/>
          </a:ln>
        </p:spPr>
      </p:pic>
      <p:sp>
        <p:nvSpPr>
          <p:cNvPr id="262" name="Tester"/>
          <p:cNvSpPr txBox="1"/>
          <p:nvPr/>
        </p:nvSpPr>
        <p:spPr>
          <a:xfrm>
            <a:off x="4293043" y="5466876"/>
            <a:ext cx="188477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Tester</a:t>
            </a:r>
          </a:p>
        </p:txBody>
      </p:sp>
      <p:grpSp>
        <p:nvGrpSpPr>
          <p:cNvPr id="265" name="Group"/>
          <p:cNvGrpSpPr/>
          <p:nvPr/>
        </p:nvGrpSpPr>
        <p:grpSpPr>
          <a:xfrm>
            <a:off x="18430352" y="3532862"/>
            <a:ext cx="4103411" cy="4772905"/>
            <a:chOff x="0" y="0"/>
            <a:chExt cx="4103409" cy="4772904"/>
          </a:xfrm>
        </p:grpSpPr>
        <p:sp>
          <p:nvSpPr>
            <p:cNvPr id="263"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264" name="complexity.png" descr="complexity.png"/>
            <p:cNvPicPr>
              <a:picLocks noChangeAspect="1"/>
            </p:cNvPicPr>
            <p:nvPr/>
          </p:nvPicPr>
          <p:blipFill>
            <a:blip r:embed="rId4">
              <a:extLst/>
            </a:blip>
            <a:stretch>
              <a:fillRect/>
            </a:stretch>
          </p:blipFill>
          <p:spPr>
            <a:xfrm>
              <a:off x="0" y="0"/>
              <a:ext cx="4103410" cy="410902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272" name="Exploratory testing"/>
          <p:cNvSpPr txBox="1"/>
          <p:nvPr/>
        </p:nvSpPr>
        <p:spPr>
          <a:xfrm>
            <a:off x="4494705" y="3529387"/>
            <a:ext cx="6812916" cy="77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Herculanum"/>
                <a:ea typeface="Herculanum"/>
                <a:cs typeface="Herculanum"/>
                <a:sym typeface="Herculanum"/>
              </a:defRPr>
            </a:lvl1pPr>
          </a:lstStyle>
          <a:p>
            <a:r>
              <a:t>Exploratory testing</a:t>
            </a:r>
          </a:p>
        </p:txBody>
      </p:sp>
      <p:sp>
        <p:nvSpPr>
          <p:cNvPr id="273" name="Functional testing"/>
          <p:cNvSpPr txBox="1"/>
          <p:nvPr/>
        </p:nvSpPr>
        <p:spPr>
          <a:xfrm>
            <a:off x="9012342" y="6421845"/>
            <a:ext cx="6304140" cy="1311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Bangla MN"/>
                <a:ea typeface="Bangla MN"/>
                <a:cs typeface="Bangla MN"/>
                <a:sym typeface="Bangla MN"/>
              </a:defRPr>
            </a:lvl1pPr>
          </a:lstStyle>
          <a:p>
            <a:r>
              <a:t>Functional testing</a:t>
            </a:r>
          </a:p>
        </p:txBody>
      </p:sp>
      <p:sp>
        <p:nvSpPr>
          <p:cNvPr id="274" name="Performance testing"/>
          <p:cNvSpPr txBox="1"/>
          <p:nvPr/>
        </p:nvSpPr>
        <p:spPr>
          <a:xfrm>
            <a:off x="4125992" y="8715591"/>
            <a:ext cx="7550344" cy="947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Chalkduster"/>
                <a:ea typeface="Chalkduster"/>
                <a:cs typeface="Chalkduster"/>
                <a:sym typeface="Chalkduster"/>
              </a:defRPr>
            </a:lvl1pPr>
          </a:lstStyle>
          <a:p>
            <a:r>
              <a:t>Performance testing</a:t>
            </a:r>
          </a:p>
        </p:txBody>
      </p:sp>
      <p:sp>
        <p:nvSpPr>
          <p:cNvPr id="275" name="Usability testing"/>
          <p:cNvSpPr txBox="1"/>
          <p:nvPr/>
        </p:nvSpPr>
        <p:spPr>
          <a:xfrm>
            <a:off x="16079862" y="4027674"/>
            <a:ext cx="4062731" cy="942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InaiMathi"/>
                <a:ea typeface="InaiMathi"/>
                <a:cs typeface="InaiMathi"/>
                <a:sym typeface="InaiMathi"/>
              </a:defRPr>
            </a:lvl1pPr>
          </a:lstStyle>
          <a:p>
            <a:r>
              <a:t>Usability testing</a:t>
            </a:r>
          </a:p>
        </p:txBody>
      </p:sp>
      <p:sp>
        <p:nvSpPr>
          <p:cNvPr id="276" name="Security testing"/>
          <p:cNvSpPr txBox="1"/>
          <p:nvPr/>
        </p:nvSpPr>
        <p:spPr>
          <a:xfrm>
            <a:off x="12090179" y="8615447"/>
            <a:ext cx="5489576" cy="815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CMU Typewriter Text Light"/>
                <a:ea typeface="CMU Typewriter Text Light"/>
                <a:cs typeface="CMU Typewriter Text Light"/>
                <a:sym typeface="CMU Typewriter Text Light"/>
              </a:defRPr>
            </a:lvl1pPr>
          </a:lstStyle>
          <a:p>
            <a:r>
              <a:t>Security testing</a:t>
            </a:r>
          </a:p>
        </p:txBody>
      </p:sp>
      <p:sp>
        <p:nvSpPr>
          <p:cNvPr id="277" name="Regression testing"/>
          <p:cNvSpPr txBox="1"/>
          <p:nvPr/>
        </p:nvSpPr>
        <p:spPr>
          <a:xfrm>
            <a:off x="13168169" y="10150850"/>
            <a:ext cx="6230554" cy="866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Broadway"/>
                <a:ea typeface="Broadway"/>
                <a:cs typeface="Broadway"/>
                <a:sym typeface="Broadway"/>
              </a:defRPr>
            </a:lvl1pPr>
          </a:lstStyle>
          <a:p>
            <a:r>
              <a:t>Regression testing</a:t>
            </a:r>
          </a:p>
        </p:txBody>
      </p:sp>
      <p:sp>
        <p:nvSpPr>
          <p:cNvPr id="278" name="Stress testing"/>
          <p:cNvSpPr txBox="1"/>
          <p:nvPr/>
        </p:nvSpPr>
        <p:spPr>
          <a:xfrm>
            <a:off x="5103091" y="6181222"/>
            <a:ext cx="3751581" cy="828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Marker Felt"/>
                <a:ea typeface="Marker Felt"/>
                <a:cs typeface="Marker Felt"/>
                <a:sym typeface="Marker Felt"/>
              </a:defRPr>
            </a:lvl1pPr>
          </a:lstStyle>
          <a:p>
            <a:r>
              <a:t>Stress testing</a:t>
            </a:r>
          </a:p>
        </p:txBody>
      </p:sp>
      <p:sp>
        <p:nvSpPr>
          <p:cNvPr id="279" name="Load testing"/>
          <p:cNvSpPr txBox="1"/>
          <p:nvPr/>
        </p:nvSpPr>
        <p:spPr>
          <a:xfrm>
            <a:off x="4251407" y="4326667"/>
            <a:ext cx="4517391" cy="917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Orbitron"/>
                <a:ea typeface="Orbitron"/>
                <a:cs typeface="Orbitron"/>
                <a:sym typeface="Orbitron"/>
              </a:defRPr>
            </a:lvl1pPr>
          </a:lstStyle>
          <a:p>
            <a:r>
              <a:t>Load testing</a:t>
            </a:r>
          </a:p>
        </p:txBody>
      </p:sp>
      <p:sp>
        <p:nvSpPr>
          <p:cNvPr id="280" name="Breaking things"/>
          <p:cNvSpPr txBox="1"/>
          <p:nvPr/>
        </p:nvSpPr>
        <p:spPr>
          <a:xfrm>
            <a:off x="11284312" y="2514750"/>
            <a:ext cx="5293892" cy="1019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Gujarati Sangam MN"/>
                <a:ea typeface="Gujarati Sangam MN"/>
                <a:cs typeface="Gujarati Sangam MN"/>
                <a:sym typeface="Gujarati Sangam MN"/>
              </a:defRPr>
            </a:lvl1pPr>
          </a:lstStyle>
          <a:p>
            <a:r>
              <a:t>Breaking things</a:t>
            </a:r>
          </a:p>
        </p:txBody>
      </p:sp>
      <p:sp>
        <p:nvSpPr>
          <p:cNvPr id="281" name="Managing bugs"/>
          <p:cNvSpPr txBox="1"/>
          <p:nvPr/>
        </p:nvSpPr>
        <p:spPr>
          <a:xfrm>
            <a:off x="8887128" y="4160197"/>
            <a:ext cx="449794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Managing bugs</a:t>
            </a:r>
          </a:p>
        </p:txBody>
      </p:sp>
      <p:sp>
        <p:nvSpPr>
          <p:cNvPr id="282" name="Raising bugs"/>
          <p:cNvSpPr txBox="1"/>
          <p:nvPr/>
        </p:nvSpPr>
        <p:spPr>
          <a:xfrm>
            <a:off x="15052252" y="6142171"/>
            <a:ext cx="4078544" cy="970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rial Hebrew"/>
                <a:ea typeface="Arial Hebrew"/>
                <a:cs typeface="Arial Hebrew"/>
                <a:sym typeface="Arial Hebrew"/>
              </a:defRPr>
            </a:lvl1pPr>
          </a:lstStyle>
          <a:p>
            <a:r>
              <a:t>Raising bugs</a:t>
            </a:r>
          </a:p>
        </p:txBody>
      </p:sp>
      <p:sp>
        <p:nvSpPr>
          <p:cNvPr id="283" name="Knowledge gathering"/>
          <p:cNvSpPr txBox="1"/>
          <p:nvPr/>
        </p:nvSpPr>
        <p:spPr>
          <a:xfrm>
            <a:off x="798026" y="6880494"/>
            <a:ext cx="5990591"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CMU Serif Roman Slanted"/>
                <a:ea typeface="CMU Serif Roman Slanted"/>
                <a:cs typeface="CMU Serif Roman Slanted"/>
                <a:sym typeface="CMU Serif Roman Slanted"/>
              </a:defRPr>
            </a:lvl1pPr>
          </a:lstStyle>
          <a:p>
            <a:r>
              <a:t>Knowledge gathering</a:t>
            </a:r>
          </a:p>
        </p:txBody>
      </p:sp>
      <p:sp>
        <p:nvSpPr>
          <p:cNvPr id="284" name="Investigating technology"/>
          <p:cNvSpPr txBox="1"/>
          <p:nvPr/>
        </p:nvSpPr>
        <p:spPr>
          <a:xfrm>
            <a:off x="4255725" y="9584813"/>
            <a:ext cx="7420611" cy="1146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Baloo"/>
                <a:ea typeface="Baloo"/>
                <a:cs typeface="Baloo"/>
                <a:sym typeface="Baloo"/>
              </a:defRPr>
            </a:lvl1pPr>
          </a:lstStyle>
          <a:p>
            <a:r>
              <a:t>Investigating technology</a:t>
            </a:r>
          </a:p>
        </p:txBody>
      </p:sp>
      <p:sp>
        <p:nvSpPr>
          <p:cNvPr id="285" name="Asking questions"/>
          <p:cNvSpPr txBox="1"/>
          <p:nvPr/>
        </p:nvSpPr>
        <p:spPr>
          <a:xfrm>
            <a:off x="11759800" y="3475975"/>
            <a:ext cx="4342917" cy="942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IM FELL DW Pica"/>
                <a:ea typeface="IM FELL DW Pica"/>
                <a:cs typeface="IM FELL DW Pica"/>
                <a:sym typeface="IM FELL DW Pica"/>
              </a:defRPr>
            </a:lvl1pPr>
          </a:lstStyle>
          <a:p>
            <a:r>
              <a:t>Asking questions</a:t>
            </a:r>
          </a:p>
        </p:txBody>
      </p:sp>
      <p:sp>
        <p:nvSpPr>
          <p:cNvPr id="286" name="Researching known issues"/>
          <p:cNvSpPr txBox="1"/>
          <p:nvPr/>
        </p:nvSpPr>
        <p:spPr>
          <a:xfrm>
            <a:off x="17742445" y="8452173"/>
            <a:ext cx="5955031" cy="1006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venir Next Condensed"/>
                <a:ea typeface="Avenir Next Condensed"/>
                <a:cs typeface="Avenir Next Condensed"/>
                <a:sym typeface="Avenir Next Condensed"/>
              </a:defRPr>
            </a:lvl1pPr>
          </a:lstStyle>
          <a:p>
            <a:r>
              <a:t>Researching known issues</a:t>
            </a:r>
          </a:p>
        </p:txBody>
      </p:sp>
      <p:sp>
        <p:nvSpPr>
          <p:cNvPr id="287" name="Identifying the cause of problems"/>
          <p:cNvSpPr txBox="1"/>
          <p:nvPr/>
        </p:nvSpPr>
        <p:spPr>
          <a:xfrm>
            <a:off x="15347454" y="9190332"/>
            <a:ext cx="8030211"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Bodoni SvtyTwo ITC TT-Book"/>
                <a:ea typeface="Bodoni SvtyTwo ITC TT-Book"/>
                <a:cs typeface="Bodoni SvtyTwo ITC TT-Book"/>
                <a:sym typeface="Bodoni SvtyTwo ITC TT-Book"/>
              </a:defRPr>
            </a:lvl1pPr>
          </a:lstStyle>
          <a:p>
            <a:r>
              <a:t>Identifying the cause of problems</a:t>
            </a:r>
          </a:p>
        </p:txBody>
      </p:sp>
      <p:sp>
        <p:nvSpPr>
          <p:cNvPr id="288" name="test plans"/>
          <p:cNvSpPr txBox="1"/>
          <p:nvPr/>
        </p:nvSpPr>
        <p:spPr>
          <a:xfrm>
            <a:off x="668665" y="10411972"/>
            <a:ext cx="6505576" cy="77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Press Start 2P"/>
                <a:ea typeface="Press Start 2P"/>
                <a:cs typeface="Press Start 2P"/>
                <a:sym typeface="Press Start 2P"/>
              </a:defRPr>
            </a:lvl1pPr>
          </a:lstStyle>
          <a:p>
            <a:r>
              <a:t>test plans</a:t>
            </a:r>
          </a:p>
        </p:txBody>
      </p:sp>
      <p:sp>
        <p:nvSpPr>
          <p:cNvPr id="289" name="test strategies"/>
          <p:cNvSpPr txBox="1"/>
          <p:nvPr/>
        </p:nvSpPr>
        <p:spPr>
          <a:xfrm>
            <a:off x="3398821" y="7654420"/>
            <a:ext cx="3537745" cy="1162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Noteworthy Light"/>
                <a:ea typeface="Noteworthy Light"/>
                <a:cs typeface="Noteworthy Light"/>
                <a:sym typeface="Noteworthy Light"/>
              </a:defRPr>
            </a:lvl1pPr>
          </a:lstStyle>
          <a:p>
            <a:r>
              <a:t>test strategies</a:t>
            </a:r>
          </a:p>
        </p:txBody>
      </p:sp>
      <p:sp>
        <p:nvSpPr>
          <p:cNvPr id="290" name="Reporting"/>
          <p:cNvSpPr txBox="1"/>
          <p:nvPr/>
        </p:nvSpPr>
        <p:spPr>
          <a:xfrm>
            <a:off x="11907378" y="9385906"/>
            <a:ext cx="3209033" cy="879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rial Rounded MT Bold"/>
                <a:ea typeface="Arial Rounded MT Bold"/>
                <a:cs typeface="Arial Rounded MT Bold"/>
                <a:sym typeface="Arial Rounded MT Bold"/>
              </a:defRPr>
            </a:lvl1pPr>
          </a:lstStyle>
          <a:p>
            <a:r>
              <a:t>Reporting</a:t>
            </a:r>
          </a:p>
        </p:txBody>
      </p:sp>
      <p:sp>
        <p:nvSpPr>
          <p:cNvPr id="291" name="Discovering broken assumptions"/>
          <p:cNvSpPr txBox="1"/>
          <p:nvPr/>
        </p:nvSpPr>
        <p:spPr>
          <a:xfrm>
            <a:off x="9480003" y="5393552"/>
            <a:ext cx="11577715" cy="1019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yuthaya"/>
                <a:ea typeface="Ayuthaya"/>
                <a:cs typeface="Ayuthaya"/>
                <a:sym typeface="Ayuthaya"/>
              </a:defRPr>
            </a:lvl1pPr>
          </a:lstStyle>
          <a:p>
            <a:r>
              <a:t>Discovering broken assumptions</a:t>
            </a:r>
          </a:p>
        </p:txBody>
      </p:sp>
      <p:sp>
        <p:nvSpPr>
          <p:cNvPr id="292" name="Generating test data"/>
          <p:cNvSpPr txBox="1"/>
          <p:nvPr/>
        </p:nvSpPr>
        <p:spPr>
          <a:xfrm>
            <a:off x="15474151" y="6905894"/>
            <a:ext cx="7776816" cy="854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ndale Mono"/>
                <a:ea typeface="Andale Mono"/>
                <a:cs typeface="Andale Mono"/>
                <a:sym typeface="Andale Mono"/>
              </a:defRPr>
            </a:lvl1pPr>
          </a:lstStyle>
          <a:p>
            <a:r>
              <a:t>Generating test data</a:t>
            </a:r>
          </a:p>
        </p:txBody>
      </p:sp>
      <p:sp>
        <p:nvSpPr>
          <p:cNvPr id="293" name="Coordinating testing"/>
          <p:cNvSpPr txBox="1"/>
          <p:nvPr/>
        </p:nvSpPr>
        <p:spPr>
          <a:xfrm>
            <a:off x="4943551" y="2667001"/>
            <a:ext cx="5915225" cy="866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Georgia"/>
                <a:ea typeface="Georgia"/>
                <a:cs typeface="Georgia"/>
                <a:sym typeface="Georgia"/>
              </a:defRPr>
            </a:lvl1pPr>
          </a:lstStyle>
          <a:p>
            <a:r>
              <a:t>Coordinating testing</a:t>
            </a:r>
          </a:p>
        </p:txBody>
      </p:sp>
      <p:sp>
        <p:nvSpPr>
          <p:cNvPr id="294" name="Documentation"/>
          <p:cNvSpPr txBox="1"/>
          <p:nvPr/>
        </p:nvSpPr>
        <p:spPr>
          <a:xfrm>
            <a:off x="16997819" y="3062137"/>
            <a:ext cx="4729481" cy="777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ヒラギノ角ゴシック W0"/>
                <a:ea typeface="ヒラギノ角ゴシック W0"/>
                <a:cs typeface="ヒラギノ角ゴシック W0"/>
                <a:sym typeface="ヒラギノ角ゴシック W0"/>
              </a:defRPr>
            </a:lvl1pPr>
          </a:lstStyle>
          <a:p>
            <a:r>
              <a:t>Documentation</a:t>
            </a:r>
          </a:p>
        </p:txBody>
      </p:sp>
      <p:sp>
        <p:nvSpPr>
          <p:cNvPr id="295" name="Discussing business processes"/>
          <p:cNvSpPr txBox="1"/>
          <p:nvPr/>
        </p:nvSpPr>
        <p:spPr>
          <a:xfrm>
            <a:off x="13633318" y="4667993"/>
            <a:ext cx="8412746" cy="917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Impact"/>
                <a:ea typeface="Impact"/>
                <a:cs typeface="Impact"/>
                <a:sym typeface="Impact"/>
              </a:defRPr>
            </a:lvl1pPr>
          </a:lstStyle>
          <a:p>
            <a:r>
              <a:t>Discussing business processes</a:t>
            </a:r>
          </a:p>
        </p:txBody>
      </p:sp>
      <p:sp>
        <p:nvSpPr>
          <p:cNvPr id="296" name="Understanding users"/>
          <p:cNvSpPr txBox="1"/>
          <p:nvPr/>
        </p:nvSpPr>
        <p:spPr>
          <a:xfrm>
            <a:off x="6850720" y="7182473"/>
            <a:ext cx="11315066" cy="1632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0000">
                <a:latin typeface="Alte DIN 1451 Mittelschrift gep"/>
                <a:ea typeface="Alte DIN 1451 Mittelschrift gep"/>
                <a:cs typeface="Alte DIN 1451 Mittelschrift gep"/>
                <a:sym typeface="Alte DIN 1451 Mittelschrift gep"/>
              </a:defRPr>
            </a:lvl1pPr>
          </a:lstStyle>
          <a:p>
            <a:r>
              <a:t>Understanding users</a:t>
            </a:r>
          </a:p>
        </p:txBody>
      </p:sp>
      <p:sp>
        <p:nvSpPr>
          <p:cNvPr id="297" name="Assessing and exposing risk"/>
          <p:cNvSpPr txBox="1"/>
          <p:nvPr/>
        </p:nvSpPr>
        <p:spPr>
          <a:xfrm>
            <a:off x="1125601" y="5199034"/>
            <a:ext cx="8084186" cy="1006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Leckerli One"/>
                <a:ea typeface="Leckerli One"/>
                <a:cs typeface="Leckerli One"/>
                <a:sym typeface="Leckerli One"/>
              </a:defRPr>
            </a:lvl1pPr>
          </a:lstStyle>
          <a:p>
            <a:r>
              <a:t>Assessing and exposing risk</a:t>
            </a:r>
          </a:p>
        </p:txBody>
      </p:sp>
      <p:sp>
        <p:nvSpPr>
          <p:cNvPr id="298" name="Turning user scenarios into test scenarios"/>
          <p:cNvSpPr txBox="1"/>
          <p:nvPr/>
        </p:nvSpPr>
        <p:spPr>
          <a:xfrm>
            <a:off x="7744939" y="11026891"/>
            <a:ext cx="16231236" cy="12884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0000">
                <a:latin typeface="SignPainter-HouseScript"/>
                <a:ea typeface="SignPainter-HouseScript"/>
                <a:cs typeface="SignPainter-HouseScript"/>
                <a:sym typeface="SignPainter-HouseScript"/>
              </a:defRPr>
            </a:lvl1pPr>
          </a:lstStyle>
          <a:p>
            <a:r>
              <a:t>Turning user scenarios into test scenarios</a:t>
            </a:r>
          </a:p>
        </p:txBody>
      </p:sp>
      <p:sp>
        <p:nvSpPr>
          <p:cNvPr id="299" name="Root cause analysis"/>
          <p:cNvSpPr txBox="1"/>
          <p:nvPr/>
        </p:nvSpPr>
        <p:spPr>
          <a:xfrm>
            <a:off x="7085134" y="10518306"/>
            <a:ext cx="5893436" cy="917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ppleGothic"/>
                <a:ea typeface="AppleGothic"/>
                <a:cs typeface="AppleGothic"/>
                <a:sym typeface="AppleGothic"/>
              </a:defRPr>
            </a:lvl1pPr>
          </a:lstStyle>
          <a:p>
            <a:r>
              <a:t>Root cause analysis</a:t>
            </a:r>
          </a:p>
        </p:txBody>
      </p:sp>
      <p:sp>
        <p:nvSpPr>
          <p:cNvPr id="300" name="Source: https://dojo.ministryoftesting.com/dojo/lessons/what-do-software-testers-do-version-0-1"/>
          <p:cNvSpPr txBox="1"/>
          <p:nvPr/>
        </p:nvSpPr>
        <p:spPr>
          <a:xfrm>
            <a:off x="6729183" y="12519942"/>
            <a:ext cx="10870457"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2000"/>
            </a:pPr>
            <a:r>
              <a:t>Source: </a:t>
            </a:r>
            <a:r>
              <a:rPr u="sng">
                <a:hlinkClick r:id="rId3"/>
              </a:rPr>
              <a:t>https://dojo.ministryoftesting.com/dojo/lessons/what-do-software-testers-do-version-0-1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200"/>
                                  </p:stCondLst>
                                  <p:iterate>
                                    <p:tmAbs val="0"/>
                                  </p:iterate>
                                  <p:childTnLst>
                                    <p:set>
                                      <p:cBhvr>
                                        <p:cTn id="9" fill="hold"/>
                                        <p:tgtEl>
                                          <p:spTgt spid="293"/>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3" nodeType="afterEffect">
                                  <p:stCondLst>
                                    <p:cond delay="200"/>
                                  </p:stCondLst>
                                  <p:iterate>
                                    <p:tmAbs val="0"/>
                                  </p:iterate>
                                  <p:childTnLst>
                                    <p:set>
                                      <p:cBhvr>
                                        <p:cTn id="12" fill="hold"/>
                                        <p:tgtEl>
                                          <p:spTgt spid="294"/>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grpId="4" nodeType="afterEffect">
                                  <p:stCondLst>
                                    <p:cond delay="200"/>
                                  </p:stCondLst>
                                  <p:iterate>
                                    <p:tmAbs val="0"/>
                                  </p:iterate>
                                  <p:childTnLst>
                                    <p:set>
                                      <p:cBhvr>
                                        <p:cTn id="15" fill="hold"/>
                                        <p:tgtEl>
                                          <p:spTgt spid="272"/>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grpId="5" nodeType="afterEffect">
                                  <p:stCondLst>
                                    <p:cond delay="200"/>
                                  </p:stCondLst>
                                  <p:iterate>
                                    <p:tmAbs val="0"/>
                                  </p:iterate>
                                  <p:childTnLst>
                                    <p:set>
                                      <p:cBhvr>
                                        <p:cTn id="18" fill="hold"/>
                                        <p:tgtEl>
                                          <p:spTgt spid="285"/>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grpId="6" nodeType="afterEffect">
                                  <p:stCondLst>
                                    <p:cond delay="200"/>
                                  </p:stCondLst>
                                  <p:iterate>
                                    <p:tmAbs val="0"/>
                                  </p:iterate>
                                  <p:childTnLst>
                                    <p:set>
                                      <p:cBhvr>
                                        <p:cTn id="21" fill="hold"/>
                                        <p:tgtEl>
                                          <p:spTgt spid="275"/>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7" nodeType="afterEffect">
                                  <p:stCondLst>
                                    <p:cond delay="200"/>
                                  </p:stCondLst>
                                  <p:iterate>
                                    <p:tmAbs val="0"/>
                                  </p:iterate>
                                  <p:childTnLst>
                                    <p:set>
                                      <p:cBhvr>
                                        <p:cTn id="24" fill="hold"/>
                                        <p:tgtEl>
                                          <p:spTgt spid="281"/>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grpId="8" nodeType="afterEffect">
                                  <p:stCondLst>
                                    <p:cond delay="200"/>
                                  </p:stCondLst>
                                  <p:iterate>
                                    <p:tmAbs val="0"/>
                                  </p:iterate>
                                  <p:childTnLst>
                                    <p:set>
                                      <p:cBhvr>
                                        <p:cTn id="27" fill="hold"/>
                                        <p:tgtEl>
                                          <p:spTgt spid="279"/>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grpId="9" nodeType="afterEffect">
                                  <p:stCondLst>
                                    <p:cond delay="200"/>
                                  </p:stCondLst>
                                  <p:iterate>
                                    <p:tmAbs val="0"/>
                                  </p:iterate>
                                  <p:childTnLst>
                                    <p:set>
                                      <p:cBhvr>
                                        <p:cTn id="30" fill="hold"/>
                                        <p:tgtEl>
                                          <p:spTgt spid="295"/>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grpId="10" nodeType="afterEffect">
                                  <p:stCondLst>
                                    <p:cond delay="200"/>
                                  </p:stCondLst>
                                  <p:iterate>
                                    <p:tmAbs val="0"/>
                                  </p:iterate>
                                  <p:childTnLst>
                                    <p:set>
                                      <p:cBhvr>
                                        <p:cTn id="33" fill="hold"/>
                                        <p:tgtEl>
                                          <p:spTgt spid="297"/>
                                        </p:tgtEl>
                                        <p:attrNameLst>
                                          <p:attrName>style.visibility</p:attrName>
                                        </p:attrNameLst>
                                      </p:cBhvr>
                                      <p:to>
                                        <p:strVal val="visible"/>
                                      </p:to>
                                    </p:set>
                                  </p:childTnLst>
                                </p:cTn>
                              </p:par>
                            </p:childTnLst>
                          </p:cTn>
                        </p:par>
                        <p:par>
                          <p:cTn id="34" fill="hold">
                            <p:stCondLst>
                              <p:cond delay="1800"/>
                            </p:stCondLst>
                            <p:childTnLst>
                              <p:par>
                                <p:cTn id="35" presetID="1" presetClass="entr" presetSubtype="0" fill="hold" grpId="11" nodeType="afterEffect">
                                  <p:stCondLst>
                                    <p:cond delay="200"/>
                                  </p:stCondLst>
                                  <p:iterate>
                                    <p:tmAbs val="0"/>
                                  </p:iterate>
                                  <p:childTnLst>
                                    <p:set>
                                      <p:cBhvr>
                                        <p:cTn id="36" fill="hold"/>
                                        <p:tgtEl>
                                          <p:spTgt spid="291"/>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grpId="12" nodeType="afterEffect">
                                  <p:stCondLst>
                                    <p:cond delay="200"/>
                                  </p:stCondLst>
                                  <p:iterate>
                                    <p:tmAbs val="0"/>
                                  </p:iterate>
                                  <p:childTnLst>
                                    <p:set>
                                      <p:cBhvr>
                                        <p:cTn id="39" fill="hold"/>
                                        <p:tgtEl>
                                          <p:spTgt spid="278"/>
                                        </p:tgtEl>
                                        <p:attrNameLst>
                                          <p:attrName>style.visibility</p:attrName>
                                        </p:attrNameLst>
                                      </p:cBhvr>
                                      <p:to>
                                        <p:strVal val="visible"/>
                                      </p:to>
                                    </p:set>
                                  </p:childTnLst>
                                </p:cTn>
                              </p:par>
                            </p:childTnLst>
                          </p:cTn>
                        </p:par>
                        <p:par>
                          <p:cTn id="40" fill="hold">
                            <p:stCondLst>
                              <p:cond delay="2200"/>
                            </p:stCondLst>
                            <p:childTnLst>
                              <p:par>
                                <p:cTn id="41" presetID="1" presetClass="entr" presetSubtype="0" fill="hold" grpId="13" nodeType="afterEffect">
                                  <p:stCondLst>
                                    <p:cond delay="200"/>
                                  </p:stCondLst>
                                  <p:iterate>
                                    <p:tmAbs val="0"/>
                                  </p:iterate>
                                  <p:childTnLst>
                                    <p:set>
                                      <p:cBhvr>
                                        <p:cTn id="42" fill="hold"/>
                                        <p:tgtEl>
                                          <p:spTgt spid="282"/>
                                        </p:tgtEl>
                                        <p:attrNameLst>
                                          <p:attrName>style.visibility</p:attrName>
                                        </p:attrNameLst>
                                      </p:cBhvr>
                                      <p:to>
                                        <p:strVal val="visible"/>
                                      </p:to>
                                    </p:set>
                                  </p:childTnLst>
                                </p:cTn>
                              </p:par>
                            </p:childTnLst>
                          </p:cTn>
                        </p:par>
                        <p:par>
                          <p:cTn id="43" fill="hold">
                            <p:stCondLst>
                              <p:cond delay="2400"/>
                            </p:stCondLst>
                            <p:childTnLst>
                              <p:par>
                                <p:cTn id="44" presetID="1" presetClass="entr" presetSubtype="0" fill="hold" grpId="14" nodeType="afterEffect">
                                  <p:stCondLst>
                                    <p:cond delay="200"/>
                                  </p:stCondLst>
                                  <p:iterate>
                                    <p:tmAbs val="0"/>
                                  </p:iterate>
                                  <p:childTnLst>
                                    <p:set>
                                      <p:cBhvr>
                                        <p:cTn id="45" fill="hold"/>
                                        <p:tgtEl>
                                          <p:spTgt spid="273"/>
                                        </p:tgtEl>
                                        <p:attrNameLst>
                                          <p:attrName>style.visibility</p:attrName>
                                        </p:attrNameLst>
                                      </p:cBhvr>
                                      <p:to>
                                        <p:strVal val="visible"/>
                                      </p:to>
                                    </p:set>
                                  </p:childTnLst>
                                </p:cTn>
                              </p:par>
                            </p:childTnLst>
                          </p:cTn>
                        </p:par>
                        <p:par>
                          <p:cTn id="46" fill="hold">
                            <p:stCondLst>
                              <p:cond delay="2600"/>
                            </p:stCondLst>
                            <p:childTnLst>
                              <p:par>
                                <p:cTn id="47" presetID="1" presetClass="entr" presetSubtype="0" fill="hold" grpId="15" nodeType="afterEffect">
                                  <p:stCondLst>
                                    <p:cond delay="200"/>
                                  </p:stCondLst>
                                  <p:iterate>
                                    <p:tmAbs val="0"/>
                                  </p:iterate>
                                  <p:childTnLst>
                                    <p:set>
                                      <p:cBhvr>
                                        <p:cTn id="48" fill="hold"/>
                                        <p:tgtEl>
                                          <p:spTgt spid="292"/>
                                        </p:tgtEl>
                                        <p:attrNameLst>
                                          <p:attrName>style.visibility</p:attrName>
                                        </p:attrNameLst>
                                      </p:cBhvr>
                                      <p:to>
                                        <p:strVal val="visible"/>
                                      </p:to>
                                    </p:set>
                                  </p:childTnLst>
                                </p:cTn>
                              </p:par>
                            </p:childTnLst>
                          </p:cTn>
                        </p:par>
                        <p:par>
                          <p:cTn id="49" fill="hold">
                            <p:stCondLst>
                              <p:cond delay="2800"/>
                            </p:stCondLst>
                            <p:childTnLst>
                              <p:par>
                                <p:cTn id="50" presetID="1" presetClass="entr" presetSubtype="0" fill="hold" grpId="16" nodeType="afterEffect">
                                  <p:stCondLst>
                                    <p:cond delay="200"/>
                                  </p:stCondLst>
                                  <p:iterate>
                                    <p:tmAbs val="0"/>
                                  </p:iterate>
                                  <p:childTnLst>
                                    <p:set>
                                      <p:cBhvr>
                                        <p:cTn id="51" fill="hold"/>
                                        <p:tgtEl>
                                          <p:spTgt spid="283"/>
                                        </p:tgtEl>
                                        <p:attrNameLst>
                                          <p:attrName>style.visibility</p:attrName>
                                        </p:attrNameLst>
                                      </p:cBhvr>
                                      <p:to>
                                        <p:strVal val="visible"/>
                                      </p:to>
                                    </p:set>
                                  </p:childTnLst>
                                </p:cTn>
                              </p:par>
                            </p:childTnLst>
                          </p:cTn>
                        </p:par>
                        <p:par>
                          <p:cTn id="52" fill="hold">
                            <p:stCondLst>
                              <p:cond delay="3000"/>
                            </p:stCondLst>
                            <p:childTnLst>
                              <p:par>
                                <p:cTn id="53" presetID="1" presetClass="entr" presetSubtype="0" fill="hold" grpId="17" nodeType="afterEffect">
                                  <p:stCondLst>
                                    <p:cond delay="200"/>
                                  </p:stCondLst>
                                  <p:iterate>
                                    <p:tmAbs val="0"/>
                                  </p:iterate>
                                  <p:childTnLst>
                                    <p:set>
                                      <p:cBhvr>
                                        <p:cTn id="54" fill="hold"/>
                                        <p:tgtEl>
                                          <p:spTgt spid="289"/>
                                        </p:tgtEl>
                                        <p:attrNameLst>
                                          <p:attrName>style.visibility</p:attrName>
                                        </p:attrNameLst>
                                      </p:cBhvr>
                                      <p:to>
                                        <p:strVal val="visible"/>
                                      </p:to>
                                    </p:set>
                                  </p:childTnLst>
                                </p:cTn>
                              </p:par>
                            </p:childTnLst>
                          </p:cTn>
                        </p:par>
                        <p:par>
                          <p:cTn id="55" fill="hold">
                            <p:stCondLst>
                              <p:cond delay="3200"/>
                            </p:stCondLst>
                            <p:childTnLst>
                              <p:par>
                                <p:cTn id="56" presetID="1" presetClass="entr" presetSubtype="0" fill="hold" grpId="18" nodeType="afterEffect">
                                  <p:stCondLst>
                                    <p:cond delay="200"/>
                                  </p:stCondLst>
                                  <p:iterate>
                                    <p:tmAbs val="0"/>
                                  </p:iterate>
                                  <p:childTnLst>
                                    <p:set>
                                      <p:cBhvr>
                                        <p:cTn id="57" fill="hold"/>
                                        <p:tgtEl>
                                          <p:spTgt spid="286"/>
                                        </p:tgtEl>
                                        <p:attrNameLst>
                                          <p:attrName>style.visibility</p:attrName>
                                        </p:attrNameLst>
                                      </p:cBhvr>
                                      <p:to>
                                        <p:strVal val="visible"/>
                                      </p:to>
                                    </p:set>
                                  </p:childTnLst>
                                </p:cTn>
                              </p:par>
                            </p:childTnLst>
                          </p:cTn>
                        </p:par>
                        <p:par>
                          <p:cTn id="58" fill="hold">
                            <p:stCondLst>
                              <p:cond delay="3400"/>
                            </p:stCondLst>
                            <p:childTnLst>
                              <p:par>
                                <p:cTn id="59" presetID="1" presetClass="entr" presetSubtype="0" fill="hold" grpId="19" nodeType="afterEffect">
                                  <p:stCondLst>
                                    <p:cond delay="200"/>
                                  </p:stCondLst>
                                  <p:iterate>
                                    <p:tmAbs val="0"/>
                                  </p:iterate>
                                  <p:childTnLst>
                                    <p:set>
                                      <p:cBhvr>
                                        <p:cTn id="60" fill="hold"/>
                                        <p:tgtEl>
                                          <p:spTgt spid="276"/>
                                        </p:tgtEl>
                                        <p:attrNameLst>
                                          <p:attrName>style.visibility</p:attrName>
                                        </p:attrNameLst>
                                      </p:cBhvr>
                                      <p:to>
                                        <p:strVal val="visible"/>
                                      </p:to>
                                    </p:set>
                                  </p:childTnLst>
                                </p:cTn>
                              </p:par>
                            </p:childTnLst>
                          </p:cTn>
                        </p:par>
                        <p:par>
                          <p:cTn id="61" fill="hold">
                            <p:stCondLst>
                              <p:cond delay="3600"/>
                            </p:stCondLst>
                            <p:childTnLst>
                              <p:par>
                                <p:cTn id="62" presetID="1" presetClass="entr" presetSubtype="0" fill="hold" grpId="20" nodeType="afterEffect">
                                  <p:stCondLst>
                                    <p:cond delay="200"/>
                                  </p:stCondLst>
                                  <p:iterate>
                                    <p:tmAbs val="0"/>
                                  </p:iterate>
                                  <p:childTnLst>
                                    <p:set>
                                      <p:cBhvr>
                                        <p:cTn id="63" fill="hold"/>
                                        <p:tgtEl>
                                          <p:spTgt spid="274"/>
                                        </p:tgtEl>
                                        <p:attrNameLst>
                                          <p:attrName>style.visibility</p:attrName>
                                        </p:attrNameLst>
                                      </p:cBhvr>
                                      <p:to>
                                        <p:strVal val="visible"/>
                                      </p:to>
                                    </p:set>
                                  </p:childTnLst>
                                </p:cTn>
                              </p:par>
                            </p:childTnLst>
                          </p:cTn>
                        </p:par>
                        <p:par>
                          <p:cTn id="64" fill="hold">
                            <p:stCondLst>
                              <p:cond delay="3800"/>
                            </p:stCondLst>
                            <p:childTnLst>
                              <p:par>
                                <p:cTn id="65" presetID="1" presetClass="entr" presetSubtype="0" fill="hold" grpId="21" nodeType="afterEffect">
                                  <p:stCondLst>
                                    <p:cond delay="200"/>
                                  </p:stCondLst>
                                  <p:iterate>
                                    <p:tmAbs val="0"/>
                                  </p:iterate>
                                  <p:childTnLst>
                                    <p:set>
                                      <p:cBhvr>
                                        <p:cTn id="66" fill="hold"/>
                                        <p:tgtEl>
                                          <p:spTgt spid="287"/>
                                        </p:tgtEl>
                                        <p:attrNameLst>
                                          <p:attrName>style.visibility</p:attrName>
                                        </p:attrNameLst>
                                      </p:cBhvr>
                                      <p:to>
                                        <p:strVal val="visible"/>
                                      </p:to>
                                    </p:set>
                                  </p:childTnLst>
                                </p:cTn>
                              </p:par>
                            </p:childTnLst>
                          </p:cTn>
                        </p:par>
                        <p:par>
                          <p:cTn id="67" fill="hold">
                            <p:stCondLst>
                              <p:cond delay="4000"/>
                            </p:stCondLst>
                            <p:childTnLst>
                              <p:par>
                                <p:cTn id="68" presetID="1" presetClass="entr" presetSubtype="0" fill="hold" grpId="22" nodeType="afterEffect">
                                  <p:stCondLst>
                                    <p:cond delay="200"/>
                                  </p:stCondLst>
                                  <p:iterate>
                                    <p:tmAbs val="0"/>
                                  </p:iterate>
                                  <p:childTnLst>
                                    <p:set>
                                      <p:cBhvr>
                                        <p:cTn id="69" fill="hold"/>
                                        <p:tgtEl>
                                          <p:spTgt spid="290"/>
                                        </p:tgtEl>
                                        <p:attrNameLst>
                                          <p:attrName>style.visibility</p:attrName>
                                        </p:attrNameLst>
                                      </p:cBhvr>
                                      <p:to>
                                        <p:strVal val="visible"/>
                                      </p:to>
                                    </p:set>
                                  </p:childTnLst>
                                </p:cTn>
                              </p:par>
                            </p:childTnLst>
                          </p:cTn>
                        </p:par>
                        <p:par>
                          <p:cTn id="70" fill="hold">
                            <p:stCondLst>
                              <p:cond delay="4200"/>
                            </p:stCondLst>
                            <p:childTnLst>
                              <p:par>
                                <p:cTn id="71" presetID="1" presetClass="entr" presetSubtype="0" fill="hold" grpId="23" nodeType="afterEffect">
                                  <p:stCondLst>
                                    <p:cond delay="200"/>
                                  </p:stCondLst>
                                  <p:iterate>
                                    <p:tmAbs val="0"/>
                                  </p:iterate>
                                  <p:childTnLst>
                                    <p:set>
                                      <p:cBhvr>
                                        <p:cTn id="72" fill="hold"/>
                                        <p:tgtEl>
                                          <p:spTgt spid="284"/>
                                        </p:tgtEl>
                                        <p:attrNameLst>
                                          <p:attrName>style.visibility</p:attrName>
                                        </p:attrNameLst>
                                      </p:cBhvr>
                                      <p:to>
                                        <p:strVal val="visible"/>
                                      </p:to>
                                    </p:set>
                                  </p:childTnLst>
                                </p:cTn>
                              </p:par>
                            </p:childTnLst>
                          </p:cTn>
                        </p:par>
                        <p:par>
                          <p:cTn id="73" fill="hold">
                            <p:stCondLst>
                              <p:cond delay="4400"/>
                            </p:stCondLst>
                            <p:childTnLst>
                              <p:par>
                                <p:cTn id="74" presetID="1" presetClass="entr" presetSubtype="0" fill="hold" grpId="24" nodeType="afterEffect">
                                  <p:stCondLst>
                                    <p:cond delay="200"/>
                                  </p:stCondLst>
                                  <p:iterate>
                                    <p:tmAbs val="0"/>
                                  </p:iterate>
                                  <p:childTnLst>
                                    <p:set>
                                      <p:cBhvr>
                                        <p:cTn id="75" fill="hold"/>
                                        <p:tgtEl>
                                          <p:spTgt spid="277"/>
                                        </p:tgtEl>
                                        <p:attrNameLst>
                                          <p:attrName>style.visibility</p:attrName>
                                        </p:attrNameLst>
                                      </p:cBhvr>
                                      <p:to>
                                        <p:strVal val="visible"/>
                                      </p:to>
                                    </p:set>
                                  </p:childTnLst>
                                </p:cTn>
                              </p:par>
                            </p:childTnLst>
                          </p:cTn>
                        </p:par>
                        <p:par>
                          <p:cTn id="76" fill="hold">
                            <p:stCondLst>
                              <p:cond delay="4600"/>
                            </p:stCondLst>
                            <p:childTnLst>
                              <p:par>
                                <p:cTn id="77" presetID="1" presetClass="entr" presetSubtype="0" fill="hold" grpId="25" nodeType="afterEffect">
                                  <p:stCondLst>
                                    <p:cond delay="200"/>
                                  </p:stCondLst>
                                  <p:iterate>
                                    <p:tmAbs val="0"/>
                                  </p:iterate>
                                  <p:childTnLst>
                                    <p:set>
                                      <p:cBhvr>
                                        <p:cTn id="78" fill="hold"/>
                                        <p:tgtEl>
                                          <p:spTgt spid="288"/>
                                        </p:tgtEl>
                                        <p:attrNameLst>
                                          <p:attrName>style.visibility</p:attrName>
                                        </p:attrNameLst>
                                      </p:cBhvr>
                                      <p:to>
                                        <p:strVal val="visible"/>
                                      </p:to>
                                    </p:set>
                                  </p:childTnLst>
                                </p:cTn>
                              </p:par>
                            </p:childTnLst>
                          </p:cTn>
                        </p:par>
                        <p:par>
                          <p:cTn id="79" fill="hold">
                            <p:stCondLst>
                              <p:cond delay="4800"/>
                            </p:stCondLst>
                            <p:childTnLst>
                              <p:par>
                                <p:cTn id="80" presetID="1" presetClass="entr" presetSubtype="0" fill="hold" grpId="26" nodeType="afterEffect">
                                  <p:stCondLst>
                                    <p:cond delay="200"/>
                                  </p:stCondLst>
                                  <p:iterate>
                                    <p:tmAbs val="0"/>
                                  </p:iterate>
                                  <p:childTnLst>
                                    <p:set>
                                      <p:cBhvr>
                                        <p:cTn id="81" fill="hold"/>
                                        <p:tgtEl>
                                          <p:spTgt spid="299"/>
                                        </p:tgtEl>
                                        <p:attrNameLst>
                                          <p:attrName>style.visibility</p:attrName>
                                        </p:attrNameLst>
                                      </p:cBhvr>
                                      <p:to>
                                        <p:strVal val="visible"/>
                                      </p:to>
                                    </p:set>
                                  </p:childTnLst>
                                </p:cTn>
                              </p:par>
                            </p:childTnLst>
                          </p:cTn>
                        </p:par>
                        <p:par>
                          <p:cTn id="82" fill="hold">
                            <p:stCondLst>
                              <p:cond delay="5000"/>
                            </p:stCondLst>
                            <p:childTnLst>
                              <p:par>
                                <p:cTn id="83" presetID="1" presetClass="entr" presetSubtype="0" fill="hold" grpId="27" nodeType="afterEffect">
                                  <p:stCondLst>
                                    <p:cond delay="200"/>
                                  </p:stCondLst>
                                  <p:iterate>
                                    <p:tmAbs val="0"/>
                                  </p:iterate>
                                  <p:childTnLst>
                                    <p:set>
                                      <p:cBhvr>
                                        <p:cTn id="84" fill="hold"/>
                                        <p:tgtEl>
                                          <p:spTgt spid="29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28" nodeType="clickEffect">
                                  <p:stCondLst>
                                    <p:cond delay="0"/>
                                  </p:stCondLst>
                                  <p:iterate>
                                    <p:tmAbs val="0"/>
                                  </p:iterate>
                                  <p:childTnLst>
                                    <p:set>
                                      <p:cBhvr>
                                        <p:cTn id="88" fill="hold"/>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4" animBg="1" advAuto="0"/>
      <p:bldP spid="273" grpId="14" animBg="1" advAuto="0"/>
      <p:bldP spid="274" grpId="20" animBg="1" advAuto="0"/>
      <p:bldP spid="275" grpId="6" animBg="1" advAuto="0"/>
      <p:bldP spid="276" grpId="19" animBg="1" advAuto="0"/>
      <p:bldP spid="277" grpId="24" animBg="1" advAuto="0"/>
      <p:bldP spid="278" grpId="12" animBg="1" advAuto="0"/>
      <p:bldP spid="279" grpId="8" animBg="1" advAuto="0"/>
      <p:bldP spid="280" grpId="1" animBg="1" advAuto="0"/>
      <p:bldP spid="281" grpId="7" animBg="1" advAuto="0"/>
      <p:bldP spid="282" grpId="13" animBg="1" advAuto="0"/>
      <p:bldP spid="283" grpId="16" animBg="1" advAuto="0"/>
      <p:bldP spid="284" grpId="23" animBg="1" advAuto="0"/>
      <p:bldP spid="285" grpId="5" animBg="1" advAuto="0"/>
      <p:bldP spid="286" grpId="18" animBg="1" advAuto="0"/>
      <p:bldP spid="287" grpId="21" animBg="1" advAuto="0"/>
      <p:bldP spid="288" grpId="25" animBg="1" advAuto="0"/>
      <p:bldP spid="289" grpId="17" animBg="1" advAuto="0"/>
      <p:bldP spid="290" grpId="22" animBg="1" advAuto="0"/>
      <p:bldP spid="291" grpId="11" animBg="1" advAuto="0"/>
      <p:bldP spid="292" grpId="15" animBg="1" advAuto="0"/>
      <p:bldP spid="293" grpId="2" animBg="1" advAuto="0"/>
      <p:bldP spid="294" grpId="3" animBg="1" advAuto="0"/>
      <p:bldP spid="295" grpId="9" animBg="1" advAuto="0"/>
      <p:bldP spid="296" grpId="28" animBg="1" advAuto="0"/>
      <p:bldP spid="297" grpId="10" animBg="1" advAuto="0"/>
      <p:bldP spid="298" grpId="27" animBg="1" advAuto="0"/>
      <p:bldP spid="299" grpId="26"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305" name="decide"/>
          <p:cNvSpPr txBox="1"/>
          <p:nvPr/>
        </p:nvSpPr>
        <p:spPr>
          <a:xfrm>
            <a:off x="15524759" y="4844723"/>
            <a:ext cx="202678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decide</a:t>
            </a:r>
          </a:p>
        </p:txBody>
      </p:sp>
      <p:sp>
        <p:nvSpPr>
          <p:cNvPr id="306" name="understand"/>
          <p:cNvSpPr txBox="1"/>
          <p:nvPr/>
        </p:nvSpPr>
        <p:spPr>
          <a:xfrm>
            <a:off x="15524759" y="1936635"/>
            <a:ext cx="333305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understand</a:t>
            </a:r>
          </a:p>
        </p:txBody>
      </p:sp>
      <p:sp>
        <p:nvSpPr>
          <p:cNvPr id="307" name="communicate"/>
          <p:cNvSpPr txBox="1"/>
          <p:nvPr/>
        </p:nvSpPr>
        <p:spPr>
          <a:xfrm>
            <a:off x="15348336" y="7197733"/>
            <a:ext cx="39317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lstStyle>
          <a:p>
            <a:r>
              <a:t>communicate</a:t>
            </a:r>
          </a:p>
        </p:txBody>
      </p:sp>
      <p:sp>
        <p:nvSpPr>
          <p:cNvPr id="328" name="Connection Line"/>
          <p:cNvSpPr/>
          <p:nvPr/>
        </p:nvSpPr>
        <p:spPr>
          <a:xfrm>
            <a:off x="12095921" y="1417586"/>
            <a:ext cx="3069224" cy="2526776"/>
          </a:xfrm>
          <a:custGeom>
            <a:avLst/>
            <a:gdLst/>
            <a:ahLst/>
            <a:cxnLst>
              <a:cxn ang="0">
                <a:pos x="wd2" y="hd2"/>
              </a:cxn>
              <a:cxn ang="5400000">
                <a:pos x="wd2" y="hd2"/>
              </a:cxn>
              <a:cxn ang="10800000">
                <a:pos x="wd2" y="hd2"/>
              </a:cxn>
              <a:cxn ang="16200000">
                <a:pos x="wd2" y="hd2"/>
              </a:cxn>
            </a:cxnLst>
            <a:rect l="0" t="0" r="r" b="b"/>
            <a:pathLst>
              <a:path w="16538" h="21600" extrusionOk="0">
                <a:moveTo>
                  <a:pt x="8101" y="21600"/>
                </a:moveTo>
                <a:cubicBezTo>
                  <a:pt x="21600" y="10272"/>
                  <a:pt x="18900" y="3072"/>
                  <a:pt x="0" y="0"/>
                </a:cubicBezTo>
              </a:path>
            </a:pathLst>
          </a:custGeom>
          <a:ln w="152400">
            <a:solidFill>
              <a:srgbClr val="000000"/>
            </a:solidFill>
            <a:miter lim="400000"/>
            <a:headEnd type="triangle"/>
          </a:ln>
        </p:spPr>
        <p:txBody>
          <a:bodyPr/>
          <a:lstStyle/>
          <a:p>
            <a:endParaRPr/>
          </a:p>
        </p:txBody>
      </p:sp>
      <p:sp>
        <p:nvSpPr>
          <p:cNvPr id="329" name="Connection Line"/>
          <p:cNvSpPr/>
          <p:nvPr/>
        </p:nvSpPr>
        <p:spPr>
          <a:xfrm>
            <a:off x="11560127" y="3979478"/>
            <a:ext cx="3647467" cy="2417591"/>
          </a:xfrm>
          <a:custGeom>
            <a:avLst/>
            <a:gdLst/>
            <a:ahLst/>
            <a:cxnLst>
              <a:cxn ang="0">
                <a:pos x="wd2" y="hd2"/>
              </a:cxn>
              <a:cxn ang="5400000">
                <a:pos x="wd2" y="hd2"/>
              </a:cxn>
              <a:cxn ang="10800000">
                <a:pos x="wd2" y="hd2"/>
              </a:cxn>
              <a:cxn ang="16200000">
                <a:pos x="wd2" y="hd2"/>
              </a:cxn>
            </a:cxnLst>
            <a:rect l="0" t="0" r="r" b="b"/>
            <a:pathLst>
              <a:path w="16707" h="21600" extrusionOk="0">
                <a:moveTo>
                  <a:pt x="0" y="21600"/>
                </a:moveTo>
                <a:cubicBezTo>
                  <a:pt x="18395" y="21553"/>
                  <a:pt x="21600" y="14353"/>
                  <a:pt x="9614" y="0"/>
                </a:cubicBezTo>
              </a:path>
            </a:pathLst>
          </a:custGeom>
          <a:ln w="152400">
            <a:solidFill>
              <a:srgbClr val="000000"/>
            </a:solidFill>
            <a:miter lim="400000"/>
            <a:headEnd type="triangle"/>
          </a:ln>
        </p:spPr>
        <p:txBody>
          <a:bodyPr/>
          <a:lstStyle/>
          <a:p>
            <a:endParaRPr/>
          </a:p>
        </p:txBody>
      </p:sp>
      <p:sp>
        <p:nvSpPr>
          <p:cNvPr id="330" name="Connection Line"/>
          <p:cNvSpPr/>
          <p:nvPr/>
        </p:nvSpPr>
        <p:spPr>
          <a:xfrm>
            <a:off x="11676694" y="6550492"/>
            <a:ext cx="3510757" cy="2182867"/>
          </a:xfrm>
          <a:custGeom>
            <a:avLst/>
            <a:gdLst/>
            <a:ahLst/>
            <a:cxnLst>
              <a:cxn ang="0">
                <a:pos x="wd2" y="hd2"/>
              </a:cxn>
              <a:cxn ang="5400000">
                <a:pos x="wd2" y="hd2"/>
              </a:cxn>
              <a:cxn ang="10800000">
                <a:pos x="wd2" y="hd2"/>
              </a:cxn>
              <a:cxn ang="16200000">
                <a:pos x="wd2" y="hd2"/>
              </a:cxn>
            </a:cxnLst>
            <a:rect l="0" t="0" r="r" b="b"/>
            <a:pathLst>
              <a:path w="16531" h="21600" extrusionOk="0">
                <a:moveTo>
                  <a:pt x="8029" y="21600"/>
                </a:moveTo>
                <a:cubicBezTo>
                  <a:pt x="21600" y="12788"/>
                  <a:pt x="18924" y="5588"/>
                  <a:pt x="0" y="0"/>
                </a:cubicBezTo>
              </a:path>
            </a:pathLst>
          </a:custGeom>
          <a:ln w="152400">
            <a:solidFill>
              <a:srgbClr val="000000"/>
            </a:solidFill>
            <a:miter lim="400000"/>
            <a:headEnd type="triangle"/>
          </a:ln>
        </p:spPr>
        <p:txBody>
          <a:bodyPr/>
          <a:lstStyle/>
          <a:p>
            <a:endParaRPr/>
          </a:p>
        </p:txBody>
      </p:sp>
      <p:sp>
        <p:nvSpPr>
          <p:cNvPr id="311" name="Problem"/>
          <p:cNvSpPr txBox="1"/>
          <p:nvPr/>
        </p:nvSpPr>
        <p:spPr>
          <a:xfrm>
            <a:off x="9401687" y="1120901"/>
            <a:ext cx="252008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Problem</a:t>
            </a:r>
          </a:p>
        </p:txBody>
      </p:sp>
      <p:sp>
        <p:nvSpPr>
          <p:cNvPr id="312" name="Domain-Knowledge"/>
          <p:cNvSpPr txBox="1"/>
          <p:nvPr/>
        </p:nvSpPr>
        <p:spPr>
          <a:xfrm>
            <a:off x="7813102" y="3561678"/>
            <a:ext cx="569725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Domain-Knowledge</a:t>
            </a:r>
          </a:p>
        </p:txBody>
      </p:sp>
      <p:sp>
        <p:nvSpPr>
          <p:cNvPr id="313" name="Plan"/>
          <p:cNvSpPr txBox="1"/>
          <p:nvPr/>
        </p:nvSpPr>
        <p:spPr>
          <a:xfrm>
            <a:off x="9948475" y="6002456"/>
            <a:ext cx="14265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Plan</a:t>
            </a:r>
          </a:p>
        </p:txBody>
      </p:sp>
      <p:sp>
        <p:nvSpPr>
          <p:cNvPr id="314" name="Solution-Knowledge"/>
          <p:cNvSpPr txBox="1"/>
          <p:nvPr/>
        </p:nvSpPr>
        <p:spPr>
          <a:xfrm>
            <a:off x="7759772" y="8443233"/>
            <a:ext cx="580391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Solution-Knowledge</a:t>
            </a:r>
          </a:p>
        </p:txBody>
      </p:sp>
      <p:sp>
        <p:nvSpPr>
          <p:cNvPr id="315" name="Code"/>
          <p:cNvSpPr txBox="1"/>
          <p:nvPr/>
        </p:nvSpPr>
        <p:spPr>
          <a:xfrm>
            <a:off x="9824917" y="10884010"/>
            <a:ext cx="167362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Code</a:t>
            </a:r>
          </a:p>
        </p:txBody>
      </p:sp>
      <p:sp>
        <p:nvSpPr>
          <p:cNvPr id="331" name="Connection Line"/>
          <p:cNvSpPr/>
          <p:nvPr/>
        </p:nvSpPr>
        <p:spPr>
          <a:xfrm>
            <a:off x="11563845" y="8988892"/>
            <a:ext cx="3615906" cy="2408888"/>
          </a:xfrm>
          <a:custGeom>
            <a:avLst/>
            <a:gdLst/>
            <a:ahLst/>
            <a:cxnLst>
              <a:cxn ang="0">
                <a:pos x="wd2" y="hd2"/>
              </a:cxn>
              <a:cxn ang="5400000">
                <a:pos x="wd2" y="hd2"/>
              </a:cxn>
              <a:cxn ang="10800000">
                <a:pos x="wd2" y="hd2"/>
              </a:cxn>
              <a:cxn ang="16200000">
                <a:pos x="wd2" y="hd2"/>
              </a:cxn>
            </a:cxnLst>
            <a:rect l="0" t="0" r="r" b="b"/>
            <a:pathLst>
              <a:path w="16639" h="21600" extrusionOk="0">
                <a:moveTo>
                  <a:pt x="0" y="21600"/>
                </a:moveTo>
                <a:cubicBezTo>
                  <a:pt x="18583" y="19825"/>
                  <a:pt x="21600" y="12625"/>
                  <a:pt x="9051" y="0"/>
                </a:cubicBezTo>
              </a:path>
            </a:pathLst>
          </a:custGeom>
          <a:ln w="152400">
            <a:solidFill>
              <a:srgbClr val="000000"/>
            </a:solidFill>
            <a:miter lim="400000"/>
            <a:headEnd type="triangle"/>
          </a:ln>
        </p:spPr>
        <p:txBody>
          <a:bodyPr/>
          <a:lstStyle/>
          <a:p>
            <a:endParaRPr/>
          </a:p>
        </p:txBody>
      </p:sp>
      <p:sp>
        <p:nvSpPr>
          <p:cNvPr id="317" name="formalize"/>
          <p:cNvSpPr txBox="1"/>
          <p:nvPr/>
        </p:nvSpPr>
        <p:spPr>
          <a:xfrm>
            <a:off x="15524759" y="9834541"/>
            <a:ext cx="273154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formalize</a:t>
            </a:r>
          </a:p>
        </p:txBody>
      </p:sp>
      <p:pic>
        <p:nvPicPr>
          <p:cNvPr id="318" name="dagobert83_female_user_icon.png" descr="dagobert83_female_user_icon.png"/>
          <p:cNvPicPr>
            <a:picLocks noChangeAspect="1"/>
          </p:cNvPicPr>
          <p:nvPr/>
        </p:nvPicPr>
        <p:blipFill>
          <a:blip r:embed="rId2">
            <a:extLst/>
          </a:blip>
          <a:stretch>
            <a:fillRect/>
          </a:stretch>
        </p:blipFill>
        <p:spPr>
          <a:xfrm>
            <a:off x="1201417" y="6575423"/>
            <a:ext cx="5208173" cy="5208173"/>
          </a:xfrm>
          <a:prstGeom prst="rect">
            <a:avLst/>
          </a:prstGeom>
          <a:ln w="12700">
            <a:miter lim="400000"/>
          </a:ln>
        </p:spPr>
      </p:pic>
      <p:sp>
        <p:nvSpPr>
          <p:cNvPr id="319" name="Tester"/>
          <p:cNvSpPr txBox="1"/>
          <p:nvPr/>
        </p:nvSpPr>
        <p:spPr>
          <a:xfrm>
            <a:off x="2863117" y="5466876"/>
            <a:ext cx="188477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Tester</a:t>
            </a:r>
          </a:p>
        </p:txBody>
      </p:sp>
      <p:grpSp>
        <p:nvGrpSpPr>
          <p:cNvPr id="322" name="Group"/>
          <p:cNvGrpSpPr/>
          <p:nvPr/>
        </p:nvGrpSpPr>
        <p:grpSpPr>
          <a:xfrm>
            <a:off x="19383636" y="3532862"/>
            <a:ext cx="4103411" cy="4772905"/>
            <a:chOff x="0" y="0"/>
            <a:chExt cx="4103409" cy="4772904"/>
          </a:xfrm>
        </p:grpSpPr>
        <p:sp>
          <p:nvSpPr>
            <p:cNvPr id="320"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321"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sp>
        <p:nvSpPr>
          <p:cNvPr id="332" name="Connection Line"/>
          <p:cNvSpPr/>
          <p:nvPr/>
        </p:nvSpPr>
        <p:spPr>
          <a:xfrm>
            <a:off x="5398952" y="6430688"/>
            <a:ext cx="4238701" cy="4941099"/>
          </a:xfrm>
          <a:custGeom>
            <a:avLst/>
            <a:gdLst/>
            <a:ahLst/>
            <a:cxnLst>
              <a:cxn ang="0">
                <a:pos x="wd2" y="hd2"/>
              </a:cxn>
              <a:cxn ang="5400000">
                <a:pos x="wd2" y="hd2"/>
              </a:cxn>
              <a:cxn ang="10800000">
                <a:pos x="wd2" y="hd2"/>
              </a:cxn>
              <a:cxn ang="16200000">
                <a:pos x="wd2" y="hd2"/>
              </a:cxn>
            </a:cxnLst>
            <a:rect l="0" t="0" r="r" b="b"/>
            <a:pathLst>
              <a:path w="16204" h="21600" extrusionOk="0">
                <a:moveTo>
                  <a:pt x="16204" y="21600"/>
                </a:moveTo>
                <a:cubicBezTo>
                  <a:pt x="-5077" y="15083"/>
                  <a:pt x="-5396" y="7883"/>
                  <a:pt x="15248" y="0"/>
                </a:cubicBezTo>
              </a:path>
            </a:pathLst>
          </a:custGeom>
          <a:ln w="152400">
            <a:solidFill>
              <a:srgbClr val="000000"/>
            </a:solidFill>
            <a:miter lim="400000"/>
            <a:tailEnd type="triangle"/>
          </a:ln>
        </p:spPr>
        <p:txBody>
          <a:bodyPr/>
          <a:lstStyle/>
          <a:p>
            <a:endParaRPr/>
          </a:p>
        </p:txBody>
      </p:sp>
      <p:sp>
        <p:nvSpPr>
          <p:cNvPr id="324" name="test"/>
          <p:cNvSpPr txBox="1"/>
          <p:nvPr/>
        </p:nvSpPr>
        <p:spPr>
          <a:xfrm>
            <a:off x="6047054" y="9068421"/>
            <a:ext cx="11790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test</a:t>
            </a:r>
          </a:p>
        </p:txBody>
      </p:sp>
      <p:sp>
        <p:nvSpPr>
          <p:cNvPr id="333" name="Connection Line"/>
          <p:cNvSpPr/>
          <p:nvPr/>
        </p:nvSpPr>
        <p:spPr>
          <a:xfrm>
            <a:off x="7206074" y="9504460"/>
            <a:ext cx="2432746" cy="1867327"/>
          </a:xfrm>
          <a:custGeom>
            <a:avLst/>
            <a:gdLst/>
            <a:ahLst/>
            <a:cxnLst>
              <a:cxn ang="0">
                <a:pos x="wd2" y="hd2"/>
              </a:cxn>
              <a:cxn ang="5400000">
                <a:pos x="wd2" y="hd2"/>
              </a:cxn>
              <a:cxn ang="10800000">
                <a:pos x="wd2" y="hd2"/>
              </a:cxn>
              <a:cxn ang="16200000">
                <a:pos x="wd2" y="hd2"/>
              </a:cxn>
            </a:cxnLst>
            <a:rect l="0" t="0" r="r" b="b"/>
            <a:pathLst>
              <a:path w="16239" h="21600" extrusionOk="0">
                <a:moveTo>
                  <a:pt x="16239" y="21600"/>
                </a:moveTo>
                <a:cubicBezTo>
                  <a:pt x="-4355" y="12423"/>
                  <a:pt x="-5361" y="5223"/>
                  <a:pt x="13220" y="0"/>
                </a:cubicBezTo>
              </a:path>
            </a:pathLst>
          </a:custGeom>
          <a:ln w="152400">
            <a:solidFill>
              <a:srgbClr val="000000"/>
            </a:solidFill>
            <a:miter lim="400000"/>
            <a:tailEnd type="triangle"/>
          </a:ln>
        </p:spPr>
        <p:txBody>
          <a:bodyPr/>
          <a:lstStyle/>
          <a:p>
            <a:endParaRPr/>
          </a:p>
        </p:txBody>
      </p:sp>
      <p:sp>
        <p:nvSpPr>
          <p:cNvPr id="334" name="Connection Line"/>
          <p:cNvSpPr/>
          <p:nvPr/>
        </p:nvSpPr>
        <p:spPr>
          <a:xfrm>
            <a:off x="5298707" y="4539015"/>
            <a:ext cx="4339377" cy="6832772"/>
          </a:xfrm>
          <a:custGeom>
            <a:avLst/>
            <a:gdLst/>
            <a:ahLst/>
            <a:cxnLst>
              <a:cxn ang="0">
                <a:pos x="wd2" y="hd2"/>
              </a:cxn>
              <a:cxn ang="5400000">
                <a:pos x="wd2" y="hd2"/>
              </a:cxn>
              <a:cxn ang="10800000">
                <a:pos x="wd2" y="hd2"/>
              </a:cxn>
              <a:cxn ang="16200000">
                <a:pos x="wd2" y="hd2"/>
              </a:cxn>
            </a:cxnLst>
            <a:rect l="0" t="0" r="r" b="b"/>
            <a:pathLst>
              <a:path w="16315" h="21600" extrusionOk="0">
                <a:moveTo>
                  <a:pt x="16315" y="21600"/>
                </a:moveTo>
                <a:cubicBezTo>
                  <a:pt x="-3611" y="17842"/>
                  <a:pt x="-5285" y="10642"/>
                  <a:pt x="11292" y="0"/>
                </a:cubicBezTo>
              </a:path>
            </a:pathLst>
          </a:custGeom>
          <a:ln w="152400">
            <a:solidFill>
              <a:srgbClr val="000000"/>
            </a:solidFill>
            <a:miter lim="400000"/>
            <a:tailEnd type="triangle"/>
          </a:ln>
        </p:spPr>
        <p:txBody>
          <a:bodyPr/>
          <a:lstStyle/>
          <a:p>
            <a:endParaRPr/>
          </a:p>
        </p:txBody>
      </p:sp>
      <p:sp>
        <p:nvSpPr>
          <p:cNvPr id="335" name="Connection Line"/>
          <p:cNvSpPr/>
          <p:nvPr/>
        </p:nvSpPr>
        <p:spPr>
          <a:xfrm>
            <a:off x="5233649" y="1854376"/>
            <a:ext cx="4455879" cy="9517411"/>
          </a:xfrm>
          <a:custGeom>
            <a:avLst/>
            <a:gdLst/>
            <a:ahLst/>
            <a:cxnLst>
              <a:cxn ang="0">
                <a:pos x="wd2" y="hd2"/>
              </a:cxn>
              <a:cxn ang="5400000">
                <a:pos x="wd2" y="hd2"/>
              </a:cxn>
              <a:cxn ang="10800000">
                <a:pos x="wd2" y="hd2"/>
              </a:cxn>
              <a:cxn ang="16200000">
                <a:pos x="wd2" y="hd2"/>
              </a:cxn>
            </a:cxnLst>
            <a:rect l="0" t="0" r="r" b="b"/>
            <a:pathLst>
              <a:path w="16211" h="21600" extrusionOk="0">
                <a:moveTo>
                  <a:pt x="16211" y="21600"/>
                </a:moveTo>
                <a:cubicBezTo>
                  <a:pt x="-4834" y="19139"/>
                  <a:pt x="-5389" y="11939"/>
                  <a:pt x="14546" y="0"/>
                </a:cubicBezTo>
              </a:path>
            </a:pathLst>
          </a:custGeom>
          <a:ln w="152400">
            <a:solidFill>
              <a:srgbClr val="000000"/>
            </a:solidFill>
            <a:miter lim="400000"/>
            <a:tailEnd type="triangle"/>
          </a:ln>
        </p:spPr>
        <p:txBody>
          <a:bodyPr/>
          <a:lstStyle/>
          <a:p>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338" name="decide"/>
          <p:cNvSpPr txBox="1"/>
          <p:nvPr/>
        </p:nvSpPr>
        <p:spPr>
          <a:xfrm>
            <a:off x="15524759" y="4844723"/>
            <a:ext cx="202678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decide</a:t>
            </a:r>
          </a:p>
        </p:txBody>
      </p:sp>
      <p:sp>
        <p:nvSpPr>
          <p:cNvPr id="339" name="understand"/>
          <p:cNvSpPr txBox="1"/>
          <p:nvPr/>
        </p:nvSpPr>
        <p:spPr>
          <a:xfrm>
            <a:off x="15524759" y="1936635"/>
            <a:ext cx="333305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understand</a:t>
            </a:r>
          </a:p>
        </p:txBody>
      </p:sp>
      <p:sp>
        <p:nvSpPr>
          <p:cNvPr id="340" name="communicate"/>
          <p:cNvSpPr txBox="1"/>
          <p:nvPr/>
        </p:nvSpPr>
        <p:spPr>
          <a:xfrm>
            <a:off x="15348336" y="7197733"/>
            <a:ext cx="39317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lstStyle>
          <a:p>
            <a:r>
              <a:t>communicate</a:t>
            </a:r>
          </a:p>
        </p:txBody>
      </p:sp>
      <p:sp>
        <p:nvSpPr>
          <p:cNvPr id="361" name="Connection Line"/>
          <p:cNvSpPr/>
          <p:nvPr/>
        </p:nvSpPr>
        <p:spPr>
          <a:xfrm>
            <a:off x="12095921" y="1417586"/>
            <a:ext cx="3069224" cy="2526776"/>
          </a:xfrm>
          <a:custGeom>
            <a:avLst/>
            <a:gdLst/>
            <a:ahLst/>
            <a:cxnLst>
              <a:cxn ang="0">
                <a:pos x="wd2" y="hd2"/>
              </a:cxn>
              <a:cxn ang="5400000">
                <a:pos x="wd2" y="hd2"/>
              </a:cxn>
              <a:cxn ang="10800000">
                <a:pos x="wd2" y="hd2"/>
              </a:cxn>
              <a:cxn ang="16200000">
                <a:pos x="wd2" y="hd2"/>
              </a:cxn>
            </a:cxnLst>
            <a:rect l="0" t="0" r="r" b="b"/>
            <a:pathLst>
              <a:path w="16538" h="21600" extrusionOk="0">
                <a:moveTo>
                  <a:pt x="8101" y="21600"/>
                </a:moveTo>
                <a:cubicBezTo>
                  <a:pt x="21600" y="10272"/>
                  <a:pt x="18900" y="3072"/>
                  <a:pt x="0" y="0"/>
                </a:cubicBezTo>
              </a:path>
            </a:pathLst>
          </a:custGeom>
          <a:ln w="152400">
            <a:solidFill>
              <a:srgbClr val="000000"/>
            </a:solidFill>
            <a:miter lim="400000"/>
            <a:headEnd type="triangle"/>
          </a:ln>
        </p:spPr>
        <p:txBody>
          <a:bodyPr/>
          <a:lstStyle/>
          <a:p>
            <a:endParaRPr/>
          </a:p>
        </p:txBody>
      </p:sp>
      <p:sp>
        <p:nvSpPr>
          <p:cNvPr id="362" name="Connection Line"/>
          <p:cNvSpPr/>
          <p:nvPr/>
        </p:nvSpPr>
        <p:spPr>
          <a:xfrm>
            <a:off x="11560127" y="3979478"/>
            <a:ext cx="3647467" cy="2417591"/>
          </a:xfrm>
          <a:custGeom>
            <a:avLst/>
            <a:gdLst/>
            <a:ahLst/>
            <a:cxnLst>
              <a:cxn ang="0">
                <a:pos x="wd2" y="hd2"/>
              </a:cxn>
              <a:cxn ang="5400000">
                <a:pos x="wd2" y="hd2"/>
              </a:cxn>
              <a:cxn ang="10800000">
                <a:pos x="wd2" y="hd2"/>
              </a:cxn>
              <a:cxn ang="16200000">
                <a:pos x="wd2" y="hd2"/>
              </a:cxn>
            </a:cxnLst>
            <a:rect l="0" t="0" r="r" b="b"/>
            <a:pathLst>
              <a:path w="16707" h="21600" extrusionOk="0">
                <a:moveTo>
                  <a:pt x="0" y="21600"/>
                </a:moveTo>
                <a:cubicBezTo>
                  <a:pt x="18395" y="21553"/>
                  <a:pt x="21600" y="14353"/>
                  <a:pt x="9614" y="0"/>
                </a:cubicBezTo>
              </a:path>
            </a:pathLst>
          </a:custGeom>
          <a:ln w="152400">
            <a:solidFill>
              <a:srgbClr val="000000"/>
            </a:solidFill>
            <a:miter lim="400000"/>
            <a:headEnd type="triangle"/>
          </a:ln>
        </p:spPr>
        <p:txBody>
          <a:bodyPr/>
          <a:lstStyle/>
          <a:p>
            <a:endParaRPr/>
          </a:p>
        </p:txBody>
      </p:sp>
      <p:sp>
        <p:nvSpPr>
          <p:cNvPr id="363" name="Connection Line"/>
          <p:cNvSpPr/>
          <p:nvPr/>
        </p:nvSpPr>
        <p:spPr>
          <a:xfrm>
            <a:off x="11676694" y="6550492"/>
            <a:ext cx="3510757" cy="2182867"/>
          </a:xfrm>
          <a:custGeom>
            <a:avLst/>
            <a:gdLst/>
            <a:ahLst/>
            <a:cxnLst>
              <a:cxn ang="0">
                <a:pos x="wd2" y="hd2"/>
              </a:cxn>
              <a:cxn ang="5400000">
                <a:pos x="wd2" y="hd2"/>
              </a:cxn>
              <a:cxn ang="10800000">
                <a:pos x="wd2" y="hd2"/>
              </a:cxn>
              <a:cxn ang="16200000">
                <a:pos x="wd2" y="hd2"/>
              </a:cxn>
            </a:cxnLst>
            <a:rect l="0" t="0" r="r" b="b"/>
            <a:pathLst>
              <a:path w="16531" h="21600" extrusionOk="0">
                <a:moveTo>
                  <a:pt x="8029" y="21600"/>
                </a:moveTo>
                <a:cubicBezTo>
                  <a:pt x="21600" y="12788"/>
                  <a:pt x="18924" y="5588"/>
                  <a:pt x="0" y="0"/>
                </a:cubicBezTo>
              </a:path>
            </a:pathLst>
          </a:custGeom>
          <a:ln w="152400">
            <a:solidFill>
              <a:srgbClr val="000000"/>
            </a:solidFill>
            <a:miter lim="400000"/>
            <a:headEnd type="triangle"/>
          </a:ln>
        </p:spPr>
        <p:txBody>
          <a:bodyPr/>
          <a:lstStyle/>
          <a:p>
            <a:endParaRPr/>
          </a:p>
        </p:txBody>
      </p:sp>
      <p:sp>
        <p:nvSpPr>
          <p:cNvPr id="344" name="Problem"/>
          <p:cNvSpPr txBox="1"/>
          <p:nvPr/>
        </p:nvSpPr>
        <p:spPr>
          <a:xfrm>
            <a:off x="9401687" y="1120901"/>
            <a:ext cx="252008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Problem</a:t>
            </a:r>
          </a:p>
        </p:txBody>
      </p:sp>
      <p:sp>
        <p:nvSpPr>
          <p:cNvPr id="345" name="Domain-Knowledge"/>
          <p:cNvSpPr txBox="1"/>
          <p:nvPr/>
        </p:nvSpPr>
        <p:spPr>
          <a:xfrm>
            <a:off x="7813102" y="3561678"/>
            <a:ext cx="569725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Domain-Knowledge</a:t>
            </a:r>
          </a:p>
        </p:txBody>
      </p:sp>
      <p:sp>
        <p:nvSpPr>
          <p:cNvPr id="346" name="Plan"/>
          <p:cNvSpPr txBox="1"/>
          <p:nvPr/>
        </p:nvSpPr>
        <p:spPr>
          <a:xfrm>
            <a:off x="9948475" y="6002456"/>
            <a:ext cx="14265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Plan</a:t>
            </a:r>
          </a:p>
        </p:txBody>
      </p:sp>
      <p:sp>
        <p:nvSpPr>
          <p:cNvPr id="347" name="Solution-Knowledge"/>
          <p:cNvSpPr txBox="1"/>
          <p:nvPr/>
        </p:nvSpPr>
        <p:spPr>
          <a:xfrm>
            <a:off x="7759772" y="8443233"/>
            <a:ext cx="580391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Solution-Knowledge</a:t>
            </a:r>
          </a:p>
        </p:txBody>
      </p:sp>
      <p:sp>
        <p:nvSpPr>
          <p:cNvPr id="348" name="Code"/>
          <p:cNvSpPr txBox="1"/>
          <p:nvPr/>
        </p:nvSpPr>
        <p:spPr>
          <a:xfrm>
            <a:off x="9824917" y="10884010"/>
            <a:ext cx="167362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Code</a:t>
            </a:r>
          </a:p>
        </p:txBody>
      </p:sp>
      <p:sp>
        <p:nvSpPr>
          <p:cNvPr id="364" name="Connection Line"/>
          <p:cNvSpPr/>
          <p:nvPr/>
        </p:nvSpPr>
        <p:spPr>
          <a:xfrm>
            <a:off x="11563845" y="8988892"/>
            <a:ext cx="3615906" cy="2408888"/>
          </a:xfrm>
          <a:custGeom>
            <a:avLst/>
            <a:gdLst/>
            <a:ahLst/>
            <a:cxnLst>
              <a:cxn ang="0">
                <a:pos x="wd2" y="hd2"/>
              </a:cxn>
              <a:cxn ang="5400000">
                <a:pos x="wd2" y="hd2"/>
              </a:cxn>
              <a:cxn ang="10800000">
                <a:pos x="wd2" y="hd2"/>
              </a:cxn>
              <a:cxn ang="16200000">
                <a:pos x="wd2" y="hd2"/>
              </a:cxn>
            </a:cxnLst>
            <a:rect l="0" t="0" r="r" b="b"/>
            <a:pathLst>
              <a:path w="16639" h="21600" extrusionOk="0">
                <a:moveTo>
                  <a:pt x="0" y="21600"/>
                </a:moveTo>
                <a:cubicBezTo>
                  <a:pt x="18583" y="19825"/>
                  <a:pt x="21600" y="12625"/>
                  <a:pt x="9051" y="0"/>
                </a:cubicBezTo>
              </a:path>
            </a:pathLst>
          </a:custGeom>
          <a:ln w="152400">
            <a:solidFill>
              <a:srgbClr val="000000"/>
            </a:solidFill>
            <a:miter lim="400000"/>
            <a:headEnd type="triangle"/>
          </a:ln>
        </p:spPr>
        <p:txBody>
          <a:bodyPr/>
          <a:lstStyle/>
          <a:p>
            <a:endParaRPr/>
          </a:p>
        </p:txBody>
      </p:sp>
      <p:sp>
        <p:nvSpPr>
          <p:cNvPr id="350" name="formalize"/>
          <p:cNvSpPr txBox="1"/>
          <p:nvPr/>
        </p:nvSpPr>
        <p:spPr>
          <a:xfrm>
            <a:off x="15524759" y="9834541"/>
            <a:ext cx="273154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formalize</a:t>
            </a:r>
          </a:p>
        </p:txBody>
      </p:sp>
      <p:grpSp>
        <p:nvGrpSpPr>
          <p:cNvPr id="353" name="Group"/>
          <p:cNvGrpSpPr/>
          <p:nvPr/>
        </p:nvGrpSpPr>
        <p:grpSpPr>
          <a:xfrm>
            <a:off x="19383636" y="3532862"/>
            <a:ext cx="4103411" cy="4772905"/>
            <a:chOff x="0" y="0"/>
            <a:chExt cx="4103409" cy="4772904"/>
          </a:xfrm>
        </p:grpSpPr>
        <p:sp>
          <p:nvSpPr>
            <p:cNvPr id="351"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352"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sp>
        <p:nvSpPr>
          <p:cNvPr id="365" name="Connection Line"/>
          <p:cNvSpPr/>
          <p:nvPr/>
        </p:nvSpPr>
        <p:spPr>
          <a:xfrm>
            <a:off x="5398952" y="6430688"/>
            <a:ext cx="4238701" cy="4941099"/>
          </a:xfrm>
          <a:custGeom>
            <a:avLst/>
            <a:gdLst/>
            <a:ahLst/>
            <a:cxnLst>
              <a:cxn ang="0">
                <a:pos x="wd2" y="hd2"/>
              </a:cxn>
              <a:cxn ang="5400000">
                <a:pos x="wd2" y="hd2"/>
              </a:cxn>
              <a:cxn ang="10800000">
                <a:pos x="wd2" y="hd2"/>
              </a:cxn>
              <a:cxn ang="16200000">
                <a:pos x="wd2" y="hd2"/>
              </a:cxn>
            </a:cxnLst>
            <a:rect l="0" t="0" r="r" b="b"/>
            <a:pathLst>
              <a:path w="16204" h="21600" extrusionOk="0">
                <a:moveTo>
                  <a:pt x="16204" y="21600"/>
                </a:moveTo>
                <a:cubicBezTo>
                  <a:pt x="-5077" y="15083"/>
                  <a:pt x="-5396" y="7883"/>
                  <a:pt x="15248" y="0"/>
                </a:cubicBezTo>
              </a:path>
            </a:pathLst>
          </a:custGeom>
          <a:ln w="152400">
            <a:solidFill>
              <a:srgbClr val="000000"/>
            </a:solidFill>
            <a:miter lim="400000"/>
            <a:tailEnd type="triangle"/>
          </a:ln>
        </p:spPr>
        <p:txBody>
          <a:bodyPr/>
          <a:lstStyle/>
          <a:p>
            <a:endParaRPr/>
          </a:p>
        </p:txBody>
      </p:sp>
      <p:sp>
        <p:nvSpPr>
          <p:cNvPr id="355" name="test"/>
          <p:cNvSpPr txBox="1"/>
          <p:nvPr/>
        </p:nvSpPr>
        <p:spPr>
          <a:xfrm>
            <a:off x="6047054" y="9068421"/>
            <a:ext cx="11790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test</a:t>
            </a:r>
          </a:p>
        </p:txBody>
      </p:sp>
      <p:sp>
        <p:nvSpPr>
          <p:cNvPr id="366" name="Connection Line"/>
          <p:cNvSpPr/>
          <p:nvPr/>
        </p:nvSpPr>
        <p:spPr>
          <a:xfrm>
            <a:off x="7206074" y="9504460"/>
            <a:ext cx="2432746" cy="1867327"/>
          </a:xfrm>
          <a:custGeom>
            <a:avLst/>
            <a:gdLst/>
            <a:ahLst/>
            <a:cxnLst>
              <a:cxn ang="0">
                <a:pos x="wd2" y="hd2"/>
              </a:cxn>
              <a:cxn ang="5400000">
                <a:pos x="wd2" y="hd2"/>
              </a:cxn>
              <a:cxn ang="10800000">
                <a:pos x="wd2" y="hd2"/>
              </a:cxn>
              <a:cxn ang="16200000">
                <a:pos x="wd2" y="hd2"/>
              </a:cxn>
            </a:cxnLst>
            <a:rect l="0" t="0" r="r" b="b"/>
            <a:pathLst>
              <a:path w="16239" h="21600" extrusionOk="0">
                <a:moveTo>
                  <a:pt x="16239" y="21600"/>
                </a:moveTo>
                <a:cubicBezTo>
                  <a:pt x="-4355" y="12423"/>
                  <a:pt x="-5361" y="5223"/>
                  <a:pt x="13220" y="0"/>
                </a:cubicBezTo>
              </a:path>
            </a:pathLst>
          </a:custGeom>
          <a:ln w="152400">
            <a:solidFill>
              <a:srgbClr val="000000"/>
            </a:solidFill>
            <a:miter lim="400000"/>
            <a:tailEnd type="triangle"/>
          </a:ln>
        </p:spPr>
        <p:txBody>
          <a:bodyPr/>
          <a:lstStyle/>
          <a:p>
            <a:endParaRPr/>
          </a:p>
        </p:txBody>
      </p:sp>
      <p:sp>
        <p:nvSpPr>
          <p:cNvPr id="367" name="Connection Line"/>
          <p:cNvSpPr/>
          <p:nvPr/>
        </p:nvSpPr>
        <p:spPr>
          <a:xfrm>
            <a:off x="5298707" y="4539015"/>
            <a:ext cx="4339377" cy="6832772"/>
          </a:xfrm>
          <a:custGeom>
            <a:avLst/>
            <a:gdLst/>
            <a:ahLst/>
            <a:cxnLst>
              <a:cxn ang="0">
                <a:pos x="wd2" y="hd2"/>
              </a:cxn>
              <a:cxn ang="5400000">
                <a:pos x="wd2" y="hd2"/>
              </a:cxn>
              <a:cxn ang="10800000">
                <a:pos x="wd2" y="hd2"/>
              </a:cxn>
              <a:cxn ang="16200000">
                <a:pos x="wd2" y="hd2"/>
              </a:cxn>
            </a:cxnLst>
            <a:rect l="0" t="0" r="r" b="b"/>
            <a:pathLst>
              <a:path w="16315" h="21600" extrusionOk="0">
                <a:moveTo>
                  <a:pt x="16315" y="21600"/>
                </a:moveTo>
                <a:cubicBezTo>
                  <a:pt x="-3611" y="17842"/>
                  <a:pt x="-5285" y="10642"/>
                  <a:pt x="11292" y="0"/>
                </a:cubicBezTo>
              </a:path>
            </a:pathLst>
          </a:custGeom>
          <a:ln w="152400">
            <a:solidFill>
              <a:srgbClr val="000000"/>
            </a:solidFill>
            <a:miter lim="400000"/>
            <a:tailEnd type="triangle"/>
          </a:ln>
        </p:spPr>
        <p:txBody>
          <a:bodyPr/>
          <a:lstStyle/>
          <a:p>
            <a:endParaRPr/>
          </a:p>
        </p:txBody>
      </p:sp>
      <p:sp>
        <p:nvSpPr>
          <p:cNvPr id="368" name="Connection Line"/>
          <p:cNvSpPr/>
          <p:nvPr/>
        </p:nvSpPr>
        <p:spPr>
          <a:xfrm>
            <a:off x="5233649" y="1854376"/>
            <a:ext cx="4455879" cy="9517411"/>
          </a:xfrm>
          <a:custGeom>
            <a:avLst/>
            <a:gdLst/>
            <a:ahLst/>
            <a:cxnLst>
              <a:cxn ang="0">
                <a:pos x="wd2" y="hd2"/>
              </a:cxn>
              <a:cxn ang="5400000">
                <a:pos x="wd2" y="hd2"/>
              </a:cxn>
              <a:cxn ang="10800000">
                <a:pos x="wd2" y="hd2"/>
              </a:cxn>
              <a:cxn ang="16200000">
                <a:pos x="wd2" y="hd2"/>
              </a:cxn>
            </a:cxnLst>
            <a:rect l="0" t="0" r="r" b="b"/>
            <a:pathLst>
              <a:path w="16211" h="21600" extrusionOk="0">
                <a:moveTo>
                  <a:pt x="16211" y="21600"/>
                </a:moveTo>
                <a:cubicBezTo>
                  <a:pt x="-4834" y="19139"/>
                  <a:pt x="-5389" y="11939"/>
                  <a:pt x="14546" y="0"/>
                </a:cubicBezTo>
              </a:path>
            </a:pathLst>
          </a:custGeom>
          <a:ln w="152400">
            <a:solidFill>
              <a:srgbClr val="000000"/>
            </a:solidFill>
            <a:miter lim="400000"/>
            <a:tailEnd type="triangle"/>
          </a:ln>
        </p:spPr>
        <p:txBody>
          <a:bodyPr/>
          <a:lstStyle/>
          <a:p>
            <a:endParaRPr/>
          </a:p>
        </p:txBody>
      </p:sp>
      <p:pic>
        <p:nvPicPr>
          <p:cNvPr id="359" name="Image" descr="Image"/>
          <p:cNvPicPr>
            <a:picLocks noChangeAspect="1"/>
          </p:cNvPicPr>
          <p:nvPr/>
        </p:nvPicPr>
        <p:blipFill>
          <a:blip r:embed="rId4">
            <a:extLst/>
          </a:blip>
          <a:stretch>
            <a:fillRect/>
          </a:stretch>
        </p:blipFill>
        <p:spPr>
          <a:xfrm>
            <a:off x="1914518" y="6973608"/>
            <a:ext cx="3781971" cy="3917042"/>
          </a:xfrm>
          <a:prstGeom prst="rect">
            <a:avLst/>
          </a:prstGeom>
          <a:ln w="12700">
            <a:miter lim="400000"/>
          </a:ln>
        </p:spPr>
      </p:pic>
      <p:sp>
        <p:nvSpPr>
          <p:cNvPr id="360" name="AI"/>
          <p:cNvSpPr txBox="1"/>
          <p:nvPr/>
        </p:nvSpPr>
        <p:spPr>
          <a:xfrm>
            <a:off x="3427734" y="5517049"/>
            <a:ext cx="75553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AI</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pic>
        <p:nvPicPr>
          <p:cNvPr id="373" name="login-normal.png" descr="login-normal.png"/>
          <p:cNvPicPr>
            <a:picLocks noChangeAspect="1"/>
          </p:cNvPicPr>
          <p:nvPr/>
        </p:nvPicPr>
        <p:blipFill>
          <a:blip r:embed="rId3">
            <a:extLst/>
          </a:blip>
          <a:stretch>
            <a:fillRect/>
          </a:stretch>
        </p:blipFill>
        <p:spPr>
          <a:xfrm>
            <a:off x="2647393" y="1335893"/>
            <a:ext cx="19089214" cy="10830296"/>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378" name="decide"/>
          <p:cNvSpPr txBox="1"/>
          <p:nvPr/>
        </p:nvSpPr>
        <p:spPr>
          <a:xfrm>
            <a:off x="15524759" y="4844723"/>
            <a:ext cx="202678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decide</a:t>
            </a:r>
          </a:p>
        </p:txBody>
      </p:sp>
      <p:sp>
        <p:nvSpPr>
          <p:cNvPr id="379" name="understand"/>
          <p:cNvSpPr txBox="1"/>
          <p:nvPr/>
        </p:nvSpPr>
        <p:spPr>
          <a:xfrm>
            <a:off x="15524759" y="1936635"/>
            <a:ext cx="333305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understand</a:t>
            </a:r>
          </a:p>
        </p:txBody>
      </p:sp>
      <p:sp>
        <p:nvSpPr>
          <p:cNvPr id="380" name="communicate"/>
          <p:cNvSpPr txBox="1"/>
          <p:nvPr/>
        </p:nvSpPr>
        <p:spPr>
          <a:xfrm>
            <a:off x="15348336" y="7197733"/>
            <a:ext cx="39317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lstStyle>
          <a:p>
            <a:r>
              <a:t>communicate</a:t>
            </a:r>
          </a:p>
        </p:txBody>
      </p:sp>
      <p:sp>
        <p:nvSpPr>
          <p:cNvPr id="401" name="Connection Line"/>
          <p:cNvSpPr/>
          <p:nvPr/>
        </p:nvSpPr>
        <p:spPr>
          <a:xfrm>
            <a:off x="12095921" y="1417586"/>
            <a:ext cx="3069224" cy="2526776"/>
          </a:xfrm>
          <a:custGeom>
            <a:avLst/>
            <a:gdLst/>
            <a:ahLst/>
            <a:cxnLst>
              <a:cxn ang="0">
                <a:pos x="wd2" y="hd2"/>
              </a:cxn>
              <a:cxn ang="5400000">
                <a:pos x="wd2" y="hd2"/>
              </a:cxn>
              <a:cxn ang="10800000">
                <a:pos x="wd2" y="hd2"/>
              </a:cxn>
              <a:cxn ang="16200000">
                <a:pos x="wd2" y="hd2"/>
              </a:cxn>
            </a:cxnLst>
            <a:rect l="0" t="0" r="r" b="b"/>
            <a:pathLst>
              <a:path w="16538" h="21600" extrusionOk="0">
                <a:moveTo>
                  <a:pt x="8101" y="21600"/>
                </a:moveTo>
                <a:cubicBezTo>
                  <a:pt x="21600" y="10272"/>
                  <a:pt x="18900" y="3072"/>
                  <a:pt x="0" y="0"/>
                </a:cubicBezTo>
              </a:path>
            </a:pathLst>
          </a:custGeom>
          <a:ln w="152400">
            <a:solidFill>
              <a:srgbClr val="000000"/>
            </a:solidFill>
            <a:miter lim="400000"/>
            <a:headEnd type="triangle"/>
          </a:ln>
        </p:spPr>
        <p:txBody>
          <a:bodyPr/>
          <a:lstStyle/>
          <a:p>
            <a:endParaRPr/>
          </a:p>
        </p:txBody>
      </p:sp>
      <p:sp>
        <p:nvSpPr>
          <p:cNvPr id="402" name="Connection Line"/>
          <p:cNvSpPr/>
          <p:nvPr/>
        </p:nvSpPr>
        <p:spPr>
          <a:xfrm>
            <a:off x="11560127" y="3979478"/>
            <a:ext cx="3647467" cy="2417591"/>
          </a:xfrm>
          <a:custGeom>
            <a:avLst/>
            <a:gdLst/>
            <a:ahLst/>
            <a:cxnLst>
              <a:cxn ang="0">
                <a:pos x="wd2" y="hd2"/>
              </a:cxn>
              <a:cxn ang="5400000">
                <a:pos x="wd2" y="hd2"/>
              </a:cxn>
              <a:cxn ang="10800000">
                <a:pos x="wd2" y="hd2"/>
              </a:cxn>
              <a:cxn ang="16200000">
                <a:pos x="wd2" y="hd2"/>
              </a:cxn>
            </a:cxnLst>
            <a:rect l="0" t="0" r="r" b="b"/>
            <a:pathLst>
              <a:path w="16707" h="21600" extrusionOk="0">
                <a:moveTo>
                  <a:pt x="0" y="21600"/>
                </a:moveTo>
                <a:cubicBezTo>
                  <a:pt x="18395" y="21553"/>
                  <a:pt x="21600" y="14353"/>
                  <a:pt x="9614" y="0"/>
                </a:cubicBezTo>
              </a:path>
            </a:pathLst>
          </a:custGeom>
          <a:ln w="152400">
            <a:solidFill>
              <a:srgbClr val="000000"/>
            </a:solidFill>
            <a:miter lim="400000"/>
            <a:headEnd type="triangle"/>
          </a:ln>
        </p:spPr>
        <p:txBody>
          <a:bodyPr/>
          <a:lstStyle/>
          <a:p>
            <a:endParaRPr/>
          </a:p>
        </p:txBody>
      </p:sp>
      <p:sp>
        <p:nvSpPr>
          <p:cNvPr id="403" name="Connection Line"/>
          <p:cNvSpPr/>
          <p:nvPr/>
        </p:nvSpPr>
        <p:spPr>
          <a:xfrm>
            <a:off x="11676694" y="6550492"/>
            <a:ext cx="3510757" cy="2182867"/>
          </a:xfrm>
          <a:custGeom>
            <a:avLst/>
            <a:gdLst/>
            <a:ahLst/>
            <a:cxnLst>
              <a:cxn ang="0">
                <a:pos x="wd2" y="hd2"/>
              </a:cxn>
              <a:cxn ang="5400000">
                <a:pos x="wd2" y="hd2"/>
              </a:cxn>
              <a:cxn ang="10800000">
                <a:pos x="wd2" y="hd2"/>
              </a:cxn>
              <a:cxn ang="16200000">
                <a:pos x="wd2" y="hd2"/>
              </a:cxn>
            </a:cxnLst>
            <a:rect l="0" t="0" r="r" b="b"/>
            <a:pathLst>
              <a:path w="16531" h="21600" extrusionOk="0">
                <a:moveTo>
                  <a:pt x="8029" y="21600"/>
                </a:moveTo>
                <a:cubicBezTo>
                  <a:pt x="21600" y="12788"/>
                  <a:pt x="18924" y="5588"/>
                  <a:pt x="0" y="0"/>
                </a:cubicBezTo>
              </a:path>
            </a:pathLst>
          </a:custGeom>
          <a:ln w="152400">
            <a:solidFill>
              <a:srgbClr val="000000"/>
            </a:solidFill>
            <a:miter lim="400000"/>
            <a:headEnd type="triangle"/>
          </a:ln>
        </p:spPr>
        <p:txBody>
          <a:bodyPr/>
          <a:lstStyle/>
          <a:p>
            <a:endParaRPr/>
          </a:p>
        </p:txBody>
      </p:sp>
      <p:sp>
        <p:nvSpPr>
          <p:cNvPr id="384" name="Problem"/>
          <p:cNvSpPr txBox="1"/>
          <p:nvPr/>
        </p:nvSpPr>
        <p:spPr>
          <a:xfrm>
            <a:off x="9401687" y="1120901"/>
            <a:ext cx="252008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Problem</a:t>
            </a:r>
          </a:p>
        </p:txBody>
      </p:sp>
      <p:sp>
        <p:nvSpPr>
          <p:cNvPr id="385" name="Domain-Knowledge"/>
          <p:cNvSpPr txBox="1"/>
          <p:nvPr/>
        </p:nvSpPr>
        <p:spPr>
          <a:xfrm>
            <a:off x="7813102" y="3561678"/>
            <a:ext cx="569725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Domain-Knowledge</a:t>
            </a:r>
          </a:p>
        </p:txBody>
      </p:sp>
      <p:sp>
        <p:nvSpPr>
          <p:cNvPr id="386" name="Plan"/>
          <p:cNvSpPr txBox="1"/>
          <p:nvPr/>
        </p:nvSpPr>
        <p:spPr>
          <a:xfrm>
            <a:off x="9948475" y="6002456"/>
            <a:ext cx="14265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Plan</a:t>
            </a:r>
          </a:p>
        </p:txBody>
      </p:sp>
      <p:sp>
        <p:nvSpPr>
          <p:cNvPr id="387" name="Solution-Knowledge"/>
          <p:cNvSpPr txBox="1"/>
          <p:nvPr/>
        </p:nvSpPr>
        <p:spPr>
          <a:xfrm>
            <a:off x="7759772" y="8443233"/>
            <a:ext cx="580391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Solution-Knowledge</a:t>
            </a:r>
          </a:p>
        </p:txBody>
      </p:sp>
      <p:sp>
        <p:nvSpPr>
          <p:cNvPr id="388" name="Code"/>
          <p:cNvSpPr txBox="1"/>
          <p:nvPr/>
        </p:nvSpPr>
        <p:spPr>
          <a:xfrm>
            <a:off x="9824917" y="10884010"/>
            <a:ext cx="167362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Code</a:t>
            </a:r>
          </a:p>
        </p:txBody>
      </p:sp>
      <p:sp>
        <p:nvSpPr>
          <p:cNvPr id="404" name="Connection Line"/>
          <p:cNvSpPr/>
          <p:nvPr/>
        </p:nvSpPr>
        <p:spPr>
          <a:xfrm>
            <a:off x="11563845" y="8988892"/>
            <a:ext cx="3615906" cy="2408888"/>
          </a:xfrm>
          <a:custGeom>
            <a:avLst/>
            <a:gdLst/>
            <a:ahLst/>
            <a:cxnLst>
              <a:cxn ang="0">
                <a:pos x="wd2" y="hd2"/>
              </a:cxn>
              <a:cxn ang="5400000">
                <a:pos x="wd2" y="hd2"/>
              </a:cxn>
              <a:cxn ang="10800000">
                <a:pos x="wd2" y="hd2"/>
              </a:cxn>
              <a:cxn ang="16200000">
                <a:pos x="wd2" y="hd2"/>
              </a:cxn>
            </a:cxnLst>
            <a:rect l="0" t="0" r="r" b="b"/>
            <a:pathLst>
              <a:path w="16639" h="21600" extrusionOk="0">
                <a:moveTo>
                  <a:pt x="0" y="21600"/>
                </a:moveTo>
                <a:cubicBezTo>
                  <a:pt x="18583" y="19825"/>
                  <a:pt x="21600" y="12625"/>
                  <a:pt x="9051" y="0"/>
                </a:cubicBezTo>
              </a:path>
            </a:pathLst>
          </a:custGeom>
          <a:ln w="152400">
            <a:solidFill>
              <a:srgbClr val="000000"/>
            </a:solidFill>
            <a:miter lim="400000"/>
            <a:headEnd type="triangle"/>
          </a:ln>
        </p:spPr>
        <p:txBody>
          <a:bodyPr/>
          <a:lstStyle/>
          <a:p>
            <a:endParaRPr/>
          </a:p>
        </p:txBody>
      </p:sp>
      <p:sp>
        <p:nvSpPr>
          <p:cNvPr id="390" name="formalize"/>
          <p:cNvSpPr txBox="1"/>
          <p:nvPr/>
        </p:nvSpPr>
        <p:spPr>
          <a:xfrm>
            <a:off x="15524759" y="9834541"/>
            <a:ext cx="273154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formalize</a:t>
            </a:r>
          </a:p>
        </p:txBody>
      </p:sp>
      <p:grpSp>
        <p:nvGrpSpPr>
          <p:cNvPr id="393" name="Group"/>
          <p:cNvGrpSpPr/>
          <p:nvPr/>
        </p:nvGrpSpPr>
        <p:grpSpPr>
          <a:xfrm>
            <a:off x="19383636" y="3532862"/>
            <a:ext cx="4103411" cy="4772905"/>
            <a:chOff x="0" y="0"/>
            <a:chExt cx="4103409" cy="4772904"/>
          </a:xfrm>
        </p:grpSpPr>
        <p:sp>
          <p:nvSpPr>
            <p:cNvPr id="391"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392"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sp>
        <p:nvSpPr>
          <p:cNvPr id="405" name="Connection Line"/>
          <p:cNvSpPr/>
          <p:nvPr/>
        </p:nvSpPr>
        <p:spPr>
          <a:xfrm>
            <a:off x="5398952" y="6430688"/>
            <a:ext cx="4238701" cy="4941099"/>
          </a:xfrm>
          <a:custGeom>
            <a:avLst/>
            <a:gdLst/>
            <a:ahLst/>
            <a:cxnLst>
              <a:cxn ang="0">
                <a:pos x="wd2" y="hd2"/>
              </a:cxn>
              <a:cxn ang="5400000">
                <a:pos x="wd2" y="hd2"/>
              </a:cxn>
              <a:cxn ang="10800000">
                <a:pos x="wd2" y="hd2"/>
              </a:cxn>
              <a:cxn ang="16200000">
                <a:pos x="wd2" y="hd2"/>
              </a:cxn>
            </a:cxnLst>
            <a:rect l="0" t="0" r="r" b="b"/>
            <a:pathLst>
              <a:path w="16204" h="21600" extrusionOk="0">
                <a:moveTo>
                  <a:pt x="16204" y="21600"/>
                </a:moveTo>
                <a:cubicBezTo>
                  <a:pt x="-5077" y="15083"/>
                  <a:pt x="-5396" y="7883"/>
                  <a:pt x="15248" y="0"/>
                </a:cubicBezTo>
              </a:path>
            </a:pathLst>
          </a:custGeom>
          <a:ln w="152400">
            <a:solidFill>
              <a:srgbClr val="000000"/>
            </a:solidFill>
            <a:miter lim="400000"/>
            <a:tailEnd type="triangle"/>
          </a:ln>
        </p:spPr>
        <p:txBody>
          <a:bodyPr/>
          <a:lstStyle/>
          <a:p>
            <a:endParaRPr/>
          </a:p>
        </p:txBody>
      </p:sp>
      <p:sp>
        <p:nvSpPr>
          <p:cNvPr id="395" name="test"/>
          <p:cNvSpPr txBox="1"/>
          <p:nvPr/>
        </p:nvSpPr>
        <p:spPr>
          <a:xfrm>
            <a:off x="6047054" y="9068421"/>
            <a:ext cx="11790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test</a:t>
            </a:r>
          </a:p>
        </p:txBody>
      </p:sp>
      <p:sp>
        <p:nvSpPr>
          <p:cNvPr id="406" name="Connection Line"/>
          <p:cNvSpPr/>
          <p:nvPr/>
        </p:nvSpPr>
        <p:spPr>
          <a:xfrm>
            <a:off x="7206074" y="9504460"/>
            <a:ext cx="2432746" cy="1867327"/>
          </a:xfrm>
          <a:custGeom>
            <a:avLst/>
            <a:gdLst/>
            <a:ahLst/>
            <a:cxnLst>
              <a:cxn ang="0">
                <a:pos x="wd2" y="hd2"/>
              </a:cxn>
              <a:cxn ang="5400000">
                <a:pos x="wd2" y="hd2"/>
              </a:cxn>
              <a:cxn ang="10800000">
                <a:pos x="wd2" y="hd2"/>
              </a:cxn>
              <a:cxn ang="16200000">
                <a:pos x="wd2" y="hd2"/>
              </a:cxn>
            </a:cxnLst>
            <a:rect l="0" t="0" r="r" b="b"/>
            <a:pathLst>
              <a:path w="16239" h="21600" extrusionOk="0">
                <a:moveTo>
                  <a:pt x="16239" y="21600"/>
                </a:moveTo>
                <a:cubicBezTo>
                  <a:pt x="-4355" y="12423"/>
                  <a:pt x="-5361" y="5223"/>
                  <a:pt x="13220" y="0"/>
                </a:cubicBezTo>
              </a:path>
            </a:pathLst>
          </a:custGeom>
          <a:ln w="152400">
            <a:solidFill>
              <a:srgbClr val="000000"/>
            </a:solidFill>
            <a:miter lim="400000"/>
            <a:tailEnd type="triangle"/>
          </a:ln>
        </p:spPr>
        <p:txBody>
          <a:bodyPr/>
          <a:lstStyle/>
          <a:p>
            <a:endParaRPr/>
          </a:p>
        </p:txBody>
      </p:sp>
      <p:sp>
        <p:nvSpPr>
          <p:cNvPr id="407" name="Connection Line"/>
          <p:cNvSpPr/>
          <p:nvPr/>
        </p:nvSpPr>
        <p:spPr>
          <a:xfrm>
            <a:off x="5298707" y="4539015"/>
            <a:ext cx="4339377" cy="6832772"/>
          </a:xfrm>
          <a:custGeom>
            <a:avLst/>
            <a:gdLst/>
            <a:ahLst/>
            <a:cxnLst>
              <a:cxn ang="0">
                <a:pos x="wd2" y="hd2"/>
              </a:cxn>
              <a:cxn ang="5400000">
                <a:pos x="wd2" y="hd2"/>
              </a:cxn>
              <a:cxn ang="10800000">
                <a:pos x="wd2" y="hd2"/>
              </a:cxn>
              <a:cxn ang="16200000">
                <a:pos x="wd2" y="hd2"/>
              </a:cxn>
            </a:cxnLst>
            <a:rect l="0" t="0" r="r" b="b"/>
            <a:pathLst>
              <a:path w="16315" h="21600" extrusionOk="0">
                <a:moveTo>
                  <a:pt x="16315" y="21600"/>
                </a:moveTo>
                <a:cubicBezTo>
                  <a:pt x="-3611" y="17842"/>
                  <a:pt x="-5285" y="10642"/>
                  <a:pt x="11292" y="0"/>
                </a:cubicBezTo>
              </a:path>
            </a:pathLst>
          </a:custGeom>
          <a:ln w="152400">
            <a:solidFill>
              <a:srgbClr val="000000"/>
            </a:solidFill>
            <a:miter lim="400000"/>
            <a:tailEnd type="triangle"/>
          </a:ln>
        </p:spPr>
        <p:txBody>
          <a:bodyPr/>
          <a:lstStyle/>
          <a:p>
            <a:endParaRPr/>
          </a:p>
        </p:txBody>
      </p:sp>
      <p:sp>
        <p:nvSpPr>
          <p:cNvPr id="408" name="Connection Line"/>
          <p:cNvSpPr/>
          <p:nvPr/>
        </p:nvSpPr>
        <p:spPr>
          <a:xfrm>
            <a:off x="5233649" y="1854376"/>
            <a:ext cx="4455879" cy="9517411"/>
          </a:xfrm>
          <a:custGeom>
            <a:avLst/>
            <a:gdLst/>
            <a:ahLst/>
            <a:cxnLst>
              <a:cxn ang="0">
                <a:pos x="wd2" y="hd2"/>
              </a:cxn>
              <a:cxn ang="5400000">
                <a:pos x="wd2" y="hd2"/>
              </a:cxn>
              <a:cxn ang="10800000">
                <a:pos x="wd2" y="hd2"/>
              </a:cxn>
              <a:cxn ang="16200000">
                <a:pos x="wd2" y="hd2"/>
              </a:cxn>
            </a:cxnLst>
            <a:rect l="0" t="0" r="r" b="b"/>
            <a:pathLst>
              <a:path w="16211" h="21600" extrusionOk="0">
                <a:moveTo>
                  <a:pt x="16211" y="21600"/>
                </a:moveTo>
                <a:cubicBezTo>
                  <a:pt x="-4834" y="19139"/>
                  <a:pt x="-5389" y="11939"/>
                  <a:pt x="14546" y="0"/>
                </a:cubicBezTo>
              </a:path>
            </a:pathLst>
          </a:custGeom>
          <a:ln w="152400">
            <a:solidFill>
              <a:srgbClr val="000000"/>
            </a:solidFill>
            <a:miter lim="400000"/>
            <a:tailEnd type="triangle"/>
          </a:ln>
        </p:spPr>
        <p:txBody>
          <a:bodyPr/>
          <a:lstStyle/>
          <a:p>
            <a:endParaRPr/>
          </a:p>
        </p:txBody>
      </p:sp>
      <p:pic>
        <p:nvPicPr>
          <p:cNvPr id="399" name="Image" descr="Image"/>
          <p:cNvPicPr>
            <a:picLocks noChangeAspect="1"/>
          </p:cNvPicPr>
          <p:nvPr/>
        </p:nvPicPr>
        <p:blipFill>
          <a:blip r:embed="rId4">
            <a:extLst/>
          </a:blip>
          <a:stretch>
            <a:fillRect/>
          </a:stretch>
        </p:blipFill>
        <p:spPr>
          <a:xfrm>
            <a:off x="1914518" y="6973608"/>
            <a:ext cx="3781971" cy="3917042"/>
          </a:xfrm>
          <a:prstGeom prst="rect">
            <a:avLst/>
          </a:prstGeom>
          <a:ln w="12700">
            <a:miter lim="400000"/>
          </a:ln>
        </p:spPr>
      </p:pic>
      <p:sp>
        <p:nvSpPr>
          <p:cNvPr id="400" name="AI"/>
          <p:cNvSpPr txBox="1"/>
          <p:nvPr/>
        </p:nvSpPr>
        <p:spPr>
          <a:xfrm>
            <a:off x="3427734" y="5517049"/>
            <a:ext cx="75553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AI</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413" name="Solution-Knowledge"/>
          <p:cNvSpPr txBox="1"/>
          <p:nvPr/>
        </p:nvSpPr>
        <p:spPr>
          <a:xfrm>
            <a:off x="10210620" y="5466876"/>
            <a:ext cx="580391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Solution-Knowledge</a:t>
            </a:r>
          </a:p>
        </p:txBody>
      </p:sp>
      <p:sp>
        <p:nvSpPr>
          <p:cNvPr id="414" name="Code"/>
          <p:cNvSpPr txBox="1"/>
          <p:nvPr/>
        </p:nvSpPr>
        <p:spPr>
          <a:xfrm>
            <a:off x="11640764" y="11410291"/>
            <a:ext cx="167362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Code</a:t>
            </a:r>
          </a:p>
        </p:txBody>
      </p:sp>
      <p:sp>
        <p:nvSpPr>
          <p:cNvPr id="428" name="Connection Line"/>
          <p:cNvSpPr/>
          <p:nvPr/>
        </p:nvSpPr>
        <p:spPr>
          <a:xfrm>
            <a:off x="7018484" y="6450849"/>
            <a:ext cx="4238701" cy="4941099"/>
          </a:xfrm>
          <a:custGeom>
            <a:avLst/>
            <a:gdLst/>
            <a:ahLst/>
            <a:cxnLst>
              <a:cxn ang="0">
                <a:pos x="wd2" y="hd2"/>
              </a:cxn>
              <a:cxn ang="5400000">
                <a:pos x="wd2" y="hd2"/>
              </a:cxn>
              <a:cxn ang="10800000">
                <a:pos x="wd2" y="hd2"/>
              </a:cxn>
              <a:cxn ang="16200000">
                <a:pos x="wd2" y="hd2"/>
              </a:cxn>
            </a:cxnLst>
            <a:rect l="0" t="0" r="r" b="b"/>
            <a:pathLst>
              <a:path w="16204" h="21600" extrusionOk="0">
                <a:moveTo>
                  <a:pt x="16204" y="21600"/>
                </a:moveTo>
                <a:cubicBezTo>
                  <a:pt x="-5077" y="15083"/>
                  <a:pt x="-5396" y="7883"/>
                  <a:pt x="15248" y="0"/>
                </a:cubicBezTo>
              </a:path>
            </a:pathLst>
          </a:custGeom>
          <a:ln w="152400">
            <a:solidFill>
              <a:srgbClr val="000000"/>
            </a:solidFill>
            <a:miter lim="400000"/>
            <a:tailEnd type="triangle"/>
          </a:ln>
        </p:spPr>
        <p:txBody>
          <a:bodyPr/>
          <a:lstStyle/>
          <a:p>
            <a:endParaRPr/>
          </a:p>
        </p:txBody>
      </p:sp>
      <p:sp>
        <p:nvSpPr>
          <p:cNvPr id="416" name="test"/>
          <p:cNvSpPr txBox="1"/>
          <p:nvPr/>
        </p:nvSpPr>
        <p:spPr>
          <a:xfrm>
            <a:off x="7666586" y="9088582"/>
            <a:ext cx="11790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test</a:t>
            </a:r>
          </a:p>
        </p:txBody>
      </p:sp>
      <p:sp>
        <p:nvSpPr>
          <p:cNvPr id="429" name="Connection Line"/>
          <p:cNvSpPr/>
          <p:nvPr/>
        </p:nvSpPr>
        <p:spPr>
          <a:xfrm>
            <a:off x="13637145" y="6425774"/>
            <a:ext cx="4460894" cy="4898570"/>
          </a:xfrm>
          <a:custGeom>
            <a:avLst/>
            <a:gdLst/>
            <a:ahLst/>
            <a:cxnLst>
              <a:cxn ang="0">
                <a:pos x="wd2" y="hd2"/>
              </a:cxn>
              <a:cxn ang="5400000">
                <a:pos x="wd2" y="hd2"/>
              </a:cxn>
              <a:cxn ang="10800000">
                <a:pos x="wd2" y="hd2"/>
              </a:cxn>
              <a:cxn ang="16200000">
                <a:pos x="wd2" y="hd2"/>
              </a:cxn>
            </a:cxnLst>
            <a:rect l="0" t="0" r="r" b="b"/>
            <a:pathLst>
              <a:path w="16395" h="21600" extrusionOk="0">
                <a:moveTo>
                  <a:pt x="6377" y="0"/>
                </a:moveTo>
                <a:cubicBezTo>
                  <a:pt x="21600" y="6597"/>
                  <a:pt x="19474" y="13797"/>
                  <a:pt x="0" y="21600"/>
                </a:cubicBezTo>
              </a:path>
            </a:pathLst>
          </a:custGeom>
          <a:ln w="152400">
            <a:solidFill>
              <a:srgbClr val="000000"/>
            </a:solidFill>
            <a:miter lim="400000"/>
            <a:tailEnd type="triangle"/>
          </a:ln>
        </p:spPr>
        <p:txBody>
          <a:bodyPr/>
          <a:lstStyle/>
          <a:p>
            <a:endParaRPr/>
          </a:p>
        </p:txBody>
      </p:sp>
      <p:sp>
        <p:nvSpPr>
          <p:cNvPr id="418" name="formalize"/>
          <p:cNvSpPr txBox="1"/>
          <p:nvPr/>
        </p:nvSpPr>
        <p:spPr>
          <a:xfrm>
            <a:off x="14992954" y="8060509"/>
            <a:ext cx="273154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formalize</a:t>
            </a:r>
          </a:p>
        </p:txBody>
      </p:sp>
      <p:grpSp>
        <p:nvGrpSpPr>
          <p:cNvPr id="421" name="Group"/>
          <p:cNvGrpSpPr/>
          <p:nvPr/>
        </p:nvGrpSpPr>
        <p:grpSpPr>
          <a:xfrm>
            <a:off x="18430352" y="3532862"/>
            <a:ext cx="4103411" cy="4772905"/>
            <a:chOff x="0" y="0"/>
            <a:chExt cx="4103409" cy="4772904"/>
          </a:xfrm>
        </p:grpSpPr>
        <p:sp>
          <p:nvSpPr>
            <p:cNvPr id="419"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420"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pic>
        <p:nvPicPr>
          <p:cNvPr id="422" name="Image" descr="Image"/>
          <p:cNvPicPr>
            <a:picLocks noChangeAspect="1"/>
          </p:cNvPicPr>
          <p:nvPr/>
        </p:nvPicPr>
        <p:blipFill>
          <a:blip r:embed="rId4">
            <a:extLst/>
          </a:blip>
          <a:stretch>
            <a:fillRect/>
          </a:stretch>
        </p:blipFill>
        <p:spPr>
          <a:xfrm>
            <a:off x="3344443" y="6973608"/>
            <a:ext cx="3781972" cy="3917042"/>
          </a:xfrm>
          <a:prstGeom prst="rect">
            <a:avLst/>
          </a:prstGeom>
          <a:ln w="12700">
            <a:miter lim="400000"/>
          </a:ln>
        </p:spPr>
      </p:pic>
      <p:sp>
        <p:nvSpPr>
          <p:cNvPr id="423" name="AI"/>
          <p:cNvSpPr txBox="1"/>
          <p:nvPr/>
        </p:nvSpPr>
        <p:spPr>
          <a:xfrm>
            <a:off x="4857660" y="5517049"/>
            <a:ext cx="75553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AI</a:t>
            </a:r>
          </a:p>
        </p:txBody>
      </p:sp>
      <p:grpSp>
        <p:nvGrpSpPr>
          <p:cNvPr id="427" name="Group"/>
          <p:cNvGrpSpPr/>
          <p:nvPr/>
        </p:nvGrpSpPr>
        <p:grpSpPr>
          <a:xfrm>
            <a:off x="11808485" y="2090494"/>
            <a:ext cx="5516526" cy="3356545"/>
            <a:chOff x="0" y="0"/>
            <a:chExt cx="5516525" cy="3356543"/>
          </a:xfrm>
        </p:grpSpPr>
        <p:sp>
          <p:nvSpPr>
            <p:cNvPr id="424" name="communicate/…"/>
            <p:cNvSpPr txBox="1"/>
            <p:nvPr/>
          </p:nvSpPr>
          <p:spPr>
            <a:xfrm>
              <a:off x="1231900" y="1113794"/>
              <a:ext cx="4284626" cy="1666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pPr algn="l"/>
              <a:r>
                <a:t>communicate/</a:t>
              </a:r>
            </a:p>
            <a:p>
              <a:pPr algn="l"/>
              <a:r>
                <a:t>understand</a:t>
              </a:r>
            </a:p>
          </p:txBody>
        </p:sp>
        <p:sp>
          <p:nvSpPr>
            <p:cNvPr id="430" name="Connection Line"/>
            <p:cNvSpPr/>
            <p:nvPr/>
          </p:nvSpPr>
          <p:spPr>
            <a:xfrm>
              <a:off x="690377" y="925654"/>
              <a:ext cx="30030" cy="24308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noFill/>
            <a:ln w="152400" cap="flat">
              <a:solidFill>
                <a:srgbClr val="000000"/>
              </a:solidFill>
              <a:prstDash val="solid"/>
              <a:miter lim="400000"/>
              <a:headEnd type="triangle" w="med" len="med"/>
            </a:ln>
            <a:effectLst/>
          </p:spPr>
          <p:txBody>
            <a:bodyPr/>
            <a:lstStyle/>
            <a:p>
              <a:endParaRPr/>
            </a:p>
          </p:txBody>
        </p:sp>
        <p:sp>
          <p:nvSpPr>
            <p:cNvPr id="426" name="Plan"/>
            <p:cNvSpPr txBox="1"/>
            <p:nvPr/>
          </p:nvSpPr>
          <p:spPr>
            <a:xfrm>
              <a:off x="-1" y="0"/>
              <a:ext cx="1426507"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Plan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435" name="If AI masters the complexity of the problem,…"/>
          <p:cNvSpPr txBox="1"/>
          <p:nvPr/>
        </p:nvSpPr>
        <p:spPr>
          <a:xfrm>
            <a:off x="808979" y="4298453"/>
            <a:ext cx="22766041" cy="5119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8000">
                <a:latin typeface="Devanagari MT"/>
                <a:ea typeface="Devanagari MT"/>
                <a:cs typeface="Devanagari MT"/>
                <a:sym typeface="Devanagari MT"/>
              </a:defRPr>
            </a:pPr>
            <a:r>
              <a:t>If AI masters the complexity of the problem, </a:t>
            </a:r>
          </a:p>
          <a:p>
            <a:pPr>
              <a:defRPr sz="8000">
                <a:latin typeface="Devanagari MT"/>
                <a:ea typeface="Devanagari MT"/>
                <a:cs typeface="Devanagari MT"/>
                <a:sym typeface="Devanagari MT"/>
              </a:defRPr>
            </a:pPr>
            <a:r>
              <a:t>why not have it create the software in the first place, </a:t>
            </a:r>
          </a:p>
          <a:p>
            <a:pPr>
              <a:defRPr sz="8000">
                <a:latin typeface="Devanagari MT"/>
                <a:ea typeface="Devanagari MT"/>
                <a:cs typeface="Devanagari MT"/>
                <a:sym typeface="Devanagari MT"/>
              </a:defRPr>
            </a:pPr>
            <a:r>
              <a:t>error free?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450" name="Connection Line"/>
          <p:cNvSpPr/>
          <p:nvPr/>
        </p:nvSpPr>
        <p:spPr>
          <a:xfrm>
            <a:off x="11764478" y="6848612"/>
            <a:ext cx="18469" cy="42337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152400">
            <a:solidFill>
              <a:srgbClr val="000000"/>
            </a:solidFill>
            <a:miter lim="400000"/>
            <a:tailEnd type="triangle"/>
          </a:ln>
        </p:spPr>
        <p:txBody>
          <a:bodyPr/>
          <a:lstStyle/>
          <a:p>
            <a:endParaRPr/>
          </a:p>
        </p:txBody>
      </p:sp>
      <p:sp>
        <p:nvSpPr>
          <p:cNvPr id="441" name="formalize"/>
          <p:cNvSpPr txBox="1"/>
          <p:nvPr/>
        </p:nvSpPr>
        <p:spPr>
          <a:xfrm>
            <a:off x="12046554" y="8238309"/>
            <a:ext cx="273154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formalize</a:t>
            </a:r>
          </a:p>
        </p:txBody>
      </p:sp>
      <p:sp>
        <p:nvSpPr>
          <p:cNvPr id="442" name="error-free™"/>
          <p:cNvSpPr txBox="1"/>
          <p:nvPr/>
        </p:nvSpPr>
        <p:spPr>
          <a:xfrm rot="683225">
            <a:off x="11981625" y="7591890"/>
            <a:ext cx="4941950" cy="9706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solidFill>
                  <a:srgbClr val="FF2600"/>
                </a:solidFill>
                <a:latin typeface="Vast Shadow"/>
                <a:ea typeface="Vast Shadow"/>
                <a:cs typeface="Vast Shadow"/>
                <a:sym typeface="Vast Shadow"/>
              </a:defRPr>
            </a:lvl1pPr>
          </a:lstStyle>
          <a:p>
            <a:r>
              <a:t>error-free™</a:t>
            </a:r>
          </a:p>
        </p:txBody>
      </p:sp>
      <p:grpSp>
        <p:nvGrpSpPr>
          <p:cNvPr id="445" name="Group"/>
          <p:cNvGrpSpPr/>
          <p:nvPr/>
        </p:nvGrpSpPr>
        <p:grpSpPr>
          <a:xfrm>
            <a:off x="18430352" y="3532862"/>
            <a:ext cx="4103411" cy="4772905"/>
            <a:chOff x="0" y="0"/>
            <a:chExt cx="4103409" cy="4772904"/>
          </a:xfrm>
        </p:grpSpPr>
        <p:sp>
          <p:nvSpPr>
            <p:cNvPr id="443"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444"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pic>
        <p:nvPicPr>
          <p:cNvPr id="446" name="Image" descr="Image"/>
          <p:cNvPicPr>
            <a:picLocks noChangeAspect="1"/>
          </p:cNvPicPr>
          <p:nvPr/>
        </p:nvPicPr>
        <p:blipFill>
          <a:blip r:embed="rId4">
            <a:extLst/>
          </a:blip>
          <a:stretch>
            <a:fillRect/>
          </a:stretch>
        </p:blipFill>
        <p:spPr>
          <a:xfrm>
            <a:off x="3344443" y="7489396"/>
            <a:ext cx="3781972" cy="3917042"/>
          </a:xfrm>
          <a:prstGeom prst="rect">
            <a:avLst/>
          </a:prstGeom>
          <a:ln w="12700">
            <a:miter lim="400000"/>
          </a:ln>
        </p:spPr>
      </p:pic>
      <p:sp>
        <p:nvSpPr>
          <p:cNvPr id="447" name="AI"/>
          <p:cNvSpPr txBox="1"/>
          <p:nvPr/>
        </p:nvSpPr>
        <p:spPr>
          <a:xfrm>
            <a:off x="4857660" y="6367779"/>
            <a:ext cx="75553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AI</a:t>
            </a:r>
          </a:p>
        </p:txBody>
      </p:sp>
      <p:sp>
        <p:nvSpPr>
          <p:cNvPr id="448" name="Solution-Knowledge"/>
          <p:cNvSpPr txBox="1"/>
          <p:nvPr/>
        </p:nvSpPr>
        <p:spPr>
          <a:xfrm>
            <a:off x="8940619" y="5785484"/>
            <a:ext cx="580391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Solution-Knowledge</a:t>
            </a:r>
          </a:p>
        </p:txBody>
      </p:sp>
      <p:sp>
        <p:nvSpPr>
          <p:cNvPr id="449" name="Code"/>
          <p:cNvSpPr txBox="1"/>
          <p:nvPr/>
        </p:nvSpPr>
        <p:spPr>
          <a:xfrm>
            <a:off x="10943608" y="11359491"/>
            <a:ext cx="167362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xfrm>
            <a:off x="12029082" y="13037343"/>
            <a:ext cx="307976" cy="498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pic>
        <p:nvPicPr>
          <p:cNvPr id="36" name="apple-macbook-pro-with-erp.png" descr="apple-macbook-pro-with-erp.png"/>
          <p:cNvPicPr>
            <a:picLocks noChangeAspect="1"/>
          </p:cNvPicPr>
          <p:nvPr/>
        </p:nvPicPr>
        <p:blipFill>
          <a:blip r:embed="rId3">
            <a:extLst/>
          </a:blip>
          <a:stretch>
            <a:fillRect/>
          </a:stretch>
        </p:blipFill>
        <p:spPr>
          <a:xfrm>
            <a:off x="2337120" y="1277887"/>
            <a:ext cx="19709760" cy="11597921"/>
          </a:xfrm>
          <a:prstGeom prst="rect">
            <a:avLst/>
          </a:prstGeom>
          <a:ln w="12700">
            <a:miter lim="400000"/>
          </a:ln>
        </p:spPr>
      </p:pic>
      <p:pic>
        <p:nvPicPr>
          <p:cNvPr id="37" name="Rectangle" descr="Rectangle"/>
          <p:cNvPicPr>
            <a:picLocks/>
          </p:cNvPicPr>
          <p:nvPr/>
        </p:nvPicPr>
        <p:blipFill>
          <a:blip r:embed="rId4">
            <a:extLst/>
          </a:blip>
          <a:stretch>
            <a:fillRect/>
          </a:stretch>
        </p:blipFill>
        <p:spPr>
          <a:xfrm>
            <a:off x="15380251" y="8758008"/>
            <a:ext cx="1424381" cy="714376"/>
          </a:xfrm>
          <a:prstGeom prst="rect">
            <a:avLst/>
          </a:prstGeom>
          <a:effectLst>
            <a:outerShdw blurRad="50800" dist="25400" dir="5400000" rotWithShape="0">
              <a:srgbClr val="000000">
                <a:alpha val="50000"/>
              </a:srgbClr>
            </a:outerShdw>
          </a:effectLst>
        </p:spPr>
      </p:pic>
      <p:sp>
        <p:nvSpPr>
          <p:cNvPr id="38" name="Rectangle"/>
          <p:cNvSpPr/>
          <p:nvPr/>
        </p:nvSpPr>
        <p:spPr>
          <a:xfrm>
            <a:off x="14014995" y="6862574"/>
            <a:ext cx="5104706" cy="782704"/>
          </a:xfrm>
          <a:prstGeom prst="rect">
            <a:avLst/>
          </a:prstGeom>
          <a:solidFill>
            <a:srgbClr val="E5E4E5"/>
          </a:solidFill>
          <a:ln w="12700">
            <a:miter lim="400000"/>
          </a:ln>
        </p:spPr>
        <p:txBody>
          <a:bodyPr lIns="71437" tIns="71437" rIns="71437" bIns="71437" anchor="ctr"/>
          <a:lstStyle/>
          <a:p>
            <a:pPr>
              <a:defRPr sz="3200">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472" name="Connection Line"/>
          <p:cNvSpPr/>
          <p:nvPr/>
        </p:nvSpPr>
        <p:spPr>
          <a:xfrm>
            <a:off x="13382908" y="2798846"/>
            <a:ext cx="3285686" cy="3350887"/>
          </a:xfrm>
          <a:custGeom>
            <a:avLst/>
            <a:gdLst/>
            <a:ahLst/>
            <a:cxnLst>
              <a:cxn ang="0">
                <a:pos x="wd2" y="hd2"/>
              </a:cxn>
              <a:cxn ang="5400000">
                <a:pos x="wd2" y="hd2"/>
              </a:cxn>
              <a:cxn ang="10800000">
                <a:pos x="wd2" y="hd2"/>
              </a:cxn>
              <a:cxn ang="16200000">
                <a:pos x="wd2" y="hd2"/>
              </a:cxn>
            </a:cxnLst>
            <a:rect l="0" t="0" r="r" b="b"/>
            <a:pathLst>
              <a:path w="16524" h="21600" extrusionOk="0">
                <a:moveTo>
                  <a:pt x="7963" y="21600"/>
                </a:moveTo>
                <a:cubicBezTo>
                  <a:pt x="21600" y="10559"/>
                  <a:pt x="18946" y="3359"/>
                  <a:pt x="0" y="0"/>
                </a:cubicBezTo>
              </a:path>
            </a:pathLst>
          </a:custGeom>
          <a:ln w="152400">
            <a:solidFill>
              <a:srgbClr val="000000"/>
            </a:solidFill>
            <a:miter lim="400000"/>
            <a:headEnd type="triangle"/>
          </a:ln>
        </p:spPr>
        <p:txBody>
          <a:bodyPr/>
          <a:lstStyle/>
          <a:p>
            <a:endParaRPr/>
          </a:p>
        </p:txBody>
      </p:sp>
      <p:sp>
        <p:nvSpPr>
          <p:cNvPr id="473" name="Connection Line"/>
          <p:cNvSpPr/>
          <p:nvPr/>
        </p:nvSpPr>
        <p:spPr>
          <a:xfrm>
            <a:off x="6242880" y="2761972"/>
            <a:ext cx="4885086" cy="8783808"/>
          </a:xfrm>
          <a:custGeom>
            <a:avLst/>
            <a:gdLst/>
            <a:ahLst/>
            <a:cxnLst>
              <a:cxn ang="0">
                <a:pos x="wd2" y="hd2"/>
              </a:cxn>
              <a:cxn ang="5400000">
                <a:pos x="wd2" y="hd2"/>
              </a:cxn>
              <a:cxn ang="10800000">
                <a:pos x="wd2" y="hd2"/>
              </a:cxn>
              <a:cxn ang="16200000">
                <a:pos x="wd2" y="hd2"/>
              </a:cxn>
            </a:cxnLst>
            <a:rect l="0" t="0" r="r" b="b"/>
            <a:pathLst>
              <a:path w="16255" h="21600" extrusionOk="0">
                <a:moveTo>
                  <a:pt x="16255" y="0"/>
                </a:moveTo>
                <a:cubicBezTo>
                  <a:pt x="-4161" y="3775"/>
                  <a:pt x="-5345" y="10975"/>
                  <a:pt x="12704" y="21600"/>
                </a:cubicBezTo>
              </a:path>
            </a:pathLst>
          </a:custGeom>
          <a:ln w="152400">
            <a:solidFill>
              <a:srgbClr val="000000"/>
            </a:solidFill>
            <a:miter lim="400000"/>
            <a:headEnd type="triangle"/>
          </a:ln>
        </p:spPr>
        <p:txBody>
          <a:bodyPr/>
          <a:lstStyle/>
          <a:p>
            <a:endParaRPr/>
          </a:p>
        </p:txBody>
      </p:sp>
      <p:pic>
        <p:nvPicPr>
          <p:cNvPr id="457" name="Image" descr="Image"/>
          <p:cNvPicPr>
            <a:picLocks noChangeAspect="1"/>
          </p:cNvPicPr>
          <p:nvPr/>
        </p:nvPicPr>
        <p:blipFill>
          <a:blip r:embed="rId3">
            <a:extLst/>
          </a:blip>
          <a:stretch>
            <a:fillRect/>
          </a:stretch>
        </p:blipFill>
        <p:spPr>
          <a:xfrm>
            <a:off x="9153862" y="8074152"/>
            <a:ext cx="2265153" cy="2346050"/>
          </a:xfrm>
          <a:prstGeom prst="rect">
            <a:avLst/>
          </a:prstGeom>
          <a:ln w="12700">
            <a:miter lim="400000"/>
          </a:ln>
        </p:spPr>
      </p:pic>
      <p:sp>
        <p:nvSpPr>
          <p:cNvPr id="458" name="AI"/>
          <p:cNvSpPr txBox="1"/>
          <p:nvPr/>
        </p:nvSpPr>
        <p:spPr>
          <a:xfrm>
            <a:off x="9908669" y="6961292"/>
            <a:ext cx="75553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AI</a:t>
            </a:r>
          </a:p>
        </p:txBody>
      </p:sp>
      <p:pic>
        <p:nvPicPr>
          <p:cNvPr id="459" name="dagobert83_female_user_icon.png" descr="dagobert83_female_user_icon.png"/>
          <p:cNvPicPr>
            <a:picLocks noChangeAspect="1"/>
          </p:cNvPicPr>
          <p:nvPr/>
        </p:nvPicPr>
        <p:blipFill>
          <a:blip r:embed="rId4">
            <a:extLst/>
          </a:blip>
          <a:stretch>
            <a:fillRect/>
          </a:stretch>
        </p:blipFill>
        <p:spPr>
          <a:xfrm>
            <a:off x="1832635" y="2144271"/>
            <a:ext cx="3549567" cy="3549567"/>
          </a:xfrm>
          <a:prstGeom prst="rect">
            <a:avLst/>
          </a:prstGeom>
          <a:ln w="12700">
            <a:miter lim="400000"/>
          </a:ln>
        </p:spPr>
      </p:pic>
      <p:sp>
        <p:nvSpPr>
          <p:cNvPr id="460" name="Tester"/>
          <p:cNvSpPr txBox="1"/>
          <p:nvPr/>
        </p:nvSpPr>
        <p:spPr>
          <a:xfrm>
            <a:off x="2665032" y="1177874"/>
            <a:ext cx="188477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Tester</a:t>
            </a:r>
          </a:p>
        </p:txBody>
      </p:sp>
      <p:grpSp>
        <p:nvGrpSpPr>
          <p:cNvPr id="463" name="Group"/>
          <p:cNvGrpSpPr/>
          <p:nvPr/>
        </p:nvGrpSpPr>
        <p:grpSpPr>
          <a:xfrm>
            <a:off x="18430352" y="3532862"/>
            <a:ext cx="4103411" cy="4772905"/>
            <a:chOff x="0" y="0"/>
            <a:chExt cx="4103409" cy="4772904"/>
          </a:xfrm>
        </p:grpSpPr>
        <p:sp>
          <p:nvSpPr>
            <p:cNvPr id="461"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462" name="complexity.png" descr="complexity.png"/>
            <p:cNvPicPr>
              <a:picLocks noChangeAspect="1"/>
            </p:cNvPicPr>
            <p:nvPr/>
          </p:nvPicPr>
          <p:blipFill>
            <a:blip r:embed="rId5">
              <a:extLst/>
            </a:blip>
            <a:stretch>
              <a:fillRect/>
            </a:stretch>
          </p:blipFill>
          <p:spPr>
            <a:xfrm>
              <a:off x="0" y="0"/>
              <a:ext cx="4103410" cy="4109024"/>
            </a:xfrm>
            <a:prstGeom prst="rect">
              <a:avLst/>
            </a:prstGeom>
            <a:ln w="12700" cap="flat">
              <a:noFill/>
              <a:miter lim="400000"/>
            </a:ln>
            <a:effectLst/>
          </p:spPr>
        </p:pic>
      </p:grpSp>
      <p:sp>
        <p:nvSpPr>
          <p:cNvPr id="464" name="formalize"/>
          <p:cNvSpPr txBox="1"/>
          <p:nvPr/>
        </p:nvSpPr>
        <p:spPr>
          <a:xfrm>
            <a:off x="12046554" y="8238309"/>
            <a:ext cx="273154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formalize</a:t>
            </a:r>
          </a:p>
        </p:txBody>
      </p:sp>
      <p:sp>
        <p:nvSpPr>
          <p:cNvPr id="465" name="error-free™"/>
          <p:cNvSpPr txBox="1"/>
          <p:nvPr/>
        </p:nvSpPr>
        <p:spPr>
          <a:xfrm rot="683225">
            <a:off x="11981625" y="7591890"/>
            <a:ext cx="4941950" cy="9706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solidFill>
                  <a:srgbClr val="FF2600"/>
                </a:solidFill>
                <a:latin typeface="Vast Shadow"/>
                <a:ea typeface="Vast Shadow"/>
                <a:cs typeface="Vast Shadow"/>
                <a:sym typeface="Vast Shadow"/>
              </a:defRPr>
            </a:lvl1pPr>
          </a:lstStyle>
          <a:p>
            <a:r>
              <a:t>error-free™</a:t>
            </a:r>
          </a:p>
        </p:txBody>
      </p:sp>
      <p:sp>
        <p:nvSpPr>
          <p:cNvPr id="466" name="Solution-Knowledge"/>
          <p:cNvSpPr txBox="1"/>
          <p:nvPr/>
        </p:nvSpPr>
        <p:spPr>
          <a:xfrm>
            <a:off x="8940619" y="5785484"/>
            <a:ext cx="580391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Solution-Knowledge</a:t>
            </a:r>
          </a:p>
        </p:txBody>
      </p:sp>
      <p:sp>
        <p:nvSpPr>
          <p:cNvPr id="467" name="Code"/>
          <p:cNvSpPr txBox="1"/>
          <p:nvPr/>
        </p:nvSpPr>
        <p:spPr>
          <a:xfrm>
            <a:off x="10943608" y="11359491"/>
            <a:ext cx="167362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Code</a:t>
            </a:r>
          </a:p>
        </p:txBody>
      </p:sp>
      <p:sp>
        <p:nvSpPr>
          <p:cNvPr id="474" name="Connection Line"/>
          <p:cNvSpPr/>
          <p:nvPr/>
        </p:nvSpPr>
        <p:spPr>
          <a:xfrm>
            <a:off x="11764478" y="6848612"/>
            <a:ext cx="18469" cy="42337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152400">
            <a:solidFill>
              <a:srgbClr val="000000"/>
            </a:solidFill>
            <a:miter lim="400000"/>
            <a:tailEnd type="triangle"/>
          </a:ln>
        </p:spPr>
        <p:txBody>
          <a:bodyPr/>
          <a:lstStyle/>
          <a:p>
            <a:endParaRPr/>
          </a:p>
        </p:txBody>
      </p:sp>
      <p:sp>
        <p:nvSpPr>
          <p:cNvPr id="469" name="Plan"/>
          <p:cNvSpPr txBox="1"/>
          <p:nvPr/>
        </p:nvSpPr>
        <p:spPr>
          <a:xfrm>
            <a:off x="11478747" y="2212181"/>
            <a:ext cx="14265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Plan</a:t>
            </a:r>
          </a:p>
        </p:txBody>
      </p:sp>
      <p:sp>
        <p:nvSpPr>
          <p:cNvPr id="470" name="communicate"/>
          <p:cNvSpPr txBox="1"/>
          <p:nvPr/>
        </p:nvSpPr>
        <p:spPr>
          <a:xfrm>
            <a:off x="15607230" y="2567781"/>
            <a:ext cx="39317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communicate</a:t>
            </a:r>
          </a:p>
        </p:txBody>
      </p:sp>
      <p:sp>
        <p:nvSpPr>
          <p:cNvPr id="471" name="revise"/>
          <p:cNvSpPr txBox="1"/>
          <p:nvPr/>
        </p:nvSpPr>
        <p:spPr>
          <a:xfrm>
            <a:off x="6190967" y="2567781"/>
            <a:ext cx="184942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revise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479" name="login-normal-skewed.png" descr="login-normal-skewed.png"/>
          <p:cNvPicPr>
            <a:picLocks noChangeAspect="1"/>
          </p:cNvPicPr>
          <p:nvPr/>
        </p:nvPicPr>
        <p:blipFill>
          <a:blip r:embed="rId3">
            <a:extLst/>
          </a:blip>
          <a:stretch>
            <a:fillRect/>
          </a:stretch>
        </p:blipFill>
        <p:spPr>
          <a:xfrm>
            <a:off x="9576786" y="3046764"/>
            <a:ext cx="6057901" cy="9512301"/>
          </a:xfrm>
          <a:prstGeom prst="rect">
            <a:avLst/>
          </a:prstGeom>
          <a:ln w="12700">
            <a:miter lim="400000"/>
          </a:ln>
        </p:spPr>
      </p:pic>
      <p:sp>
        <p:nvSpPr>
          <p:cNvPr id="480" name="component recognition"/>
          <p:cNvSpPr txBox="1"/>
          <p:nvPr/>
        </p:nvSpPr>
        <p:spPr>
          <a:xfrm>
            <a:off x="827715" y="4940917"/>
            <a:ext cx="658030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component recognition</a:t>
            </a:r>
          </a:p>
        </p:txBody>
      </p:sp>
      <p:sp>
        <p:nvSpPr>
          <p:cNvPr id="481" name="password (text)"/>
          <p:cNvSpPr txBox="1"/>
          <p:nvPr/>
        </p:nvSpPr>
        <p:spPr>
          <a:xfrm>
            <a:off x="1463421" y="10500509"/>
            <a:ext cx="449608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password (text)</a:t>
            </a:r>
          </a:p>
        </p:txBody>
      </p:sp>
      <p:sp>
        <p:nvSpPr>
          <p:cNvPr id="482" name="username (text)"/>
          <p:cNvSpPr txBox="1"/>
          <p:nvPr/>
        </p:nvSpPr>
        <p:spPr>
          <a:xfrm>
            <a:off x="4725496" y="9068081"/>
            <a:ext cx="460212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username (text)</a:t>
            </a:r>
          </a:p>
        </p:txBody>
      </p:sp>
      <p:sp>
        <p:nvSpPr>
          <p:cNvPr id="483" name="enter text (action)"/>
          <p:cNvSpPr txBox="1"/>
          <p:nvPr/>
        </p:nvSpPr>
        <p:spPr>
          <a:xfrm>
            <a:off x="1569530" y="6324003"/>
            <a:ext cx="509666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enter text (action)</a:t>
            </a:r>
          </a:p>
        </p:txBody>
      </p:sp>
      <p:sp>
        <p:nvSpPr>
          <p:cNvPr id="484" name="click button (action)"/>
          <p:cNvSpPr txBox="1"/>
          <p:nvPr/>
        </p:nvSpPr>
        <p:spPr>
          <a:xfrm>
            <a:off x="2273185" y="7707090"/>
            <a:ext cx="562594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click button (action)</a:t>
            </a:r>
          </a:p>
        </p:txBody>
      </p:sp>
      <p:sp>
        <p:nvSpPr>
          <p:cNvPr id="485" name="GUI (HTML)"/>
          <p:cNvSpPr txBox="1"/>
          <p:nvPr/>
        </p:nvSpPr>
        <p:spPr>
          <a:xfrm>
            <a:off x="15472928" y="4267594"/>
            <a:ext cx="361241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GUI (HTML)</a:t>
            </a:r>
          </a:p>
        </p:txBody>
      </p:sp>
      <p:sp>
        <p:nvSpPr>
          <p:cNvPr id="486" name="layout"/>
          <p:cNvSpPr txBox="1"/>
          <p:nvPr/>
        </p:nvSpPr>
        <p:spPr>
          <a:xfrm>
            <a:off x="20487456" y="4267594"/>
            <a:ext cx="185004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layout</a:t>
            </a:r>
          </a:p>
        </p:txBody>
      </p:sp>
      <p:sp>
        <p:nvSpPr>
          <p:cNvPr id="487" name="data persistence"/>
          <p:cNvSpPr txBox="1"/>
          <p:nvPr/>
        </p:nvSpPr>
        <p:spPr>
          <a:xfrm>
            <a:off x="15883852" y="5614239"/>
            <a:ext cx="481513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data persistence</a:t>
            </a:r>
          </a:p>
        </p:txBody>
      </p:sp>
      <p:sp>
        <p:nvSpPr>
          <p:cNvPr id="488" name="cryptographic algorithm"/>
          <p:cNvSpPr txBox="1"/>
          <p:nvPr/>
        </p:nvSpPr>
        <p:spPr>
          <a:xfrm>
            <a:off x="16093149" y="9436114"/>
            <a:ext cx="675548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cryptographic algorithm</a:t>
            </a:r>
          </a:p>
        </p:txBody>
      </p:sp>
      <p:sp>
        <p:nvSpPr>
          <p:cNvPr id="489" name="architecture"/>
          <p:cNvSpPr txBox="1"/>
          <p:nvPr/>
        </p:nvSpPr>
        <p:spPr>
          <a:xfrm>
            <a:off x="19251966" y="8323712"/>
            <a:ext cx="3473202"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architecture</a:t>
            </a:r>
          </a:p>
        </p:txBody>
      </p:sp>
      <p:sp>
        <p:nvSpPr>
          <p:cNvPr id="490" name="scalability"/>
          <p:cNvSpPr txBox="1"/>
          <p:nvPr/>
        </p:nvSpPr>
        <p:spPr>
          <a:xfrm>
            <a:off x="20563710" y="10768996"/>
            <a:ext cx="290827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scalability</a:t>
            </a:r>
          </a:p>
        </p:txBody>
      </p:sp>
      <p:sp>
        <p:nvSpPr>
          <p:cNvPr id="491" name="load balancing"/>
          <p:cNvSpPr txBox="1"/>
          <p:nvPr/>
        </p:nvSpPr>
        <p:spPr>
          <a:xfrm>
            <a:off x="17803459" y="11898676"/>
            <a:ext cx="425114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load balancing</a:t>
            </a:r>
          </a:p>
        </p:txBody>
      </p:sp>
      <p:sp>
        <p:nvSpPr>
          <p:cNvPr id="492" name="data model"/>
          <p:cNvSpPr txBox="1"/>
          <p:nvPr/>
        </p:nvSpPr>
        <p:spPr>
          <a:xfrm>
            <a:off x="19959327" y="6770352"/>
            <a:ext cx="329740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data model</a:t>
            </a:r>
          </a:p>
        </p:txBody>
      </p:sp>
      <p:sp>
        <p:nvSpPr>
          <p:cNvPr id="493" name="logging"/>
          <p:cNvSpPr txBox="1"/>
          <p:nvPr/>
        </p:nvSpPr>
        <p:spPr>
          <a:xfrm>
            <a:off x="17189663" y="10500509"/>
            <a:ext cx="220351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logging</a:t>
            </a:r>
          </a:p>
        </p:txBody>
      </p:sp>
      <p:sp>
        <p:nvSpPr>
          <p:cNvPr id="494" name="glue code"/>
          <p:cNvSpPr txBox="1"/>
          <p:nvPr/>
        </p:nvSpPr>
        <p:spPr>
          <a:xfrm>
            <a:off x="17803459" y="7707090"/>
            <a:ext cx="290951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glue code</a:t>
            </a:r>
          </a:p>
        </p:txBody>
      </p:sp>
      <p:sp>
        <p:nvSpPr>
          <p:cNvPr id="495" name="UI"/>
          <p:cNvSpPr txBox="1"/>
          <p:nvPr/>
        </p:nvSpPr>
        <p:spPr>
          <a:xfrm>
            <a:off x="11597282" y="2148235"/>
            <a:ext cx="1171576"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UI</a:t>
            </a:r>
          </a:p>
        </p:txBody>
      </p:sp>
      <p:sp>
        <p:nvSpPr>
          <p:cNvPr id="496" name="Tester"/>
          <p:cNvSpPr txBox="1"/>
          <p:nvPr/>
        </p:nvSpPr>
        <p:spPr>
          <a:xfrm>
            <a:off x="4457753" y="2148235"/>
            <a:ext cx="3130154"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Tester</a:t>
            </a:r>
          </a:p>
        </p:txBody>
      </p:sp>
      <p:sp>
        <p:nvSpPr>
          <p:cNvPr id="497" name="Software"/>
          <p:cNvSpPr txBox="1"/>
          <p:nvPr/>
        </p:nvSpPr>
        <p:spPr>
          <a:xfrm>
            <a:off x="16419938" y="2148235"/>
            <a:ext cx="4446291"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Software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S2C_Homepage-Carousel.gif" descr="S2C_Homepage-Carousel.gif"/>
          <p:cNvPicPr>
            <a:picLocks/>
          </p:cNvPicPr>
          <p:nvPr/>
        </p:nvPicPr>
        <p:blipFill>
          <a:blip r:embed="rId2">
            <a:extLst/>
          </a:blip>
          <a:stretch>
            <a:fillRect/>
          </a:stretch>
        </p:blipFill>
        <p:spPr>
          <a:xfrm>
            <a:off x="2328310" y="1232367"/>
            <a:ext cx="19727380" cy="11088147"/>
          </a:xfrm>
          <a:prstGeom prst="rect">
            <a:avLst/>
          </a:prstGeom>
          <a:ln w="12700">
            <a:miter lim="400000"/>
          </a:ln>
        </p:spPr>
      </p:pic>
      <p:sp>
        <p:nvSpPr>
          <p:cNvPr id="502" name="https://airbnb.design/sketching-interfaces/"/>
          <p:cNvSpPr txBox="1"/>
          <p:nvPr/>
        </p:nvSpPr>
        <p:spPr>
          <a:xfrm>
            <a:off x="8190771" y="12416990"/>
            <a:ext cx="6014908"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u="sng">
                <a:hlinkClick r:id="rId3"/>
              </a:defRPr>
            </a:lvl1pPr>
          </a:lstStyle>
          <a:p>
            <a:pPr>
              <a:defRPr u="none"/>
            </a:pPr>
            <a:r>
              <a:rPr u="sng">
                <a:hlinkClick r:id="rId3"/>
              </a:rPr>
              <a:t>https://airbnb.design/sketching-interfaces/</a:t>
            </a:r>
          </a:p>
        </p:txBody>
      </p:sp>
      <p:sp>
        <p:nvSpPr>
          <p:cNvPr id="503" name="https://github.com/tonybeltramelli/pix2code"/>
          <p:cNvSpPr txBox="1"/>
          <p:nvPr/>
        </p:nvSpPr>
        <p:spPr>
          <a:xfrm>
            <a:off x="2564451" y="13107193"/>
            <a:ext cx="6155985"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u="sng">
                <a:hlinkClick r:id="rId4"/>
              </a:defRPr>
            </a:lvl1pPr>
          </a:lstStyle>
          <a:p>
            <a:pPr>
              <a:defRPr u="none"/>
            </a:pPr>
            <a:r>
              <a:rPr u="sng">
                <a:hlinkClick r:id="rId4"/>
              </a:rPr>
              <a:t>https://github.com/tonybeltramelli/pix2code</a:t>
            </a:r>
          </a:p>
        </p:txBody>
      </p:sp>
      <p:sp>
        <p:nvSpPr>
          <p:cNvPr id="504" name="https://github.com/Microsoft/ailab/tree/master/Sketch2Code"/>
          <p:cNvSpPr txBox="1"/>
          <p:nvPr/>
        </p:nvSpPr>
        <p:spPr>
          <a:xfrm>
            <a:off x="12979026" y="13037343"/>
            <a:ext cx="8484990"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u="sng">
                <a:hlinkClick r:id="rId5"/>
              </a:defRPr>
            </a:lvl1pPr>
          </a:lstStyle>
          <a:p>
            <a:pPr>
              <a:defRPr u="none"/>
            </a:pPr>
            <a:r>
              <a:rPr u="sng">
                <a:hlinkClick r:id="rId5"/>
              </a:rPr>
              <a:t>https://github.com/Microsoft/ailab/tree/master/Sketch2Code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glue code"/>
          <p:cNvSpPr txBox="1"/>
          <p:nvPr/>
        </p:nvSpPr>
        <p:spPr>
          <a:xfrm>
            <a:off x="17803459" y="7707090"/>
            <a:ext cx="290951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glue code</a:t>
            </a:r>
          </a:p>
        </p:txBody>
      </p:sp>
      <p:sp>
        <p:nvSpPr>
          <p:cNvPr id="5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pic>
        <p:nvPicPr>
          <p:cNvPr id="508" name="login-normal-skewed.png" descr="login-normal-skewed.png"/>
          <p:cNvPicPr>
            <a:picLocks noChangeAspect="1"/>
          </p:cNvPicPr>
          <p:nvPr/>
        </p:nvPicPr>
        <p:blipFill>
          <a:blip r:embed="rId3">
            <a:extLst/>
          </a:blip>
          <a:stretch>
            <a:fillRect/>
          </a:stretch>
        </p:blipFill>
        <p:spPr>
          <a:xfrm>
            <a:off x="9576786" y="3046764"/>
            <a:ext cx="6057901" cy="9512301"/>
          </a:xfrm>
          <a:prstGeom prst="rect">
            <a:avLst/>
          </a:prstGeom>
          <a:ln w="12700">
            <a:miter lim="400000"/>
          </a:ln>
        </p:spPr>
      </p:pic>
      <p:sp>
        <p:nvSpPr>
          <p:cNvPr id="509" name="component recognition"/>
          <p:cNvSpPr txBox="1"/>
          <p:nvPr/>
        </p:nvSpPr>
        <p:spPr>
          <a:xfrm>
            <a:off x="827715" y="4940917"/>
            <a:ext cx="658030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component recognition</a:t>
            </a:r>
          </a:p>
        </p:txBody>
      </p:sp>
      <p:sp>
        <p:nvSpPr>
          <p:cNvPr id="510" name="password (text)"/>
          <p:cNvSpPr txBox="1"/>
          <p:nvPr/>
        </p:nvSpPr>
        <p:spPr>
          <a:xfrm>
            <a:off x="1463421" y="10500509"/>
            <a:ext cx="449608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password (text)</a:t>
            </a:r>
          </a:p>
        </p:txBody>
      </p:sp>
      <p:sp>
        <p:nvSpPr>
          <p:cNvPr id="511" name="username (text)"/>
          <p:cNvSpPr txBox="1"/>
          <p:nvPr/>
        </p:nvSpPr>
        <p:spPr>
          <a:xfrm>
            <a:off x="4725496" y="9068081"/>
            <a:ext cx="460212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username (text)</a:t>
            </a:r>
          </a:p>
        </p:txBody>
      </p:sp>
      <p:sp>
        <p:nvSpPr>
          <p:cNvPr id="512" name="enter text (action)"/>
          <p:cNvSpPr txBox="1"/>
          <p:nvPr/>
        </p:nvSpPr>
        <p:spPr>
          <a:xfrm>
            <a:off x="1569530" y="6324003"/>
            <a:ext cx="509666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enter text (action)</a:t>
            </a:r>
          </a:p>
        </p:txBody>
      </p:sp>
      <p:sp>
        <p:nvSpPr>
          <p:cNvPr id="513" name="click button (action)"/>
          <p:cNvSpPr txBox="1"/>
          <p:nvPr/>
        </p:nvSpPr>
        <p:spPr>
          <a:xfrm>
            <a:off x="2273185" y="7707090"/>
            <a:ext cx="562594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click button (action)</a:t>
            </a:r>
          </a:p>
        </p:txBody>
      </p:sp>
      <p:sp>
        <p:nvSpPr>
          <p:cNvPr id="514" name="data persistence"/>
          <p:cNvSpPr txBox="1"/>
          <p:nvPr/>
        </p:nvSpPr>
        <p:spPr>
          <a:xfrm>
            <a:off x="15883852" y="5614239"/>
            <a:ext cx="481513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data persistence</a:t>
            </a:r>
          </a:p>
        </p:txBody>
      </p:sp>
      <p:sp>
        <p:nvSpPr>
          <p:cNvPr id="515" name="cryptographic algorithm"/>
          <p:cNvSpPr txBox="1"/>
          <p:nvPr/>
        </p:nvSpPr>
        <p:spPr>
          <a:xfrm>
            <a:off x="16093149" y="9436114"/>
            <a:ext cx="675548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cryptographic algorithm</a:t>
            </a:r>
          </a:p>
        </p:txBody>
      </p:sp>
      <p:sp>
        <p:nvSpPr>
          <p:cNvPr id="516" name="architecture"/>
          <p:cNvSpPr txBox="1"/>
          <p:nvPr/>
        </p:nvSpPr>
        <p:spPr>
          <a:xfrm>
            <a:off x="19251966" y="8323712"/>
            <a:ext cx="3473202"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architecture</a:t>
            </a:r>
          </a:p>
        </p:txBody>
      </p:sp>
      <p:sp>
        <p:nvSpPr>
          <p:cNvPr id="517" name="scalability"/>
          <p:cNvSpPr txBox="1"/>
          <p:nvPr/>
        </p:nvSpPr>
        <p:spPr>
          <a:xfrm>
            <a:off x="20563710" y="10768996"/>
            <a:ext cx="290827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scalability</a:t>
            </a:r>
          </a:p>
        </p:txBody>
      </p:sp>
      <p:sp>
        <p:nvSpPr>
          <p:cNvPr id="518" name="load balancing"/>
          <p:cNvSpPr txBox="1"/>
          <p:nvPr/>
        </p:nvSpPr>
        <p:spPr>
          <a:xfrm>
            <a:off x="17803459" y="11898676"/>
            <a:ext cx="425114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load balancing</a:t>
            </a:r>
          </a:p>
        </p:txBody>
      </p:sp>
      <p:sp>
        <p:nvSpPr>
          <p:cNvPr id="519" name="data model"/>
          <p:cNvSpPr txBox="1"/>
          <p:nvPr/>
        </p:nvSpPr>
        <p:spPr>
          <a:xfrm>
            <a:off x="19959327" y="6770352"/>
            <a:ext cx="329740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data model</a:t>
            </a:r>
          </a:p>
        </p:txBody>
      </p:sp>
      <p:sp>
        <p:nvSpPr>
          <p:cNvPr id="520" name="logging"/>
          <p:cNvSpPr txBox="1"/>
          <p:nvPr/>
        </p:nvSpPr>
        <p:spPr>
          <a:xfrm>
            <a:off x="17189663" y="10500509"/>
            <a:ext cx="220351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logging</a:t>
            </a:r>
          </a:p>
        </p:txBody>
      </p:sp>
      <p:sp>
        <p:nvSpPr>
          <p:cNvPr id="521" name="GUI (HTML)"/>
          <p:cNvSpPr txBox="1"/>
          <p:nvPr/>
        </p:nvSpPr>
        <p:spPr>
          <a:xfrm>
            <a:off x="15472928" y="4267594"/>
            <a:ext cx="361241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GUI (HTML)</a:t>
            </a:r>
          </a:p>
        </p:txBody>
      </p:sp>
      <p:sp>
        <p:nvSpPr>
          <p:cNvPr id="522" name="layout"/>
          <p:cNvSpPr txBox="1"/>
          <p:nvPr/>
        </p:nvSpPr>
        <p:spPr>
          <a:xfrm>
            <a:off x="20487456" y="4267594"/>
            <a:ext cx="185004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layout</a:t>
            </a:r>
          </a:p>
        </p:txBody>
      </p:sp>
      <p:sp>
        <p:nvSpPr>
          <p:cNvPr id="523" name="UI"/>
          <p:cNvSpPr txBox="1"/>
          <p:nvPr/>
        </p:nvSpPr>
        <p:spPr>
          <a:xfrm>
            <a:off x="11597282" y="2148235"/>
            <a:ext cx="1171576"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UI</a:t>
            </a:r>
          </a:p>
        </p:txBody>
      </p:sp>
      <p:sp>
        <p:nvSpPr>
          <p:cNvPr id="524" name="Tester"/>
          <p:cNvSpPr txBox="1"/>
          <p:nvPr/>
        </p:nvSpPr>
        <p:spPr>
          <a:xfrm>
            <a:off x="4457753" y="2148235"/>
            <a:ext cx="3130154"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Tester</a:t>
            </a:r>
          </a:p>
        </p:txBody>
      </p:sp>
      <p:sp>
        <p:nvSpPr>
          <p:cNvPr id="525" name="Software"/>
          <p:cNvSpPr txBox="1"/>
          <p:nvPr/>
        </p:nvSpPr>
        <p:spPr>
          <a:xfrm>
            <a:off x="16419938" y="2148235"/>
            <a:ext cx="4446291"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Software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521"/>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2" nodeType="afterEffect">
                                  <p:stCondLst>
                                    <p:cond delay="1000"/>
                                  </p:stCondLst>
                                  <p:iterate>
                                    <p:tmAbs val="0"/>
                                  </p:iterate>
                                  <p:childTnLst>
                                    <p:set>
                                      <p:cBhvr>
                                        <p:cTn id="9" fill="hold">
                                          <p:stCondLst>
                                            <p:cond delay="0"/>
                                          </p:stCondLst>
                                        </p:cTn>
                                        <p:tgtEl>
                                          <p:spTgt spid="5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 grpId="1" animBg="1" advAuto="0"/>
      <p:bldP spid="522"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graphicFrame>
        <p:nvGraphicFramePr>
          <p:cNvPr id="530" name="Table"/>
          <p:cNvGraphicFramePr/>
          <p:nvPr/>
        </p:nvGraphicFramePr>
        <p:xfrm>
          <a:off x="4119562" y="1071562"/>
          <a:ext cx="16127016" cy="11555016"/>
        </p:xfrm>
        <a:graphic>
          <a:graphicData uri="http://schemas.openxmlformats.org/drawingml/2006/table">
            <a:tbl>
              <a:tblPr firstRow="1" firstCol="1">
                <a:tableStyleId>{C7B018BB-80A7-4F77-B60F-C8B233D01FF8}</a:tableStyleId>
              </a:tblPr>
              <a:tblGrid>
                <a:gridCol w="5375672">
                  <a:extLst>
                    <a:ext uri="{9D8B030D-6E8A-4147-A177-3AD203B41FA5}">
                      <a16:colId xmlns:a16="http://schemas.microsoft.com/office/drawing/2014/main" val="20000"/>
                    </a:ext>
                  </a:extLst>
                </a:gridCol>
                <a:gridCol w="5375672">
                  <a:extLst>
                    <a:ext uri="{9D8B030D-6E8A-4147-A177-3AD203B41FA5}">
                      <a16:colId xmlns:a16="http://schemas.microsoft.com/office/drawing/2014/main" val="20001"/>
                    </a:ext>
                  </a:extLst>
                </a:gridCol>
                <a:gridCol w="5375672">
                  <a:extLst>
                    <a:ext uri="{9D8B030D-6E8A-4147-A177-3AD203B41FA5}">
                      <a16:colId xmlns:a16="http://schemas.microsoft.com/office/drawing/2014/main" val="20002"/>
                    </a:ext>
                  </a:extLst>
                </a:gridCol>
              </a:tblGrid>
              <a:tr h="1925836">
                <a:tc>
                  <a:txBody>
                    <a:bodyPr/>
                    <a:lstStyle/>
                    <a:p>
                      <a:pPr defTabSz="914400">
                        <a:tabLst>
                          <a:tab pos="1651000" algn="l"/>
                        </a:tabLst>
                        <a:defRPr sz="1800" b="0">
                          <a:solidFill>
                            <a:srgbClr val="000000"/>
                          </a:solidFill>
                        </a:defRPr>
                      </a:pPr>
                      <a:r>
                        <a:rPr sz="5000" b="1">
                          <a:solidFill>
                            <a:srgbClr val="FFFFFF"/>
                          </a:solidFill>
                          <a:effectLst>
                            <a:outerShdw blurRad="25400" dist="25400" dir="5400000" rotWithShape="0">
                              <a:srgbClr val="000000">
                                <a:alpha val="60000"/>
                              </a:srgbClr>
                            </a:outerShdw>
                          </a:effectLst>
                          <a:sym typeface="Helvetica"/>
                        </a:rPr>
                        <a:t>Make or Buy?</a:t>
                      </a:r>
                    </a:p>
                  </a:txBody>
                  <a:tcPr marL="50800" marR="50800" marT="50800" marB="50800" anchor="ctr" horzOverflow="overflow"/>
                </a:tc>
                <a:tc>
                  <a:txBody>
                    <a:bodyPr/>
                    <a:lstStyle/>
                    <a:p>
                      <a:pPr defTabSz="914400">
                        <a:tabLst>
                          <a:tab pos="1651000" algn="l"/>
                        </a:tabLst>
                        <a:defRPr sz="1800" b="0">
                          <a:solidFill>
                            <a:srgbClr val="000000"/>
                          </a:solidFill>
                        </a:defRPr>
                      </a:pPr>
                      <a:r>
                        <a:rPr sz="5000" b="1">
                          <a:solidFill>
                            <a:srgbClr val="FFFFFF"/>
                          </a:solidFill>
                          <a:effectLst>
                            <a:outerShdw blurRad="25400" dist="25400" dir="5400000" rotWithShape="0">
                              <a:srgbClr val="000000">
                                <a:alpha val="60000"/>
                              </a:srgbClr>
                            </a:outerShdw>
                          </a:effectLst>
                          <a:sym typeface="Helvetica"/>
                        </a:rPr>
                        <a:t>Make</a:t>
                      </a:r>
                    </a:p>
                  </a:txBody>
                  <a:tcPr marL="50800" marR="50800" marT="50800" marB="50800" anchor="ctr" horzOverflow="overflow"/>
                </a:tc>
                <a:tc>
                  <a:txBody>
                    <a:bodyPr/>
                    <a:lstStyle/>
                    <a:p>
                      <a:pPr defTabSz="914400">
                        <a:tabLst>
                          <a:tab pos="1651000" algn="l"/>
                        </a:tabLst>
                        <a:defRPr sz="1800" b="0">
                          <a:solidFill>
                            <a:srgbClr val="000000"/>
                          </a:solidFill>
                        </a:defRPr>
                      </a:pPr>
                      <a:r>
                        <a:rPr sz="5000" b="1">
                          <a:solidFill>
                            <a:srgbClr val="FFFFFF"/>
                          </a:solidFill>
                          <a:effectLst>
                            <a:outerShdw blurRad="25400" dist="25400" dir="5400000" rotWithShape="0">
                              <a:srgbClr val="000000">
                                <a:alpha val="60000"/>
                              </a:srgbClr>
                            </a:outerShdw>
                          </a:effectLst>
                          <a:sym typeface="Helvetica"/>
                        </a:rPr>
                        <a:t>Buy</a:t>
                      </a:r>
                    </a:p>
                  </a:txBody>
                  <a:tcPr marL="50800" marR="50800" marT="50800" marB="50800" anchor="ctr" horzOverflow="overflow"/>
                </a:tc>
                <a:extLst>
                  <a:ext uri="{0D108BD9-81ED-4DB2-BD59-A6C34878D82A}">
                    <a16:rowId xmlns:a16="http://schemas.microsoft.com/office/drawing/2014/main" val="10000"/>
                  </a:ext>
                </a:extLst>
              </a:tr>
              <a:tr h="1925836">
                <a:tc>
                  <a:txBody>
                    <a:bodyPr/>
                    <a:lstStyle/>
                    <a:p>
                      <a:pPr defTabSz="914400">
                        <a:tabLst>
                          <a:tab pos="1651000" algn="l"/>
                        </a:tabLst>
                        <a:defRPr sz="1800" b="0">
                          <a:solidFill>
                            <a:srgbClr val="000000"/>
                          </a:solidFill>
                        </a:defRPr>
                      </a:pPr>
                      <a:r>
                        <a:rPr sz="5000" b="1">
                          <a:solidFill>
                            <a:srgbClr val="FFFFFF"/>
                          </a:solidFill>
                          <a:effectLst>
                            <a:outerShdw blurRad="25400" dist="25400" dir="5400000" rotWithShape="0">
                              <a:srgbClr val="000000">
                                <a:alpha val="60000"/>
                              </a:srgbClr>
                            </a:outerShdw>
                          </a:effectLst>
                          <a:sym typeface="Helvetica"/>
                        </a:rPr>
                        <a:t>Code Quality</a:t>
                      </a:r>
                    </a:p>
                  </a:txBody>
                  <a:tcPr marL="50800" marR="50800" marT="50800" marB="50800" anchor="ctr" horzOverflow="overflow">
                    <a:solidFill>
                      <a:schemeClr val="accent2">
                        <a:hueOff val="-2473793"/>
                        <a:satOff val="-50209"/>
                        <a:lumOff val="23543"/>
                      </a:schemeClr>
                    </a:solidFill>
                  </a:tcPr>
                </a:tc>
                <a:tc>
                  <a:txBody>
                    <a:bodyPr/>
                    <a:lstStyle/>
                    <a:p>
                      <a:pPr defTabSz="914400">
                        <a:defRPr sz="5000">
                          <a:sym typeface="Helvetica"/>
                        </a:defRPr>
                      </a:pPr>
                      <a:endParaRPr/>
                    </a:p>
                  </a:txBody>
                  <a:tcPr marL="50800" marR="50800" marT="50800" marB="50800" anchor="ctr" horzOverflow="overflow"/>
                </a:tc>
                <a:tc>
                  <a:txBody>
                    <a:bodyPr/>
                    <a:lstStyle/>
                    <a:p>
                      <a:pPr defTabSz="914400">
                        <a:defRPr sz="5000">
                          <a:sym typeface="Helvetica"/>
                        </a:defRPr>
                      </a:pPr>
                      <a:endParaRPr/>
                    </a:p>
                  </a:txBody>
                  <a:tcPr marL="50800" marR="50800" marT="50800" marB="50800" anchor="ctr" horzOverflow="overflow">
                    <a:lnR w="12700">
                      <a:solidFill>
                        <a:srgbClr val="606060"/>
                      </a:solidFill>
                      <a:miter lim="400000"/>
                    </a:lnR>
                  </a:tcPr>
                </a:tc>
                <a:extLst>
                  <a:ext uri="{0D108BD9-81ED-4DB2-BD59-A6C34878D82A}">
                    <a16:rowId xmlns:a16="http://schemas.microsoft.com/office/drawing/2014/main" val="10001"/>
                  </a:ext>
                </a:extLst>
              </a:tr>
              <a:tr h="1925836">
                <a:tc>
                  <a:txBody>
                    <a:bodyPr/>
                    <a:lstStyle/>
                    <a:p>
                      <a:pPr defTabSz="914400">
                        <a:tabLst>
                          <a:tab pos="1651000" algn="l"/>
                        </a:tabLst>
                        <a:defRPr sz="1800" b="0">
                          <a:solidFill>
                            <a:srgbClr val="000000"/>
                          </a:solidFill>
                        </a:defRPr>
                      </a:pPr>
                      <a:r>
                        <a:rPr sz="5000" b="1">
                          <a:solidFill>
                            <a:srgbClr val="FFFFFF"/>
                          </a:solidFill>
                          <a:effectLst>
                            <a:outerShdw blurRad="25400" dist="25400" dir="5400000" rotWithShape="0">
                              <a:srgbClr val="000000">
                                <a:alpha val="60000"/>
                              </a:srgbClr>
                            </a:outerShdw>
                          </a:effectLst>
                          <a:sym typeface="Helvetica"/>
                        </a:rPr>
                        <a:t>Tests</a:t>
                      </a:r>
                    </a:p>
                  </a:txBody>
                  <a:tcPr marL="50800" marR="50800" marT="50800" marB="50800" anchor="ctr" horzOverflow="overflow">
                    <a:solidFill>
                      <a:schemeClr val="accent2">
                        <a:hueOff val="-2473793"/>
                        <a:satOff val="-50209"/>
                        <a:lumOff val="23543"/>
                      </a:schemeClr>
                    </a:solidFill>
                  </a:tcPr>
                </a:tc>
                <a:tc>
                  <a:txBody>
                    <a:bodyPr/>
                    <a:lstStyle/>
                    <a:p>
                      <a:pPr defTabSz="914400">
                        <a:defRPr sz="5000">
                          <a:sym typeface="Helvetica"/>
                        </a:defRPr>
                      </a:pPr>
                      <a:endParaRPr/>
                    </a:p>
                  </a:txBody>
                  <a:tcPr marL="50800" marR="50800" marT="50800" marB="50800" anchor="ctr" horzOverflow="overflow"/>
                </a:tc>
                <a:tc>
                  <a:txBody>
                    <a:bodyPr/>
                    <a:lstStyle/>
                    <a:p>
                      <a:pPr defTabSz="914400">
                        <a:defRPr sz="5000">
                          <a:sym typeface="Helvetica"/>
                        </a:defRPr>
                      </a:pPr>
                      <a:endParaRPr/>
                    </a:p>
                  </a:txBody>
                  <a:tcPr marL="50800" marR="50800" marT="50800" marB="50800" anchor="ctr" horzOverflow="overflow">
                    <a:lnR w="12700">
                      <a:solidFill>
                        <a:srgbClr val="606060"/>
                      </a:solidFill>
                      <a:miter lim="400000"/>
                    </a:lnR>
                  </a:tcPr>
                </a:tc>
                <a:extLst>
                  <a:ext uri="{0D108BD9-81ED-4DB2-BD59-A6C34878D82A}">
                    <a16:rowId xmlns:a16="http://schemas.microsoft.com/office/drawing/2014/main" val="10002"/>
                  </a:ext>
                </a:extLst>
              </a:tr>
              <a:tr h="1925836">
                <a:tc>
                  <a:txBody>
                    <a:bodyPr/>
                    <a:lstStyle/>
                    <a:p>
                      <a:pPr defTabSz="914400">
                        <a:tabLst>
                          <a:tab pos="1651000" algn="l"/>
                        </a:tabLst>
                        <a:defRPr sz="1800" b="0">
                          <a:solidFill>
                            <a:srgbClr val="000000"/>
                          </a:solidFill>
                        </a:defRPr>
                      </a:pPr>
                      <a:r>
                        <a:rPr sz="5000" b="1">
                          <a:solidFill>
                            <a:srgbClr val="FFFFFF"/>
                          </a:solidFill>
                          <a:effectLst>
                            <a:outerShdw blurRad="25400" dist="25400" dir="5400000" rotWithShape="0">
                              <a:srgbClr val="000000">
                                <a:alpha val="60000"/>
                              </a:srgbClr>
                            </a:outerShdw>
                          </a:effectLst>
                          <a:sym typeface="Helvetica"/>
                        </a:rPr>
                        <a:t>Documentation</a:t>
                      </a:r>
                    </a:p>
                  </a:txBody>
                  <a:tcPr marL="50800" marR="50800" marT="50800" marB="50800" anchor="ctr" horzOverflow="overflow">
                    <a:solidFill>
                      <a:schemeClr val="accent2">
                        <a:hueOff val="-2473793"/>
                        <a:satOff val="-50209"/>
                        <a:lumOff val="23543"/>
                      </a:schemeClr>
                    </a:solidFill>
                  </a:tcPr>
                </a:tc>
                <a:tc>
                  <a:txBody>
                    <a:bodyPr/>
                    <a:lstStyle/>
                    <a:p>
                      <a:pPr defTabSz="914400">
                        <a:defRPr sz="5000">
                          <a:sym typeface="Helvetica"/>
                        </a:defRPr>
                      </a:pPr>
                      <a:endParaRPr/>
                    </a:p>
                  </a:txBody>
                  <a:tcPr marL="50800" marR="50800" marT="50800" marB="50800" anchor="ctr" horzOverflow="overflow"/>
                </a:tc>
                <a:tc>
                  <a:txBody>
                    <a:bodyPr/>
                    <a:lstStyle/>
                    <a:p>
                      <a:pPr defTabSz="914400">
                        <a:defRPr sz="5000">
                          <a:sym typeface="Helvetica"/>
                        </a:defRPr>
                      </a:pPr>
                      <a:endParaRPr/>
                    </a:p>
                  </a:txBody>
                  <a:tcPr marL="50800" marR="50800" marT="50800" marB="50800" anchor="ctr" horzOverflow="overflow">
                    <a:lnR w="12700">
                      <a:solidFill>
                        <a:srgbClr val="606060"/>
                      </a:solidFill>
                      <a:miter lim="400000"/>
                    </a:lnR>
                  </a:tcPr>
                </a:tc>
                <a:extLst>
                  <a:ext uri="{0D108BD9-81ED-4DB2-BD59-A6C34878D82A}">
                    <a16:rowId xmlns:a16="http://schemas.microsoft.com/office/drawing/2014/main" val="10003"/>
                  </a:ext>
                </a:extLst>
              </a:tr>
              <a:tr h="1925836">
                <a:tc>
                  <a:txBody>
                    <a:bodyPr/>
                    <a:lstStyle/>
                    <a:p>
                      <a:pPr defTabSz="914400">
                        <a:tabLst>
                          <a:tab pos="1651000" algn="l"/>
                        </a:tabLst>
                        <a:defRPr sz="1800" b="0">
                          <a:solidFill>
                            <a:srgbClr val="000000"/>
                          </a:solidFill>
                        </a:defRPr>
                      </a:pPr>
                      <a:r>
                        <a:rPr sz="5000" b="1">
                          <a:solidFill>
                            <a:srgbClr val="FFFFFF"/>
                          </a:solidFill>
                          <a:effectLst>
                            <a:outerShdw blurRad="25400" dist="25400" dir="5400000" rotWithShape="0">
                              <a:srgbClr val="000000">
                                <a:alpha val="60000"/>
                              </a:srgbClr>
                            </a:outerShdw>
                          </a:effectLst>
                          <a:sym typeface="Helvetica"/>
                        </a:rPr>
                        <a:t>Price/Value</a:t>
                      </a:r>
                    </a:p>
                  </a:txBody>
                  <a:tcPr marL="50800" marR="50800" marT="50800" marB="50800" anchor="ctr" horzOverflow="overflow">
                    <a:solidFill>
                      <a:schemeClr val="accent2">
                        <a:hueOff val="-2473793"/>
                        <a:satOff val="-50209"/>
                        <a:lumOff val="23543"/>
                      </a:schemeClr>
                    </a:solidFill>
                  </a:tcPr>
                </a:tc>
                <a:tc>
                  <a:txBody>
                    <a:bodyPr/>
                    <a:lstStyle/>
                    <a:p>
                      <a:pPr defTabSz="914400">
                        <a:defRPr sz="5000">
                          <a:sym typeface="Helvetica"/>
                        </a:defRPr>
                      </a:pPr>
                      <a:endParaRPr/>
                    </a:p>
                  </a:txBody>
                  <a:tcPr marL="50800" marR="50800" marT="50800" marB="50800" anchor="ctr" horzOverflow="overflow"/>
                </a:tc>
                <a:tc>
                  <a:txBody>
                    <a:bodyPr/>
                    <a:lstStyle/>
                    <a:p>
                      <a:pPr defTabSz="914400">
                        <a:defRPr sz="5000">
                          <a:sym typeface="Helvetica"/>
                        </a:defRPr>
                      </a:pPr>
                      <a:endParaRPr/>
                    </a:p>
                  </a:txBody>
                  <a:tcPr marL="50800" marR="50800" marT="50800" marB="50800" anchor="ctr" horzOverflow="overflow">
                    <a:lnR w="12700">
                      <a:solidFill>
                        <a:srgbClr val="606060"/>
                      </a:solidFill>
                      <a:miter lim="400000"/>
                    </a:lnR>
                  </a:tcPr>
                </a:tc>
                <a:extLst>
                  <a:ext uri="{0D108BD9-81ED-4DB2-BD59-A6C34878D82A}">
                    <a16:rowId xmlns:a16="http://schemas.microsoft.com/office/drawing/2014/main" val="10004"/>
                  </a:ext>
                </a:extLst>
              </a:tr>
              <a:tr h="1925836">
                <a:tc>
                  <a:txBody>
                    <a:bodyPr/>
                    <a:lstStyle/>
                    <a:p>
                      <a:pPr defTabSz="914400">
                        <a:tabLst>
                          <a:tab pos="1651000" algn="l"/>
                        </a:tabLst>
                        <a:defRPr sz="1800" b="0">
                          <a:solidFill>
                            <a:srgbClr val="000000"/>
                          </a:solidFill>
                        </a:defRPr>
                      </a:pPr>
                      <a:r>
                        <a:rPr sz="5000" b="1">
                          <a:solidFill>
                            <a:srgbClr val="FFFFFF"/>
                          </a:solidFill>
                          <a:effectLst>
                            <a:outerShdw blurRad="25400" dist="25400" dir="5400000" rotWithShape="0">
                              <a:srgbClr val="000000">
                                <a:alpha val="60000"/>
                              </a:srgbClr>
                            </a:outerShdw>
                          </a:effectLst>
                          <a:sym typeface="Helvetica"/>
                        </a:rPr>
                        <a:t>Specialization</a:t>
                      </a:r>
                    </a:p>
                  </a:txBody>
                  <a:tcPr marL="50800" marR="50800" marT="50800" marB="50800" anchor="ctr" horzOverflow="overflow">
                    <a:solidFill>
                      <a:schemeClr val="accent2">
                        <a:hueOff val="-2473793"/>
                        <a:satOff val="-50209"/>
                        <a:lumOff val="23543"/>
                      </a:schemeClr>
                    </a:solidFill>
                  </a:tcPr>
                </a:tc>
                <a:tc>
                  <a:txBody>
                    <a:bodyPr/>
                    <a:lstStyle/>
                    <a:p>
                      <a:pPr defTabSz="914400">
                        <a:defRPr sz="5000">
                          <a:sym typeface="Helvetica"/>
                        </a:defRPr>
                      </a:pPr>
                      <a:endParaRPr/>
                    </a:p>
                  </a:txBody>
                  <a:tcPr marL="50800" marR="50800" marT="50800" marB="50800" anchor="ctr" horzOverflow="overflow">
                    <a:lnB w="12700">
                      <a:solidFill>
                        <a:srgbClr val="606060"/>
                      </a:solidFill>
                      <a:miter lim="400000"/>
                    </a:lnB>
                  </a:tcPr>
                </a:tc>
                <a:tc>
                  <a:txBody>
                    <a:bodyPr/>
                    <a:lstStyle/>
                    <a:p>
                      <a:pPr defTabSz="914400">
                        <a:defRPr sz="5000">
                          <a:sym typeface="Helvetica"/>
                        </a:defRPr>
                      </a:pPr>
                      <a:endParaRPr/>
                    </a:p>
                  </a:txBody>
                  <a:tcPr marL="50800" marR="50800" marT="50800" marB="50800" anchor="ctr" horzOverflow="overflow">
                    <a:lnR w="12700">
                      <a:solidFill>
                        <a:srgbClr val="606060"/>
                      </a:solidFill>
                      <a:miter lim="400000"/>
                    </a:lnR>
                    <a:lnB w="12700">
                      <a:solidFill>
                        <a:srgbClr val="606060"/>
                      </a:solidFill>
                      <a:miter lim="400000"/>
                    </a:lnB>
                  </a:tcPr>
                </a:tc>
                <a:extLst>
                  <a:ext uri="{0D108BD9-81ED-4DB2-BD59-A6C34878D82A}">
                    <a16:rowId xmlns:a16="http://schemas.microsoft.com/office/drawing/2014/main" val="10005"/>
                  </a:ext>
                </a:extLst>
              </a:tr>
            </a:tbl>
          </a:graphicData>
        </a:graphic>
      </p:graphicFrame>
      <p:sp>
        <p:nvSpPr>
          <p:cNvPr id="531" name="Arrow"/>
          <p:cNvSpPr/>
          <p:nvPr/>
        </p:nvSpPr>
        <p:spPr>
          <a:xfrm rot="16200000">
            <a:off x="16933251" y="3248818"/>
            <a:ext cx="1270001" cy="1270001"/>
          </a:xfrm>
          <a:prstGeom prst="rightArrow">
            <a:avLst>
              <a:gd name="adj1" fmla="val 32000"/>
              <a:gd name="adj2" fmla="val 64000"/>
            </a:avLst>
          </a:prstGeom>
          <a:solidFill>
            <a:schemeClr val="accent2"/>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32" name="Arrow"/>
          <p:cNvSpPr/>
          <p:nvPr/>
        </p:nvSpPr>
        <p:spPr>
          <a:xfrm rot="5400000">
            <a:off x="11548070" y="3248818"/>
            <a:ext cx="1270001" cy="1270001"/>
          </a:xfrm>
          <a:prstGeom prst="rightArrow">
            <a:avLst>
              <a:gd name="adj1" fmla="val 32000"/>
              <a:gd name="adj2" fmla="val 64000"/>
            </a:avLst>
          </a:prstGeom>
          <a:solidFill>
            <a:schemeClr val="accent5"/>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33" name="Arrow"/>
          <p:cNvSpPr/>
          <p:nvPr/>
        </p:nvSpPr>
        <p:spPr>
          <a:xfrm rot="16200000">
            <a:off x="16933251" y="5159161"/>
            <a:ext cx="1270001" cy="1270001"/>
          </a:xfrm>
          <a:prstGeom prst="rightArrow">
            <a:avLst>
              <a:gd name="adj1" fmla="val 32000"/>
              <a:gd name="adj2" fmla="val 64000"/>
            </a:avLst>
          </a:prstGeom>
          <a:solidFill>
            <a:schemeClr val="accent2"/>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34" name="Arrow"/>
          <p:cNvSpPr/>
          <p:nvPr/>
        </p:nvSpPr>
        <p:spPr>
          <a:xfrm rot="5400000">
            <a:off x="11548071" y="5159161"/>
            <a:ext cx="1270001" cy="1270001"/>
          </a:xfrm>
          <a:prstGeom prst="rightArrow">
            <a:avLst>
              <a:gd name="adj1" fmla="val 32000"/>
              <a:gd name="adj2" fmla="val 64000"/>
            </a:avLst>
          </a:prstGeom>
          <a:solidFill>
            <a:schemeClr val="accent5"/>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35" name="Arrow"/>
          <p:cNvSpPr/>
          <p:nvPr/>
        </p:nvSpPr>
        <p:spPr>
          <a:xfrm rot="16200000">
            <a:off x="16933251" y="7069503"/>
            <a:ext cx="1270001" cy="1270001"/>
          </a:xfrm>
          <a:prstGeom prst="rightArrow">
            <a:avLst>
              <a:gd name="adj1" fmla="val 32000"/>
              <a:gd name="adj2" fmla="val 64000"/>
            </a:avLst>
          </a:prstGeom>
          <a:solidFill>
            <a:schemeClr val="accent2"/>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36" name="Arrow"/>
          <p:cNvSpPr/>
          <p:nvPr/>
        </p:nvSpPr>
        <p:spPr>
          <a:xfrm rot="5400000">
            <a:off x="11548071" y="7069503"/>
            <a:ext cx="1270001" cy="1270001"/>
          </a:xfrm>
          <a:prstGeom prst="rightArrow">
            <a:avLst>
              <a:gd name="adj1" fmla="val 32000"/>
              <a:gd name="adj2" fmla="val 64000"/>
            </a:avLst>
          </a:prstGeom>
          <a:solidFill>
            <a:schemeClr val="accent5"/>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37" name="Arrow"/>
          <p:cNvSpPr/>
          <p:nvPr/>
        </p:nvSpPr>
        <p:spPr>
          <a:xfrm rot="16200000">
            <a:off x="16928496" y="9098252"/>
            <a:ext cx="1270001" cy="1270001"/>
          </a:xfrm>
          <a:prstGeom prst="rightArrow">
            <a:avLst>
              <a:gd name="adj1" fmla="val 32000"/>
              <a:gd name="adj2" fmla="val 64000"/>
            </a:avLst>
          </a:prstGeom>
          <a:solidFill>
            <a:schemeClr val="accent2"/>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38" name="Arrow"/>
          <p:cNvSpPr/>
          <p:nvPr/>
        </p:nvSpPr>
        <p:spPr>
          <a:xfrm rot="5400000">
            <a:off x="11543315" y="9098252"/>
            <a:ext cx="1270001" cy="1270001"/>
          </a:xfrm>
          <a:prstGeom prst="rightArrow">
            <a:avLst>
              <a:gd name="adj1" fmla="val 32000"/>
              <a:gd name="adj2" fmla="val 64000"/>
            </a:avLst>
          </a:prstGeom>
          <a:solidFill>
            <a:schemeClr val="accent5"/>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39" name="Arrow"/>
          <p:cNvSpPr/>
          <p:nvPr/>
        </p:nvSpPr>
        <p:spPr>
          <a:xfrm rot="16200000">
            <a:off x="11557000" y="11067798"/>
            <a:ext cx="1270000" cy="1270001"/>
          </a:xfrm>
          <a:prstGeom prst="rightArrow">
            <a:avLst>
              <a:gd name="adj1" fmla="val 32000"/>
              <a:gd name="adj2" fmla="val 64000"/>
            </a:avLst>
          </a:prstGeom>
          <a:solidFill>
            <a:schemeClr val="accent2"/>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40" name="Arrow"/>
          <p:cNvSpPr/>
          <p:nvPr/>
        </p:nvSpPr>
        <p:spPr>
          <a:xfrm rot="5400000">
            <a:off x="16933251" y="11067798"/>
            <a:ext cx="1270001" cy="1270001"/>
          </a:xfrm>
          <a:prstGeom prst="rightArrow">
            <a:avLst>
              <a:gd name="adj1" fmla="val 32000"/>
              <a:gd name="adj2" fmla="val 64000"/>
            </a:avLst>
          </a:prstGeom>
          <a:solidFill>
            <a:schemeClr val="accent5"/>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glue code"/>
          <p:cNvSpPr txBox="1"/>
          <p:nvPr/>
        </p:nvSpPr>
        <p:spPr>
          <a:xfrm>
            <a:off x="17803459" y="7707090"/>
            <a:ext cx="290951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glue code</a:t>
            </a:r>
          </a:p>
        </p:txBody>
      </p:sp>
      <p:sp>
        <p:nvSpPr>
          <p:cNvPr id="54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pic>
        <p:nvPicPr>
          <p:cNvPr id="546" name="login-normal-skewed.png" descr="login-normal-skewed.png"/>
          <p:cNvPicPr>
            <a:picLocks noChangeAspect="1"/>
          </p:cNvPicPr>
          <p:nvPr/>
        </p:nvPicPr>
        <p:blipFill>
          <a:blip r:embed="rId3">
            <a:extLst/>
          </a:blip>
          <a:stretch>
            <a:fillRect/>
          </a:stretch>
        </p:blipFill>
        <p:spPr>
          <a:xfrm>
            <a:off x="9576786" y="3046764"/>
            <a:ext cx="6057901" cy="9512301"/>
          </a:xfrm>
          <a:prstGeom prst="rect">
            <a:avLst/>
          </a:prstGeom>
          <a:ln w="12700">
            <a:miter lim="400000"/>
          </a:ln>
        </p:spPr>
      </p:pic>
      <p:sp>
        <p:nvSpPr>
          <p:cNvPr id="547" name="component recognition"/>
          <p:cNvSpPr txBox="1"/>
          <p:nvPr/>
        </p:nvSpPr>
        <p:spPr>
          <a:xfrm>
            <a:off x="827715" y="4940917"/>
            <a:ext cx="658030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component recognition</a:t>
            </a:r>
          </a:p>
        </p:txBody>
      </p:sp>
      <p:sp>
        <p:nvSpPr>
          <p:cNvPr id="548" name="password (text)"/>
          <p:cNvSpPr txBox="1"/>
          <p:nvPr/>
        </p:nvSpPr>
        <p:spPr>
          <a:xfrm>
            <a:off x="1463421" y="10500509"/>
            <a:ext cx="449608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password (text)</a:t>
            </a:r>
          </a:p>
        </p:txBody>
      </p:sp>
      <p:sp>
        <p:nvSpPr>
          <p:cNvPr id="549" name="username (text)"/>
          <p:cNvSpPr txBox="1"/>
          <p:nvPr/>
        </p:nvSpPr>
        <p:spPr>
          <a:xfrm>
            <a:off x="4725496" y="9068081"/>
            <a:ext cx="460212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username (text)</a:t>
            </a:r>
          </a:p>
        </p:txBody>
      </p:sp>
      <p:sp>
        <p:nvSpPr>
          <p:cNvPr id="550" name="enter text (action)"/>
          <p:cNvSpPr txBox="1"/>
          <p:nvPr/>
        </p:nvSpPr>
        <p:spPr>
          <a:xfrm>
            <a:off x="1569530" y="6324003"/>
            <a:ext cx="509666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enter text (action)</a:t>
            </a:r>
          </a:p>
        </p:txBody>
      </p:sp>
      <p:sp>
        <p:nvSpPr>
          <p:cNvPr id="551" name="click button (action)"/>
          <p:cNvSpPr txBox="1"/>
          <p:nvPr/>
        </p:nvSpPr>
        <p:spPr>
          <a:xfrm>
            <a:off x="2273185" y="7707090"/>
            <a:ext cx="562594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click button (action)</a:t>
            </a:r>
          </a:p>
        </p:txBody>
      </p:sp>
      <p:sp>
        <p:nvSpPr>
          <p:cNvPr id="552" name="data persistence"/>
          <p:cNvSpPr txBox="1"/>
          <p:nvPr/>
        </p:nvSpPr>
        <p:spPr>
          <a:xfrm>
            <a:off x="15883852" y="5614239"/>
            <a:ext cx="481513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data persistence</a:t>
            </a:r>
          </a:p>
        </p:txBody>
      </p:sp>
      <p:sp>
        <p:nvSpPr>
          <p:cNvPr id="553" name="cryptographic algorithm"/>
          <p:cNvSpPr txBox="1"/>
          <p:nvPr/>
        </p:nvSpPr>
        <p:spPr>
          <a:xfrm>
            <a:off x="16093149" y="9436114"/>
            <a:ext cx="675548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cryptographic algorithm</a:t>
            </a:r>
          </a:p>
        </p:txBody>
      </p:sp>
      <p:sp>
        <p:nvSpPr>
          <p:cNvPr id="554" name="logging"/>
          <p:cNvSpPr txBox="1"/>
          <p:nvPr/>
        </p:nvSpPr>
        <p:spPr>
          <a:xfrm>
            <a:off x="17189663" y="10500509"/>
            <a:ext cx="220351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logging</a:t>
            </a:r>
          </a:p>
        </p:txBody>
      </p:sp>
      <p:sp>
        <p:nvSpPr>
          <p:cNvPr id="555" name="architecture"/>
          <p:cNvSpPr txBox="1"/>
          <p:nvPr/>
        </p:nvSpPr>
        <p:spPr>
          <a:xfrm>
            <a:off x="19251966" y="8323712"/>
            <a:ext cx="3473202"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architecture</a:t>
            </a:r>
          </a:p>
        </p:txBody>
      </p:sp>
      <p:sp>
        <p:nvSpPr>
          <p:cNvPr id="556" name="scalability"/>
          <p:cNvSpPr txBox="1"/>
          <p:nvPr/>
        </p:nvSpPr>
        <p:spPr>
          <a:xfrm>
            <a:off x="20563710" y="10768996"/>
            <a:ext cx="290827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scalability</a:t>
            </a:r>
          </a:p>
        </p:txBody>
      </p:sp>
      <p:sp>
        <p:nvSpPr>
          <p:cNvPr id="557" name="load balancing"/>
          <p:cNvSpPr txBox="1"/>
          <p:nvPr/>
        </p:nvSpPr>
        <p:spPr>
          <a:xfrm>
            <a:off x="17803459" y="11898676"/>
            <a:ext cx="425114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load balancing</a:t>
            </a:r>
          </a:p>
        </p:txBody>
      </p:sp>
      <p:sp>
        <p:nvSpPr>
          <p:cNvPr id="558" name="data model"/>
          <p:cNvSpPr txBox="1"/>
          <p:nvPr/>
        </p:nvSpPr>
        <p:spPr>
          <a:xfrm>
            <a:off x="19959327" y="6770352"/>
            <a:ext cx="329740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data model</a:t>
            </a:r>
          </a:p>
        </p:txBody>
      </p:sp>
      <p:sp>
        <p:nvSpPr>
          <p:cNvPr id="559" name="UI"/>
          <p:cNvSpPr txBox="1"/>
          <p:nvPr/>
        </p:nvSpPr>
        <p:spPr>
          <a:xfrm>
            <a:off x="11597282" y="2148235"/>
            <a:ext cx="1171576"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UI</a:t>
            </a:r>
          </a:p>
        </p:txBody>
      </p:sp>
      <p:sp>
        <p:nvSpPr>
          <p:cNvPr id="560" name="Tester"/>
          <p:cNvSpPr txBox="1"/>
          <p:nvPr/>
        </p:nvSpPr>
        <p:spPr>
          <a:xfrm>
            <a:off x="4457753" y="2148235"/>
            <a:ext cx="3130154"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Tester</a:t>
            </a:r>
          </a:p>
        </p:txBody>
      </p:sp>
      <p:sp>
        <p:nvSpPr>
          <p:cNvPr id="561" name="Software"/>
          <p:cNvSpPr txBox="1"/>
          <p:nvPr/>
        </p:nvSpPr>
        <p:spPr>
          <a:xfrm>
            <a:off x="16419938" y="2148235"/>
            <a:ext cx="4446291"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Software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552"/>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2" nodeType="afterEffect">
                                  <p:stCondLst>
                                    <p:cond delay="1000"/>
                                  </p:stCondLst>
                                  <p:iterate>
                                    <p:tmAbs val="0"/>
                                  </p:iterate>
                                  <p:childTnLst>
                                    <p:set>
                                      <p:cBhvr>
                                        <p:cTn id="9" fill="hold">
                                          <p:stCondLst>
                                            <p:cond delay="0"/>
                                          </p:stCondLst>
                                        </p:cTn>
                                        <p:tgtEl>
                                          <p:spTgt spid="558"/>
                                        </p:tgtEl>
                                        <p:attrNameLst>
                                          <p:attrName>style.visibility</p:attrName>
                                        </p:attrNameLst>
                                      </p:cBhvr>
                                      <p:to>
                                        <p:strVal val="hidden"/>
                                      </p:to>
                                    </p:set>
                                  </p:childTnLst>
                                </p:cTn>
                              </p:par>
                            </p:childTnLst>
                          </p:cTn>
                        </p:par>
                        <p:par>
                          <p:cTn id="10" fill="hold">
                            <p:stCondLst>
                              <p:cond delay="1000"/>
                            </p:stCondLst>
                            <p:childTnLst>
                              <p:par>
                                <p:cTn id="11" presetID="1" presetClass="exit" presetSubtype="0" fill="hold" grpId="3" nodeType="afterEffect">
                                  <p:stCondLst>
                                    <p:cond delay="1000"/>
                                  </p:stCondLst>
                                  <p:iterate>
                                    <p:tmAbs val="0"/>
                                  </p:iterate>
                                  <p:childTnLst>
                                    <p:set>
                                      <p:cBhvr>
                                        <p:cTn id="12" fill="hold">
                                          <p:stCondLst>
                                            <p:cond delay="0"/>
                                          </p:stCondLst>
                                        </p:cTn>
                                        <p:tgtEl>
                                          <p:spTgt spid="554"/>
                                        </p:tgtEl>
                                        <p:attrNameLst>
                                          <p:attrName>style.visibility</p:attrName>
                                        </p:attrNameLst>
                                      </p:cBhvr>
                                      <p:to>
                                        <p:strVal val="hidden"/>
                                      </p:to>
                                    </p:set>
                                  </p:childTnLst>
                                </p:cTn>
                              </p:par>
                            </p:childTnLst>
                          </p:cTn>
                        </p:par>
                        <p:par>
                          <p:cTn id="13" fill="hold">
                            <p:stCondLst>
                              <p:cond delay="2000"/>
                            </p:stCondLst>
                            <p:childTnLst>
                              <p:par>
                                <p:cTn id="14" presetID="1" presetClass="exit" presetSubtype="0" fill="hold" grpId="4" nodeType="afterEffect">
                                  <p:stCondLst>
                                    <p:cond delay="1000"/>
                                  </p:stCondLst>
                                  <p:iterate>
                                    <p:tmAbs val="0"/>
                                  </p:iterate>
                                  <p:childTnLst>
                                    <p:set>
                                      <p:cBhvr>
                                        <p:cTn id="15" fill="hold">
                                          <p:stCondLst>
                                            <p:cond delay="0"/>
                                          </p:stCondLst>
                                        </p:cTn>
                                        <p:tgtEl>
                                          <p:spTgt spid="555"/>
                                        </p:tgtEl>
                                        <p:attrNameLst>
                                          <p:attrName>style.visibility</p:attrName>
                                        </p:attrNameLst>
                                      </p:cBhvr>
                                      <p:to>
                                        <p:strVal val="hidden"/>
                                      </p:to>
                                    </p:set>
                                  </p:childTnLst>
                                </p:cTn>
                              </p:par>
                            </p:childTnLst>
                          </p:cTn>
                        </p:par>
                        <p:par>
                          <p:cTn id="16" fill="hold">
                            <p:stCondLst>
                              <p:cond delay="3000"/>
                            </p:stCondLst>
                            <p:childTnLst>
                              <p:par>
                                <p:cTn id="17" presetID="1" presetClass="exit" presetSubtype="0" fill="hold" grpId="5" nodeType="afterEffect">
                                  <p:stCondLst>
                                    <p:cond delay="1000"/>
                                  </p:stCondLst>
                                  <p:iterate>
                                    <p:tmAbs val="0"/>
                                  </p:iterate>
                                  <p:childTnLst>
                                    <p:set>
                                      <p:cBhvr>
                                        <p:cTn id="18" fill="hold">
                                          <p:stCondLst>
                                            <p:cond delay="0"/>
                                          </p:stCondLst>
                                        </p:cTn>
                                        <p:tgtEl>
                                          <p:spTgt spid="553"/>
                                        </p:tgtEl>
                                        <p:attrNameLst>
                                          <p:attrName>style.visibility</p:attrName>
                                        </p:attrNameLst>
                                      </p:cBhvr>
                                      <p:to>
                                        <p:strVal val="hidden"/>
                                      </p:to>
                                    </p:set>
                                  </p:childTnLst>
                                </p:cTn>
                              </p:par>
                            </p:childTnLst>
                          </p:cTn>
                        </p:par>
                        <p:par>
                          <p:cTn id="19" fill="hold">
                            <p:stCondLst>
                              <p:cond delay="4000"/>
                            </p:stCondLst>
                            <p:childTnLst>
                              <p:par>
                                <p:cTn id="20" presetID="1" presetClass="exit" presetSubtype="0" fill="hold" grpId="6" nodeType="afterEffect">
                                  <p:stCondLst>
                                    <p:cond delay="1000"/>
                                  </p:stCondLst>
                                  <p:iterate>
                                    <p:tmAbs val="0"/>
                                  </p:iterate>
                                  <p:childTnLst>
                                    <p:set>
                                      <p:cBhvr>
                                        <p:cTn id="21" fill="hold">
                                          <p:stCondLst>
                                            <p:cond delay="0"/>
                                          </p:stCondLst>
                                        </p:cTn>
                                        <p:tgtEl>
                                          <p:spTgt spid="556"/>
                                        </p:tgtEl>
                                        <p:attrNameLst>
                                          <p:attrName>style.visibility</p:attrName>
                                        </p:attrNameLst>
                                      </p:cBhvr>
                                      <p:to>
                                        <p:strVal val="hidden"/>
                                      </p:to>
                                    </p:set>
                                  </p:childTnLst>
                                </p:cTn>
                              </p:par>
                            </p:childTnLst>
                          </p:cTn>
                        </p:par>
                        <p:par>
                          <p:cTn id="22" fill="hold">
                            <p:stCondLst>
                              <p:cond delay="5000"/>
                            </p:stCondLst>
                            <p:childTnLst>
                              <p:par>
                                <p:cTn id="23" presetID="1" presetClass="exit" presetSubtype="0" fill="hold" grpId="7" nodeType="afterEffect">
                                  <p:stCondLst>
                                    <p:cond delay="1000"/>
                                  </p:stCondLst>
                                  <p:iterate>
                                    <p:tmAbs val="0"/>
                                  </p:iterate>
                                  <p:childTnLst>
                                    <p:set>
                                      <p:cBhvr>
                                        <p:cTn id="24" fill="hold">
                                          <p:stCondLst>
                                            <p:cond delay="0"/>
                                          </p:stCondLst>
                                        </p:cTn>
                                        <p:tgtEl>
                                          <p:spTgt spid="5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 grpId="1" animBg="1" advAuto="0"/>
      <p:bldP spid="553" grpId="5" animBg="1" advAuto="0"/>
      <p:bldP spid="554" grpId="3" animBg="1" advAuto="0"/>
      <p:bldP spid="555" grpId="4" animBg="1" advAuto="0"/>
      <p:bldP spid="556" grpId="6" animBg="1" advAuto="0"/>
      <p:bldP spid="557" grpId="7" animBg="1" advAuto="0"/>
      <p:bldP spid="558" grpId="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pic>
        <p:nvPicPr>
          <p:cNvPr id="566" name="zapier-logo.png" descr="zapier-logo.png"/>
          <p:cNvPicPr>
            <a:picLocks noChangeAspect="1"/>
          </p:cNvPicPr>
          <p:nvPr/>
        </p:nvPicPr>
        <p:blipFill>
          <a:blip r:embed="rId3">
            <a:extLst/>
          </a:blip>
          <a:stretch>
            <a:fillRect/>
          </a:stretch>
        </p:blipFill>
        <p:spPr>
          <a:xfrm>
            <a:off x="3002467" y="3502243"/>
            <a:ext cx="7904313" cy="3616224"/>
          </a:xfrm>
          <a:prstGeom prst="rect">
            <a:avLst/>
          </a:prstGeom>
          <a:ln w="12700">
            <a:miter lim="400000"/>
          </a:ln>
        </p:spPr>
      </p:pic>
      <p:pic>
        <p:nvPicPr>
          <p:cNvPr id="567" name="automate.io-logo.png" descr="automate.io-logo.png"/>
          <p:cNvPicPr>
            <a:picLocks noChangeAspect="1"/>
          </p:cNvPicPr>
          <p:nvPr/>
        </p:nvPicPr>
        <p:blipFill>
          <a:blip r:embed="rId4">
            <a:extLst/>
          </a:blip>
          <a:stretch>
            <a:fillRect/>
          </a:stretch>
        </p:blipFill>
        <p:spPr>
          <a:xfrm>
            <a:off x="7465459" y="7805811"/>
            <a:ext cx="9320354" cy="3495134"/>
          </a:xfrm>
          <a:prstGeom prst="rect">
            <a:avLst/>
          </a:prstGeom>
          <a:ln w="12700">
            <a:miter lim="400000"/>
          </a:ln>
        </p:spPr>
      </p:pic>
      <p:pic>
        <p:nvPicPr>
          <p:cNvPr id="568" name="LOGO-IFTTT.jpg" descr="LOGO-IFTTT.jpg"/>
          <p:cNvPicPr>
            <a:picLocks noChangeAspect="1"/>
          </p:cNvPicPr>
          <p:nvPr/>
        </p:nvPicPr>
        <p:blipFill>
          <a:blip r:embed="rId5">
            <a:extLst/>
          </a:blip>
          <a:stretch>
            <a:fillRect/>
          </a:stretch>
        </p:blipFill>
        <p:spPr>
          <a:xfrm>
            <a:off x="12242339" y="2425937"/>
            <a:ext cx="9215394" cy="5768837"/>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pic>
        <p:nvPicPr>
          <p:cNvPr id="3" name="Picture 2">
            <a:extLst>
              <a:ext uri="{FF2B5EF4-FFF2-40B4-BE49-F238E27FC236}">
                <a16:creationId xmlns:a16="http://schemas.microsoft.com/office/drawing/2014/main" id="{89033FE8-745F-124D-90F2-01002F6F0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150" y="4743115"/>
            <a:ext cx="21465732" cy="4376821"/>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pic>
        <p:nvPicPr>
          <p:cNvPr id="578" name="login-normal-skewed.png" descr="login-normal-skewed.png"/>
          <p:cNvPicPr>
            <a:picLocks noChangeAspect="1"/>
          </p:cNvPicPr>
          <p:nvPr/>
        </p:nvPicPr>
        <p:blipFill>
          <a:blip r:embed="rId3">
            <a:extLst/>
          </a:blip>
          <a:stretch>
            <a:fillRect/>
          </a:stretch>
        </p:blipFill>
        <p:spPr>
          <a:xfrm>
            <a:off x="9576786" y="3046764"/>
            <a:ext cx="6057901" cy="9512301"/>
          </a:xfrm>
          <a:prstGeom prst="rect">
            <a:avLst/>
          </a:prstGeom>
          <a:ln w="12700">
            <a:miter lim="400000"/>
          </a:ln>
        </p:spPr>
      </p:pic>
      <p:sp>
        <p:nvSpPr>
          <p:cNvPr id="579" name="component recognition"/>
          <p:cNvSpPr txBox="1"/>
          <p:nvPr/>
        </p:nvSpPr>
        <p:spPr>
          <a:xfrm>
            <a:off x="827715" y="4940917"/>
            <a:ext cx="658030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component recognition</a:t>
            </a:r>
          </a:p>
        </p:txBody>
      </p:sp>
      <p:sp>
        <p:nvSpPr>
          <p:cNvPr id="580" name="password (text)"/>
          <p:cNvSpPr txBox="1"/>
          <p:nvPr/>
        </p:nvSpPr>
        <p:spPr>
          <a:xfrm>
            <a:off x="1463421" y="10500509"/>
            <a:ext cx="449608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password (text)</a:t>
            </a:r>
          </a:p>
        </p:txBody>
      </p:sp>
      <p:sp>
        <p:nvSpPr>
          <p:cNvPr id="581" name="username (text)"/>
          <p:cNvSpPr txBox="1"/>
          <p:nvPr/>
        </p:nvSpPr>
        <p:spPr>
          <a:xfrm>
            <a:off x="4725496" y="9068081"/>
            <a:ext cx="460212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username (text)</a:t>
            </a:r>
          </a:p>
        </p:txBody>
      </p:sp>
      <p:sp>
        <p:nvSpPr>
          <p:cNvPr id="582" name="enter text (action)"/>
          <p:cNvSpPr txBox="1"/>
          <p:nvPr/>
        </p:nvSpPr>
        <p:spPr>
          <a:xfrm>
            <a:off x="1569530" y="6324003"/>
            <a:ext cx="509666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enter text (action)</a:t>
            </a:r>
          </a:p>
        </p:txBody>
      </p:sp>
      <p:sp>
        <p:nvSpPr>
          <p:cNvPr id="583" name="click button (action)"/>
          <p:cNvSpPr txBox="1"/>
          <p:nvPr/>
        </p:nvSpPr>
        <p:spPr>
          <a:xfrm>
            <a:off x="2273185" y="7707090"/>
            <a:ext cx="562594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click button (action)</a:t>
            </a:r>
          </a:p>
        </p:txBody>
      </p:sp>
      <p:sp>
        <p:nvSpPr>
          <p:cNvPr id="584" name="glue code"/>
          <p:cNvSpPr txBox="1"/>
          <p:nvPr/>
        </p:nvSpPr>
        <p:spPr>
          <a:xfrm>
            <a:off x="17803459" y="7707090"/>
            <a:ext cx="290951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glue code</a:t>
            </a:r>
          </a:p>
        </p:txBody>
      </p:sp>
      <p:sp>
        <p:nvSpPr>
          <p:cNvPr id="585" name="UI"/>
          <p:cNvSpPr txBox="1"/>
          <p:nvPr/>
        </p:nvSpPr>
        <p:spPr>
          <a:xfrm>
            <a:off x="11597282" y="2148235"/>
            <a:ext cx="1171576"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UI</a:t>
            </a:r>
          </a:p>
        </p:txBody>
      </p:sp>
      <p:sp>
        <p:nvSpPr>
          <p:cNvPr id="586" name="Tester"/>
          <p:cNvSpPr txBox="1"/>
          <p:nvPr/>
        </p:nvSpPr>
        <p:spPr>
          <a:xfrm>
            <a:off x="4457753" y="2148235"/>
            <a:ext cx="3130154"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Tester</a:t>
            </a:r>
          </a:p>
        </p:txBody>
      </p:sp>
      <p:sp>
        <p:nvSpPr>
          <p:cNvPr id="587" name="Software"/>
          <p:cNvSpPr txBox="1"/>
          <p:nvPr/>
        </p:nvSpPr>
        <p:spPr>
          <a:xfrm>
            <a:off x="16419938" y="2148235"/>
            <a:ext cx="4446291"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Software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pic>
        <p:nvPicPr>
          <p:cNvPr id="592" name="dev - best job.png" descr="dev - best job.png"/>
          <p:cNvPicPr>
            <a:picLocks noChangeAspect="1"/>
          </p:cNvPicPr>
          <p:nvPr/>
        </p:nvPicPr>
        <p:blipFill>
          <a:blip r:embed="rId3">
            <a:extLst/>
          </a:blip>
          <a:stretch>
            <a:fillRect/>
          </a:stretch>
        </p:blipFill>
        <p:spPr>
          <a:xfrm>
            <a:off x="254099" y="4994175"/>
            <a:ext cx="10935560" cy="1763801"/>
          </a:xfrm>
          <a:prstGeom prst="rect">
            <a:avLst/>
          </a:prstGeom>
          <a:ln w="12700">
            <a:miter lim="400000"/>
          </a:ln>
        </p:spPr>
      </p:pic>
      <p:pic>
        <p:nvPicPr>
          <p:cNvPr id="593" name="dev jobs stats.png" descr="dev jobs stats.png"/>
          <p:cNvPicPr>
            <a:picLocks noChangeAspect="1"/>
          </p:cNvPicPr>
          <p:nvPr/>
        </p:nvPicPr>
        <p:blipFill>
          <a:blip r:embed="rId4">
            <a:extLst/>
          </a:blip>
          <a:stretch>
            <a:fillRect/>
          </a:stretch>
        </p:blipFill>
        <p:spPr>
          <a:xfrm>
            <a:off x="11609540" y="990405"/>
            <a:ext cx="12359594" cy="11280153"/>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xfrm>
            <a:off x="12029082" y="13037343"/>
            <a:ext cx="307976" cy="498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pic>
        <p:nvPicPr>
          <p:cNvPr id="43" name="Does God exist.png" descr="Does God exist.png"/>
          <p:cNvPicPr>
            <a:picLocks noChangeAspect="1"/>
          </p:cNvPicPr>
          <p:nvPr/>
        </p:nvPicPr>
        <p:blipFill>
          <a:blip r:embed="rId3">
            <a:extLst/>
          </a:blip>
          <a:stretch>
            <a:fillRect/>
          </a:stretch>
        </p:blipFill>
        <p:spPr>
          <a:xfrm>
            <a:off x="-56071" y="1467032"/>
            <a:ext cx="24496142" cy="1157031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615" name="Connection Line"/>
          <p:cNvSpPr/>
          <p:nvPr/>
        </p:nvSpPr>
        <p:spPr>
          <a:xfrm>
            <a:off x="13382908" y="2798846"/>
            <a:ext cx="3285686" cy="3350887"/>
          </a:xfrm>
          <a:custGeom>
            <a:avLst/>
            <a:gdLst/>
            <a:ahLst/>
            <a:cxnLst>
              <a:cxn ang="0">
                <a:pos x="wd2" y="hd2"/>
              </a:cxn>
              <a:cxn ang="5400000">
                <a:pos x="wd2" y="hd2"/>
              </a:cxn>
              <a:cxn ang="10800000">
                <a:pos x="wd2" y="hd2"/>
              </a:cxn>
              <a:cxn ang="16200000">
                <a:pos x="wd2" y="hd2"/>
              </a:cxn>
            </a:cxnLst>
            <a:rect l="0" t="0" r="r" b="b"/>
            <a:pathLst>
              <a:path w="16524" h="21600" extrusionOk="0">
                <a:moveTo>
                  <a:pt x="7963" y="21600"/>
                </a:moveTo>
                <a:cubicBezTo>
                  <a:pt x="21600" y="10559"/>
                  <a:pt x="18946" y="3359"/>
                  <a:pt x="0" y="0"/>
                </a:cubicBezTo>
              </a:path>
            </a:pathLst>
          </a:custGeom>
          <a:ln w="152400">
            <a:solidFill>
              <a:srgbClr val="000000"/>
            </a:solidFill>
            <a:miter lim="400000"/>
            <a:headEnd type="triangle"/>
          </a:ln>
        </p:spPr>
        <p:txBody>
          <a:bodyPr/>
          <a:lstStyle/>
          <a:p>
            <a:endParaRPr/>
          </a:p>
        </p:txBody>
      </p:sp>
      <p:sp>
        <p:nvSpPr>
          <p:cNvPr id="616" name="Connection Line"/>
          <p:cNvSpPr/>
          <p:nvPr/>
        </p:nvSpPr>
        <p:spPr>
          <a:xfrm>
            <a:off x="6242880" y="2761972"/>
            <a:ext cx="4885086" cy="8783808"/>
          </a:xfrm>
          <a:custGeom>
            <a:avLst/>
            <a:gdLst/>
            <a:ahLst/>
            <a:cxnLst>
              <a:cxn ang="0">
                <a:pos x="wd2" y="hd2"/>
              </a:cxn>
              <a:cxn ang="5400000">
                <a:pos x="wd2" y="hd2"/>
              </a:cxn>
              <a:cxn ang="10800000">
                <a:pos x="wd2" y="hd2"/>
              </a:cxn>
              <a:cxn ang="16200000">
                <a:pos x="wd2" y="hd2"/>
              </a:cxn>
            </a:cxnLst>
            <a:rect l="0" t="0" r="r" b="b"/>
            <a:pathLst>
              <a:path w="16255" h="21600" extrusionOk="0">
                <a:moveTo>
                  <a:pt x="16255" y="0"/>
                </a:moveTo>
                <a:cubicBezTo>
                  <a:pt x="-4161" y="3775"/>
                  <a:pt x="-5345" y="10975"/>
                  <a:pt x="12704" y="21600"/>
                </a:cubicBezTo>
              </a:path>
            </a:pathLst>
          </a:custGeom>
          <a:ln w="152400">
            <a:solidFill>
              <a:srgbClr val="000000"/>
            </a:solidFill>
            <a:miter lim="400000"/>
            <a:headEnd type="triangle"/>
          </a:ln>
        </p:spPr>
        <p:txBody>
          <a:bodyPr/>
          <a:lstStyle/>
          <a:p>
            <a:endParaRPr/>
          </a:p>
        </p:txBody>
      </p:sp>
      <p:pic>
        <p:nvPicPr>
          <p:cNvPr id="600" name="Image" descr="Image"/>
          <p:cNvPicPr>
            <a:picLocks noChangeAspect="1"/>
          </p:cNvPicPr>
          <p:nvPr/>
        </p:nvPicPr>
        <p:blipFill>
          <a:blip r:embed="rId2">
            <a:extLst/>
          </a:blip>
          <a:stretch>
            <a:fillRect/>
          </a:stretch>
        </p:blipFill>
        <p:spPr>
          <a:xfrm>
            <a:off x="9153862" y="8074152"/>
            <a:ext cx="2265153" cy="2346050"/>
          </a:xfrm>
          <a:prstGeom prst="rect">
            <a:avLst/>
          </a:prstGeom>
          <a:ln w="12700">
            <a:miter lim="400000"/>
          </a:ln>
        </p:spPr>
      </p:pic>
      <p:sp>
        <p:nvSpPr>
          <p:cNvPr id="601" name="AI"/>
          <p:cNvSpPr txBox="1"/>
          <p:nvPr/>
        </p:nvSpPr>
        <p:spPr>
          <a:xfrm>
            <a:off x="9908669" y="6961292"/>
            <a:ext cx="75553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AI</a:t>
            </a:r>
          </a:p>
        </p:txBody>
      </p:sp>
      <p:pic>
        <p:nvPicPr>
          <p:cNvPr id="602" name="dagobert83_female_user_icon.png" descr="dagobert83_female_user_icon.png"/>
          <p:cNvPicPr>
            <a:picLocks noChangeAspect="1"/>
          </p:cNvPicPr>
          <p:nvPr/>
        </p:nvPicPr>
        <p:blipFill>
          <a:blip r:embed="rId3">
            <a:extLst/>
          </a:blip>
          <a:stretch>
            <a:fillRect/>
          </a:stretch>
        </p:blipFill>
        <p:spPr>
          <a:xfrm>
            <a:off x="1832635" y="2144271"/>
            <a:ext cx="3549567" cy="3549567"/>
          </a:xfrm>
          <a:prstGeom prst="rect">
            <a:avLst/>
          </a:prstGeom>
          <a:ln w="12700">
            <a:miter lim="400000"/>
          </a:ln>
        </p:spPr>
      </p:pic>
      <p:sp>
        <p:nvSpPr>
          <p:cNvPr id="603" name="Tester"/>
          <p:cNvSpPr txBox="1"/>
          <p:nvPr/>
        </p:nvSpPr>
        <p:spPr>
          <a:xfrm>
            <a:off x="2665032" y="1177874"/>
            <a:ext cx="188477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Tester</a:t>
            </a:r>
          </a:p>
        </p:txBody>
      </p:sp>
      <p:grpSp>
        <p:nvGrpSpPr>
          <p:cNvPr id="606" name="Group"/>
          <p:cNvGrpSpPr/>
          <p:nvPr/>
        </p:nvGrpSpPr>
        <p:grpSpPr>
          <a:xfrm>
            <a:off x="18430352" y="3532862"/>
            <a:ext cx="4103411" cy="4772905"/>
            <a:chOff x="0" y="0"/>
            <a:chExt cx="4103409" cy="4772904"/>
          </a:xfrm>
        </p:grpSpPr>
        <p:sp>
          <p:nvSpPr>
            <p:cNvPr id="604"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605" name="complexity.png" descr="complexity.png"/>
            <p:cNvPicPr>
              <a:picLocks noChangeAspect="1"/>
            </p:cNvPicPr>
            <p:nvPr/>
          </p:nvPicPr>
          <p:blipFill>
            <a:blip r:embed="rId4">
              <a:extLst/>
            </a:blip>
            <a:stretch>
              <a:fillRect/>
            </a:stretch>
          </p:blipFill>
          <p:spPr>
            <a:xfrm>
              <a:off x="0" y="0"/>
              <a:ext cx="4103410" cy="4109024"/>
            </a:xfrm>
            <a:prstGeom prst="rect">
              <a:avLst/>
            </a:prstGeom>
            <a:ln w="12700" cap="flat">
              <a:noFill/>
              <a:miter lim="400000"/>
            </a:ln>
            <a:effectLst/>
          </p:spPr>
        </p:pic>
      </p:grpSp>
      <p:sp>
        <p:nvSpPr>
          <p:cNvPr id="607" name="formalize"/>
          <p:cNvSpPr txBox="1"/>
          <p:nvPr/>
        </p:nvSpPr>
        <p:spPr>
          <a:xfrm>
            <a:off x="12046554" y="8238309"/>
            <a:ext cx="273154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formalize</a:t>
            </a:r>
          </a:p>
        </p:txBody>
      </p:sp>
      <p:sp>
        <p:nvSpPr>
          <p:cNvPr id="608" name="error-free™"/>
          <p:cNvSpPr txBox="1"/>
          <p:nvPr/>
        </p:nvSpPr>
        <p:spPr>
          <a:xfrm rot="683225">
            <a:off x="11981625" y="7591890"/>
            <a:ext cx="4941950" cy="9706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solidFill>
                  <a:srgbClr val="FF2600"/>
                </a:solidFill>
                <a:latin typeface="Vast Shadow"/>
                <a:ea typeface="Vast Shadow"/>
                <a:cs typeface="Vast Shadow"/>
                <a:sym typeface="Vast Shadow"/>
              </a:defRPr>
            </a:lvl1pPr>
          </a:lstStyle>
          <a:p>
            <a:r>
              <a:t>error-free™</a:t>
            </a:r>
          </a:p>
        </p:txBody>
      </p:sp>
      <p:sp>
        <p:nvSpPr>
          <p:cNvPr id="609" name="Solution-Knowledge"/>
          <p:cNvSpPr txBox="1"/>
          <p:nvPr/>
        </p:nvSpPr>
        <p:spPr>
          <a:xfrm>
            <a:off x="8940619" y="5785484"/>
            <a:ext cx="580391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Solution-Knowledge</a:t>
            </a:r>
          </a:p>
        </p:txBody>
      </p:sp>
      <p:sp>
        <p:nvSpPr>
          <p:cNvPr id="610" name="Code"/>
          <p:cNvSpPr txBox="1"/>
          <p:nvPr/>
        </p:nvSpPr>
        <p:spPr>
          <a:xfrm>
            <a:off x="10943608" y="11359491"/>
            <a:ext cx="167362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Code</a:t>
            </a:r>
          </a:p>
        </p:txBody>
      </p:sp>
      <p:sp>
        <p:nvSpPr>
          <p:cNvPr id="617" name="Connection Line"/>
          <p:cNvSpPr/>
          <p:nvPr/>
        </p:nvSpPr>
        <p:spPr>
          <a:xfrm>
            <a:off x="11764478" y="6848612"/>
            <a:ext cx="18469" cy="42337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152400">
            <a:solidFill>
              <a:srgbClr val="000000"/>
            </a:solidFill>
            <a:miter lim="400000"/>
            <a:tailEnd type="triangle"/>
          </a:ln>
        </p:spPr>
        <p:txBody>
          <a:bodyPr/>
          <a:lstStyle/>
          <a:p>
            <a:endParaRPr/>
          </a:p>
        </p:txBody>
      </p:sp>
      <p:sp>
        <p:nvSpPr>
          <p:cNvPr id="612" name="Plan"/>
          <p:cNvSpPr txBox="1"/>
          <p:nvPr/>
        </p:nvSpPr>
        <p:spPr>
          <a:xfrm>
            <a:off x="11478747" y="2212181"/>
            <a:ext cx="14265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Plan</a:t>
            </a:r>
          </a:p>
        </p:txBody>
      </p:sp>
      <p:sp>
        <p:nvSpPr>
          <p:cNvPr id="613" name="communicate"/>
          <p:cNvSpPr txBox="1"/>
          <p:nvPr/>
        </p:nvSpPr>
        <p:spPr>
          <a:xfrm>
            <a:off x="15607230" y="2567781"/>
            <a:ext cx="39317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communicate</a:t>
            </a:r>
          </a:p>
        </p:txBody>
      </p:sp>
      <p:sp>
        <p:nvSpPr>
          <p:cNvPr id="614" name="revise"/>
          <p:cNvSpPr txBox="1"/>
          <p:nvPr/>
        </p:nvSpPr>
        <p:spPr>
          <a:xfrm>
            <a:off x="6190967" y="2567781"/>
            <a:ext cx="184942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revise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620" name="So we can’t bring AI…"/>
          <p:cNvSpPr txBox="1"/>
          <p:nvPr/>
        </p:nvSpPr>
        <p:spPr>
          <a:xfrm>
            <a:off x="4324337" y="2557848"/>
            <a:ext cx="15735326" cy="6175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11200">
                <a:latin typeface="Helvetica Light"/>
                <a:ea typeface="Helvetica Light"/>
                <a:cs typeface="Helvetica Light"/>
                <a:sym typeface="Helvetica Light"/>
              </a:defRPr>
            </a:pPr>
            <a:r>
              <a:t>So we can’t bring </a:t>
            </a:r>
            <a:r>
              <a:rPr sz="25000">
                <a:latin typeface="Orbitron"/>
                <a:ea typeface="Orbitron"/>
                <a:cs typeface="Orbitron"/>
                <a:sym typeface="Orbitron"/>
              </a:rPr>
              <a:t>AI</a:t>
            </a:r>
            <a:r>
              <a:t> </a:t>
            </a:r>
          </a:p>
          <a:p>
            <a:pPr>
              <a:defRPr sz="11200">
                <a:latin typeface="Helvetica Light"/>
                <a:ea typeface="Helvetica Light"/>
                <a:cs typeface="Helvetica Light"/>
                <a:sym typeface="Helvetica Light"/>
              </a:defRPr>
            </a:pPr>
            <a:r>
              <a:t>into </a:t>
            </a:r>
            <a:r>
              <a:rPr>
                <a:latin typeface="Knewave"/>
                <a:ea typeface="Knewave"/>
                <a:cs typeface="Knewave"/>
                <a:sym typeface="Knewave"/>
              </a:rPr>
              <a:t>Testing</a:t>
            </a:r>
            <a:r>
              <a:t>?</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grpSp>
        <p:nvGrpSpPr>
          <p:cNvPr id="625" name="Group"/>
          <p:cNvGrpSpPr/>
          <p:nvPr/>
        </p:nvGrpSpPr>
        <p:grpSpPr>
          <a:xfrm>
            <a:off x="16584558" y="4471547"/>
            <a:ext cx="4103410" cy="4772906"/>
            <a:chOff x="0" y="0"/>
            <a:chExt cx="4103409" cy="4772904"/>
          </a:xfrm>
        </p:grpSpPr>
        <p:sp>
          <p:nvSpPr>
            <p:cNvPr id="623"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624"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pic>
        <p:nvPicPr>
          <p:cNvPr id="626" name="login-normal-skewed.png" descr="login-normal-skewed.png"/>
          <p:cNvPicPr>
            <a:picLocks noChangeAspect="1"/>
          </p:cNvPicPr>
          <p:nvPr/>
        </p:nvPicPr>
        <p:blipFill>
          <a:blip r:embed="rId4">
            <a:extLst/>
          </a:blip>
          <a:stretch>
            <a:fillRect/>
          </a:stretch>
        </p:blipFill>
        <p:spPr>
          <a:xfrm>
            <a:off x="9576786" y="3046764"/>
            <a:ext cx="6057901" cy="9512301"/>
          </a:xfrm>
          <a:prstGeom prst="rect">
            <a:avLst/>
          </a:prstGeom>
          <a:ln w="12700">
            <a:miter lim="400000"/>
          </a:ln>
        </p:spPr>
      </p:pic>
      <p:pic>
        <p:nvPicPr>
          <p:cNvPr id="627" name="dagobert83_female_user_icon.png" descr="dagobert83_female_user_icon.png"/>
          <p:cNvPicPr>
            <a:picLocks noChangeAspect="1"/>
          </p:cNvPicPr>
          <p:nvPr/>
        </p:nvPicPr>
        <p:blipFill>
          <a:blip r:embed="rId5">
            <a:extLst/>
          </a:blip>
          <a:stretch>
            <a:fillRect/>
          </a:stretch>
        </p:blipFill>
        <p:spPr>
          <a:xfrm>
            <a:off x="3418743" y="3908423"/>
            <a:ext cx="5208173" cy="5208173"/>
          </a:xfrm>
          <a:prstGeom prst="rect">
            <a:avLst/>
          </a:prstGeom>
          <a:ln w="12700">
            <a:miter lim="400000"/>
          </a:ln>
        </p:spPr>
      </p:pic>
      <p:sp>
        <p:nvSpPr>
          <p:cNvPr id="628" name="UI"/>
          <p:cNvSpPr txBox="1"/>
          <p:nvPr/>
        </p:nvSpPr>
        <p:spPr>
          <a:xfrm>
            <a:off x="11597282" y="2148235"/>
            <a:ext cx="1171576"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UI</a:t>
            </a:r>
          </a:p>
        </p:txBody>
      </p:sp>
      <p:sp>
        <p:nvSpPr>
          <p:cNvPr id="629" name="Tester"/>
          <p:cNvSpPr txBox="1"/>
          <p:nvPr/>
        </p:nvSpPr>
        <p:spPr>
          <a:xfrm>
            <a:off x="4457753" y="2148235"/>
            <a:ext cx="3130154"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Tester</a:t>
            </a:r>
          </a:p>
        </p:txBody>
      </p:sp>
      <p:sp>
        <p:nvSpPr>
          <p:cNvPr id="630" name="Software"/>
          <p:cNvSpPr txBox="1"/>
          <p:nvPr/>
        </p:nvSpPr>
        <p:spPr>
          <a:xfrm>
            <a:off x="16419938" y="2148235"/>
            <a:ext cx="4446291"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Software</a:t>
            </a:r>
          </a:p>
        </p:txBody>
      </p:sp>
      <p:sp>
        <p:nvSpPr>
          <p:cNvPr id="631" name="easy-to-use"/>
          <p:cNvSpPr txBox="1"/>
          <p:nvPr/>
        </p:nvSpPr>
        <p:spPr>
          <a:xfrm>
            <a:off x="10636263" y="11694192"/>
            <a:ext cx="347320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easy-to-use</a:t>
            </a:r>
          </a:p>
        </p:txBody>
      </p:sp>
      <p:sp>
        <p:nvSpPr>
          <p:cNvPr id="632" name="intuitive"/>
          <p:cNvSpPr txBox="1"/>
          <p:nvPr/>
        </p:nvSpPr>
        <p:spPr>
          <a:xfrm>
            <a:off x="9978225" y="10644820"/>
            <a:ext cx="230862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intuitive</a:t>
            </a:r>
          </a:p>
        </p:txBody>
      </p:sp>
      <p:sp>
        <p:nvSpPr>
          <p:cNvPr id="633" name="simple"/>
          <p:cNvSpPr txBox="1"/>
          <p:nvPr/>
        </p:nvSpPr>
        <p:spPr>
          <a:xfrm>
            <a:off x="8444308" y="9595447"/>
            <a:ext cx="199050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simple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pic>
        <p:nvPicPr>
          <p:cNvPr id="638" name="login-normal-skewed.png" descr="login-normal-skewed.png"/>
          <p:cNvPicPr>
            <a:picLocks noChangeAspect="1"/>
          </p:cNvPicPr>
          <p:nvPr/>
        </p:nvPicPr>
        <p:blipFill>
          <a:blip r:embed="rId3">
            <a:extLst/>
          </a:blip>
          <a:stretch>
            <a:fillRect/>
          </a:stretch>
        </p:blipFill>
        <p:spPr>
          <a:xfrm>
            <a:off x="9576786" y="3046764"/>
            <a:ext cx="6057901" cy="9512301"/>
          </a:xfrm>
          <a:prstGeom prst="rect">
            <a:avLst/>
          </a:prstGeom>
          <a:ln w="12700">
            <a:miter lim="400000"/>
          </a:ln>
        </p:spPr>
      </p:pic>
      <p:sp>
        <p:nvSpPr>
          <p:cNvPr id="639" name="component recognition"/>
          <p:cNvSpPr txBox="1"/>
          <p:nvPr/>
        </p:nvSpPr>
        <p:spPr>
          <a:xfrm>
            <a:off x="827715" y="4940917"/>
            <a:ext cx="658030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component recognition</a:t>
            </a:r>
          </a:p>
        </p:txBody>
      </p:sp>
      <p:sp>
        <p:nvSpPr>
          <p:cNvPr id="640" name="password (text)"/>
          <p:cNvSpPr txBox="1"/>
          <p:nvPr/>
        </p:nvSpPr>
        <p:spPr>
          <a:xfrm>
            <a:off x="1463421" y="10500509"/>
            <a:ext cx="449608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password (text)</a:t>
            </a:r>
          </a:p>
        </p:txBody>
      </p:sp>
      <p:sp>
        <p:nvSpPr>
          <p:cNvPr id="641" name="username (text)"/>
          <p:cNvSpPr txBox="1"/>
          <p:nvPr/>
        </p:nvSpPr>
        <p:spPr>
          <a:xfrm>
            <a:off x="4725496" y="9068081"/>
            <a:ext cx="4602127"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username (text)</a:t>
            </a:r>
          </a:p>
        </p:txBody>
      </p:sp>
      <p:sp>
        <p:nvSpPr>
          <p:cNvPr id="642" name="enter text (action)"/>
          <p:cNvSpPr txBox="1"/>
          <p:nvPr/>
        </p:nvSpPr>
        <p:spPr>
          <a:xfrm>
            <a:off x="1569530" y="6324003"/>
            <a:ext cx="509666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enter text (action)</a:t>
            </a:r>
          </a:p>
        </p:txBody>
      </p:sp>
      <p:sp>
        <p:nvSpPr>
          <p:cNvPr id="643" name="click button (action)"/>
          <p:cNvSpPr txBox="1"/>
          <p:nvPr/>
        </p:nvSpPr>
        <p:spPr>
          <a:xfrm>
            <a:off x="2273185" y="7707090"/>
            <a:ext cx="562594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click button (action)</a:t>
            </a:r>
          </a:p>
        </p:txBody>
      </p:sp>
      <p:grpSp>
        <p:nvGrpSpPr>
          <p:cNvPr id="646" name="Group"/>
          <p:cNvGrpSpPr/>
          <p:nvPr/>
        </p:nvGrpSpPr>
        <p:grpSpPr>
          <a:xfrm>
            <a:off x="16584558" y="4471547"/>
            <a:ext cx="4103410" cy="4772906"/>
            <a:chOff x="0" y="0"/>
            <a:chExt cx="4103409" cy="4772904"/>
          </a:xfrm>
        </p:grpSpPr>
        <p:sp>
          <p:nvSpPr>
            <p:cNvPr id="644"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645" name="complexity.png" descr="complexity.png"/>
            <p:cNvPicPr>
              <a:picLocks noChangeAspect="1"/>
            </p:cNvPicPr>
            <p:nvPr/>
          </p:nvPicPr>
          <p:blipFill>
            <a:blip r:embed="rId4">
              <a:extLst/>
            </a:blip>
            <a:stretch>
              <a:fillRect/>
            </a:stretch>
          </p:blipFill>
          <p:spPr>
            <a:xfrm>
              <a:off x="0" y="0"/>
              <a:ext cx="4103410" cy="4109024"/>
            </a:xfrm>
            <a:prstGeom prst="rect">
              <a:avLst/>
            </a:prstGeom>
            <a:ln w="12700" cap="flat">
              <a:noFill/>
              <a:miter lim="400000"/>
            </a:ln>
            <a:effectLst/>
          </p:spPr>
        </p:pic>
      </p:grpSp>
      <p:sp>
        <p:nvSpPr>
          <p:cNvPr id="647" name="UI"/>
          <p:cNvSpPr txBox="1"/>
          <p:nvPr/>
        </p:nvSpPr>
        <p:spPr>
          <a:xfrm>
            <a:off x="11597282" y="2148235"/>
            <a:ext cx="1171576"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UI</a:t>
            </a:r>
          </a:p>
        </p:txBody>
      </p:sp>
      <p:sp>
        <p:nvSpPr>
          <p:cNvPr id="648" name="Tester"/>
          <p:cNvSpPr txBox="1"/>
          <p:nvPr/>
        </p:nvSpPr>
        <p:spPr>
          <a:xfrm>
            <a:off x="4457753" y="2148235"/>
            <a:ext cx="3130154"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Tester</a:t>
            </a:r>
          </a:p>
        </p:txBody>
      </p:sp>
      <p:sp>
        <p:nvSpPr>
          <p:cNvPr id="649" name="Software"/>
          <p:cNvSpPr txBox="1"/>
          <p:nvPr/>
        </p:nvSpPr>
        <p:spPr>
          <a:xfrm>
            <a:off x="16419938" y="2148235"/>
            <a:ext cx="4446291"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Software</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grpSp>
        <p:nvGrpSpPr>
          <p:cNvPr id="656" name="Group"/>
          <p:cNvGrpSpPr/>
          <p:nvPr/>
        </p:nvGrpSpPr>
        <p:grpSpPr>
          <a:xfrm>
            <a:off x="16584558" y="4471547"/>
            <a:ext cx="4103410" cy="4772906"/>
            <a:chOff x="0" y="0"/>
            <a:chExt cx="4103409" cy="4772904"/>
          </a:xfrm>
        </p:grpSpPr>
        <p:sp>
          <p:nvSpPr>
            <p:cNvPr id="654"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655"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pic>
        <p:nvPicPr>
          <p:cNvPr id="657" name="login-normal-skewed.png" descr="login-normal-skewed.png"/>
          <p:cNvPicPr>
            <a:picLocks noChangeAspect="1"/>
          </p:cNvPicPr>
          <p:nvPr/>
        </p:nvPicPr>
        <p:blipFill>
          <a:blip r:embed="rId4">
            <a:extLst/>
          </a:blip>
          <a:stretch>
            <a:fillRect/>
          </a:stretch>
        </p:blipFill>
        <p:spPr>
          <a:xfrm>
            <a:off x="9576786" y="3046764"/>
            <a:ext cx="6057901" cy="9512301"/>
          </a:xfrm>
          <a:prstGeom prst="rect">
            <a:avLst/>
          </a:prstGeom>
          <a:ln w="12700">
            <a:miter lim="400000"/>
          </a:ln>
        </p:spPr>
      </p:pic>
      <p:pic>
        <p:nvPicPr>
          <p:cNvPr id="658" name="Image" descr="Image"/>
          <p:cNvPicPr>
            <a:picLocks noChangeAspect="1"/>
          </p:cNvPicPr>
          <p:nvPr/>
        </p:nvPicPr>
        <p:blipFill>
          <a:blip r:embed="rId5">
            <a:extLst/>
          </a:blip>
          <a:stretch>
            <a:fillRect/>
          </a:stretch>
        </p:blipFill>
        <p:spPr>
          <a:xfrm>
            <a:off x="4777310" y="5550394"/>
            <a:ext cx="1394323" cy="1444120"/>
          </a:xfrm>
          <a:prstGeom prst="rect">
            <a:avLst/>
          </a:prstGeom>
          <a:ln w="12700">
            <a:miter lim="400000"/>
          </a:ln>
        </p:spPr>
      </p:pic>
      <p:pic>
        <p:nvPicPr>
          <p:cNvPr id="659" name="Image" descr="Image"/>
          <p:cNvPicPr>
            <a:picLocks noChangeAspect="1"/>
          </p:cNvPicPr>
          <p:nvPr/>
        </p:nvPicPr>
        <p:blipFill>
          <a:blip r:embed="rId6">
            <a:extLst/>
          </a:blip>
          <a:stretch>
            <a:fillRect/>
          </a:stretch>
        </p:blipFill>
        <p:spPr>
          <a:xfrm>
            <a:off x="1079500" y="5423520"/>
            <a:ext cx="8180344" cy="5066680"/>
          </a:xfrm>
          <a:prstGeom prst="rect">
            <a:avLst/>
          </a:prstGeom>
          <a:ln w="12700">
            <a:miter lim="400000"/>
          </a:ln>
        </p:spPr>
      </p:pic>
      <p:sp>
        <p:nvSpPr>
          <p:cNvPr id="660" name="UI"/>
          <p:cNvSpPr txBox="1"/>
          <p:nvPr/>
        </p:nvSpPr>
        <p:spPr>
          <a:xfrm>
            <a:off x="11597282" y="2148235"/>
            <a:ext cx="1171576"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UI</a:t>
            </a:r>
          </a:p>
        </p:txBody>
      </p:sp>
      <p:sp>
        <p:nvSpPr>
          <p:cNvPr id="661" name="Tester"/>
          <p:cNvSpPr txBox="1"/>
          <p:nvPr/>
        </p:nvSpPr>
        <p:spPr>
          <a:xfrm>
            <a:off x="4457753" y="2148235"/>
            <a:ext cx="3130154"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Tester</a:t>
            </a:r>
          </a:p>
        </p:txBody>
      </p:sp>
      <p:sp>
        <p:nvSpPr>
          <p:cNvPr id="662" name="Software"/>
          <p:cNvSpPr txBox="1"/>
          <p:nvPr/>
        </p:nvSpPr>
        <p:spPr>
          <a:xfrm>
            <a:off x="16419938" y="2148235"/>
            <a:ext cx="4446291"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1"/>
            </a:lvl1pPr>
          </a:lstStyle>
          <a:p>
            <a:r>
              <a:t>Software</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667" name="Infinite-Monkey-Theorem:…"/>
          <p:cNvSpPr txBox="1"/>
          <p:nvPr/>
        </p:nvSpPr>
        <p:spPr>
          <a:xfrm>
            <a:off x="3056929" y="1270198"/>
            <a:ext cx="18270142" cy="3292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5200" b="1">
                <a:solidFill>
                  <a:srgbClr val="535353"/>
                </a:solidFill>
              </a:defRPr>
            </a:pPr>
            <a:r>
              <a:t>Infinite-Monkey-Theorem:</a:t>
            </a:r>
          </a:p>
          <a:p>
            <a:pPr>
              <a:defRPr sz="5200" b="1">
                <a:solidFill>
                  <a:srgbClr val="535353"/>
                </a:solidFill>
              </a:defRPr>
            </a:pPr>
            <a:r>
              <a:t>A monkey hitting keys at random on a typewriter </a:t>
            </a:r>
          </a:p>
          <a:p>
            <a:pPr>
              <a:defRPr sz="5200" b="1">
                <a:solidFill>
                  <a:srgbClr val="535353"/>
                </a:solidFill>
              </a:defRPr>
            </a:pPr>
            <a:r>
              <a:t>for a long enough time </a:t>
            </a:r>
          </a:p>
          <a:p>
            <a:pPr>
              <a:defRPr sz="5200" b="1">
                <a:solidFill>
                  <a:srgbClr val="535353"/>
                </a:solidFill>
              </a:defRPr>
            </a:pPr>
            <a:r>
              <a:t>will type the complete works of William Shakespeare.</a:t>
            </a:r>
          </a:p>
        </p:txBody>
      </p:sp>
      <p:pic>
        <p:nvPicPr>
          <p:cNvPr id="668" name="Monkey.png" descr="Monkey.png"/>
          <p:cNvPicPr>
            <a:picLocks noChangeAspect="1"/>
          </p:cNvPicPr>
          <p:nvPr/>
        </p:nvPicPr>
        <p:blipFill>
          <a:blip r:embed="rId3">
            <a:extLst/>
          </a:blip>
          <a:stretch>
            <a:fillRect/>
          </a:stretch>
        </p:blipFill>
        <p:spPr>
          <a:xfrm>
            <a:off x="7361132" y="5974882"/>
            <a:ext cx="6628256" cy="5639303"/>
          </a:xfrm>
          <a:prstGeom prst="rect">
            <a:avLst/>
          </a:prstGeom>
          <a:ln w="12700">
            <a:miter lim="400000"/>
          </a:ln>
        </p:spPr>
      </p:pic>
      <p:pic>
        <p:nvPicPr>
          <p:cNvPr id="669" name="Typewriter.png" descr="Typewriter.png"/>
          <p:cNvPicPr>
            <a:picLocks noChangeAspect="1"/>
          </p:cNvPicPr>
          <p:nvPr/>
        </p:nvPicPr>
        <p:blipFill>
          <a:blip r:embed="rId4">
            <a:extLst/>
          </a:blip>
          <a:stretch>
            <a:fillRect/>
          </a:stretch>
        </p:blipFill>
        <p:spPr>
          <a:xfrm>
            <a:off x="13050118" y="9112422"/>
            <a:ext cx="3201642" cy="255835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667">
                                            <p:bg/>
                                          </p:spTgt>
                                        </p:tgtEl>
                                        <p:attrNameLst>
                                          <p:attrName>style.visibility</p:attrName>
                                        </p:attrNameLst>
                                      </p:cBhvr>
                                      <p:to>
                                        <p:strVal val="visible"/>
                                      </p:to>
                                    </p:set>
                                  </p:childTnLst>
                                </p:cTn>
                              </p:par>
                              <p:par>
                                <p:cTn id="7" presetID="1" presetClass="entr" presetSubtype="0" fill="hold" grpId="1" nodeType="withEffect">
                                  <p:stCondLst>
                                    <p:cond delay="0"/>
                                  </p:stCondLst>
                                  <p:iterate type="lt">
                                    <p:tmAbs val="100"/>
                                  </p:iterate>
                                  <p:childTnLst>
                                    <p:set>
                                      <p:cBhvr>
                                        <p:cTn id="8" fill="hold"/>
                                        <p:tgtEl>
                                          <p:spTgt spid="66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type="lt">
                                    <p:tmAbs val="100"/>
                                  </p:iterate>
                                  <p:childTnLst>
                                    <p:set>
                                      <p:cBhvr>
                                        <p:cTn id="11" fill="hold"/>
                                        <p:tgtEl>
                                          <p:spTgt spid="667">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type="lt">
                                    <p:tmAbs val="100"/>
                                  </p:iterate>
                                  <p:childTnLst>
                                    <p:set>
                                      <p:cBhvr>
                                        <p:cTn id="14" fill="hold"/>
                                        <p:tgtEl>
                                          <p:spTgt spid="667">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type="lt">
                                    <p:tmAbs val="100"/>
                                  </p:iterate>
                                  <p:childTnLst>
                                    <p:set>
                                      <p:cBhvr>
                                        <p:cTn id="17" fill="hold"/>
                                        <p:tgtEl>
                                          <p:spTgt spid="667">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2" nodeType="afterEffect">
                                  <p:stCondLst>
                                    <p:cond delay="1000"/>
                                  </p:stCondLst>
                                  <p:iterate>
                                    <p:tmAbs val="0"/>
                                  </p:iterate>
                                  <p:childTnLst>
                                    <p:set>
                                      <p:cBhvr>
                                        <p:cTn id="20" fill="hold"/>
                                        <p:tgtEl>
                                          <p:spTgt spid="668"/>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3" nodeType="afterEffect">
                                  <p:stCondLst>
                                    <p:cond delay="0"/>
                                  </p:stCondLst>
                                  <p:iterate>
                                    <p:tmAbs val="0"/>
                                  </p:iterate>
                                  <p:childTnLst>
                                    <p:set>
                                      <p:cBhvr>
                                        <p:cTn id="23" fill="hold"/>
                                        <p:tgtEl>
                                          <p:spTgt spid="6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 grpId="1" build="p" bldLvl="5" animBg="1" advAuto="0"/>
      <p:bldP spid="668" grpId="2" animBg="1" advAuto="0"/>
      <p:bldP spid="669" grpId="3"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
        <p:nvSpPr>
          <p:cNvPr id="674" name="We replace the typewriter with a computer…"/>
          <p:cNvSpPr txBox="1"/>
          <p:nvPr/>
        </p:nvSpPr>
        <p:spPr>
          <a:xfrm>
            <a:off x="3056929" y="2048993"/>
            <a:ext cx="18270142" cy="171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5200" b="1">
                <a:solidFill>
                  <a:srgbClr val="535353"/>
                </a:solidFill>
              </a:defRPr>
            </a:lvl1pPr>
          </a:lstStyle>
          <a:p>
            <a:r>
              <a:t>We replace the typewriter with a computer…</a:t>
            </a:r>
          </a:p>
        </p:txBody>
      </p:sp>
      <p:pic>
        <p:nvPicPr>
          <p:cNvPr id="675" name="Monkey.png" descr="Monkey.png"/>
          <p:cNvPicPr>
            <a:picLocks noChangeAspect="1"/>
          </p:cNvPicPr>
          <p:nvPr/>
        </p:nvPicPr>
        <p:blipFill>
          <a:blip r:embed="rId3">
            <a:extLst/>
          </a:blip>
          <a:stretch>
            <a:fillRect/>
          </a:stretch>
        </p:blipFill>
        <p:spPr>
          <a:xfrm>
            <a:off x="7357319" y="5972454"/>
            <a:ext cx="6628257" cy="5639303"/>
          </a:xfrm>
          <a:prstGeom prst="rect">
            <a:avLst/>
          </a:prstGeom>
          <a:ln w="12700">
            <a:miter lim="400000"/>
          </a:ln>
        </p:spPr>
      </p:pic>
      <p:pic>
        <p:nvPicPr>
          <p:cNvPr id="676" name="Typewriter.png" descr="Typewriter.png"/>
          <p:cNvPicPr>
            <a:picLocks noChangeAspect="1"/>
          </p:cNvPicPr>
          <p:nvPr/>
        </p:nvPicPr>
        <p:blipFill>
          <a:blip r:embed="rId4">
            <a:extLst/>
          </a:blip>
          <a:stretch>
            <a:fillRect/>
          </a:stretch>
        </p:blipFill>
        <p:spPr>
          <a:xfrm>
            <a:off x="13051570" y="9108650"/>
            <a:ext cx="3201642" cy="2558357"/>
          </a:xfrm>
          <a:prstGeom prst="rect">
            <a:avLst/>
          </a:prstGeom>
          <a:ln w="12700">
            <a:miter lim="400000"/>
          </a:ln>
        </p:spPr>
      </p:pic>
      <p:pic>
        <p:nvPicPr>
          <p:cNvPr id="677" name="Laptop.png" descr="Laptop.png"/>
          <p:cNvPicPr>
            <a:picLocks noChangeAspect="1"/>
          </p:cNvPicPr>
          <p:nvPr/>
        </p:nvPicPr>
        <p:blipFill>
          <a:blip r:embed="rId5">
            <a:extLst/>
          </a:blip>
          <a:stretch>
            <a:fillRect/>
          </a:stretch>
        </p:blipFill>
        <p:spPr>
          <a:xfrm>
            <a:off x="12402700" y="8414426"/>
            <a:ext cx="4638777" cy="32494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500"/>
                                  </p:stCondLst>
                                  <p:iterate>
                                    <p:tmAbs val="0"/>
                                  </p:iterate>
                                  <p:childTnLst>
                                    <p:set>
                                      <p:cBhvr>
                                        <p:cTn id="6" fill="hold"/>
                                        <p:tgtEl>
                                          <p:spTgt spid="674"/>
                                        </p:tgtEl>
                                        <p:attrNameLst>
                                          <p:attrName>style.visibility</p:attrName>
                                        </p:attrNameLst>
                                      </p:cBhvr>
                                      <p:to>
                                        <p:strVal val="visible"/>
                                      </p:to>
                                    </p:set>
                                    <p:anim calcmode="lin" valueType="num">
                                      <p:cBhvr>
                                        <p:cTn id="7" dur="1000" fill="hold"/>
                                        <p:tgtEl>
                                          <p:spTgt spid="674"/>
                                        </p:tgtEl>
                                        <p:attrNameLst>
                                          <p:attrName>ppt_w</p:attrName>
                                        </p:attrNameLst>
                                      </p:cBhvr>
                                      <p:tavLst>
                                        <p:tav tm="0">
                                          <p:val>
                                            <p:fltVal val="0"/>
                                          </p:val>
                                        </p:tav>
                                        <p:tav tm="100000">
                                          <p:val>
                                            <p:strVal val="#ppt_w"/>
                                          </p:val>
                                        </p:tav>
                                      </p:tavLst>
                                    </p:anim>
                                    <p:anim calcmode="lin" valueType="num">
                                      <p:cBhvr>
                                        <p:cTn id="8" dur="1000" fill="hold"/>
                                        <p:tgtEl>
                                          <p:spTgt spid="674"/>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2" presetClass="exit" presetSubtype="2" fill="hold" grpId="2" nodeType="afterEffect">
                                  <p:stCondLst>
                                    <p:cond delay="0"/>
                                  </p:stCondLst>
                                  <p:iterate>
                                    <p:tmAbs val="0"/>
                                  </p:iterate>
                                  <p:childTnLst>
                                    <p:anim calcmode="lin" valueType="num">
                                      <p:cBhvr>
                                        <p:cTn id="11" dur="500" fill="hold"/>
                                        <p:tgtEl>
                                          <p:spTgt spid="676"/>
                                        </p:tgtEl>
                                        <p:attrNameLst>
                                          <p:attrName>ppt_x</p:attrName>
                                        </p:attrNameLst>
                                      </p:cBhvr>
                                      <p:tavLst>
                                        <p:tav tm="0">
                                          <p:val>
                                            <p:strVal val="ppt_x"/>
                                          </p:val>
                                        </p:tav>
                                        <p:tav tm="100000">
                                          <p:val>
                                            <p:strVal val="1+ppt_w/2"/>
                                          </p:val>
                                        </p:tav>
                                      </p:tavLst>
                                    </p:anim>
                                    <p:anim calcmode="lin" valueType="num">
                                      <p:cBhvr>
                                        <p:cTn id="12" dur="500" fill="hold"/>
                                        <p:tgtEl>
                                          <p:spTgt spid="676"/>
                                        </p:tgtEl>
                                        <p:attrNameLst>
                                          <p:attrName>ppt_y</p:attrName>
                                        </p:attrNameLst>
                                      </p:cBhvr>
                                      <p:tavLst>
                                        <p:tav tm="0">
                                          <p:val>
                                            <p:strVal val="ppt_y"/>
                                          </p:val>
                                        </p:tav>
                                        <p:tav tm="100000">
                                          <p:val>
                                            <p:strVal val="ppt_y"/>
                                          </p:val>
                                        </p:tav>
                                      </p:tavLst>
                                    </p:anim>
                                    <p:set>
                                      <p:cBhvr>
                                        <p:cTn id="13" fill="hold">
                                          <p:stCondLst>
                                            <p:cond delay="499"/>
                                          </p:stCondLst>
                                        </p:cTn>
                                        <p:tgtEl>
                                          <p:spTgt spid="676"/>
                                        </p:tgtEl>
                                        <p:attrNameLst>
                                          <p:attrName>style.visibility</p:attrName>
                                        </p:attrNameLst>
                                      </p:cBhvr>
                                      <p:to>
                                        <p:strVal val="hidden"/>
                                      </p:to>
                                    </p:set>
                                  </p:childTnLst>
                                </p:cTn>
                              </p:par>
                            </p:childTnLst>
                          </p:cTn>
                        </p:par>
                        <p:par>
                          <p:cTn id="14" fill="hold">
                            <p:stCondLst>
                              <p:cond delay="2000"/>
                            </p:stCondLst>
                            <p:childTnLst>
                              <p:par>
                                <p:cTn id="15" presetID="2" presetClass="entr" presetSubtype="2" fill="hold" grpId="3" nodeType="afterEffect">
                                  <p:stCondLst>
                                    <p:cond delay="0"/>
                                  </p:stCondLst>
                                  <p:iterate>
                                    <p:tmAbs val="0"/>
                                  </p:iterate>
                                  <p:childTnLst>
                                    <p:set>
                                      <p:cBhvr>
                                        <p:cTn id="16" fill="hold"/>
                                        <p:tgtEl>
                                          <p:spTgt spid="677"/>
                                        </p:tgtEl>
                                        <p:attrNameLst>
                                          <p:attrName>style.visibility</p:attrName>
                                        </p:attrNameLst>
                                      </p:cBhvr>
                                      <p:to>
                                        <p:strVal val="visible"/>
                                      </p:to>
                                    </p:set>
                                    <p:anim calcmode="lin" valueType="num">
                                      <p:cBhvr>
                                        <p:cTn id="17" dur="500" fill="hold"/>
                                        <p:tgtEl>
                                          <p:spTgt spid="677"/>
                                        </p:tgtEl>
                                        <p:attrNameLst>
                                          <p:attrName>ppt_x</p:attrName>
                                        </p:attrNameLst>
                                      </p:cBhvr>
                                      <p:tavLst>
                                        <p:tav tm="0">
                                          <p:val>
                                            <p:strVal val="1+#ppt_w/2"/>
                                          </p:val>
                                        </p:tav>
                                        <p:tav tm="100000">
                                          <p:val>
                                            <p:strVal val="#ppt_x"/>
                                          </p:val>
                                        </p:tav>
                                      </p:tavLst>
                                    </p:anim>
                                    <p:anim calcmode="lin" valueType="num">
                                      <p:cBhvr>
                                        <p:cTn id="18" dur="500" fill="hold"/>
                                        <p:tgtEl>
                                          <p:spTgt spid="6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 grpId="1" animBg="1" advAuto="0"/>
      <p:bldP spid="676" grpId="2" animBg="1" advAuto="0"/>
      <p:bldP spid="677"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pic>
        <p:nvPicPr>
          <p:cNvPr id="682" name="Monkey_clever_Laptop.png" descr="Monkey_clever_Laptop.png"/>
          <p:cNvPicPr>
            <a:picLocks noChangeAspect="1"/>
          </p:cNvPicPr>
          <p:nvPr/>
        </p:nvPicPr>
        <p:blipFill>
          <a:blip r:embed="rId2">
            <a:extLst/>
          </a:blip>
          <a:stretch>
            <a:fillRect/>
          </a:stretch>
        </p:blipFill>
        <p:spPr>
          <a:xfrm>
            <a:off x="7357319" y="5680380"/>
            <a:ext cx="9593555" cy="593137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2"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 name="sapienz.png" descr="sapienz.png"/>
          <p:cNvPicPr>
            <a:picLocks noChangeAspect="1"/>
          </p:cNvPicPr>
          <p:nvPr/>
        </p:nvPicPr>
        <p:blipFill>
          <a:blip r:embed="rId2">
            <a:extLst/>
          </a:blip>
          <a:stretch>
            <a:fillRect/>
          </a:stretch>
        </p:blipFill>
        <p:spPr>
          <a:xfrm>
            <a:off x="3721346" y="-6487"/>
            <a:ext cx="19658718" cy="13181929"/>
          </a:xfrm>
          <a:prstGeom prst="rect">
            <a:avLst/>
          </a:prstGeom>
          <a:ln w="12700">
            <a:miter lim="400000"/>
          </a:ln>
        </p:spPr>
      </p:pic>
      <p:sp>
        <p:nvSpPr>
          <p:cNvPr id="6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686" name="https://code.fb.com/developer-tools/sapienz-intelligent-automated-software-testing-at-scale/"/>
          <p:cNvSpPr txBox="1"/>
          <p:nvPr/>
        </p:nvSpPr>
        <p:spPr>
          <a:xfrm>
            <a:off x="4637521" y="12986543"/>
            <a:ext cx="15551474"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000" u="sng">
                <a:hlinkClick r:id="rId3"/>
              </a:defRPr>
            </a:lvl1pPr>
          </a:lstStyle>
          <a:p>
            <a:pPr>
              <a:defRPr u="none"/>
            </a:pPr>
            <a:r>
              <a:rPr u="sng">
                <a:hlinkClick r:id="rId3"/>
              </a:rPr>
              <a:t>https://code.fb.com/developer-tools/sapienz-intelligent-automated-software-testing-at-scale/</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8" name="Slide Number"/>
          <p:cNvSpPr txBox="1">
            <a:spLocks noGrp="1"/>
          </p:cNvSpPr>
          <p:nvPr>
            <p:ph type="sldNum" sz="quarter" idx="2"/>
          </p:nvPr>
        </p:nvSpPr>
        <p:spPr>
          <a:xfrm>
            <a:off x="12000433" y="13037343"/>
            <a:ext cx="365275" cy="498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
        <p:nvSpPr>
          <p:cNvPr id="689" name="Testing"/>
          <p:cNvSpPr txBox="1"/>
          <p:nvPr/>
        </p:nvSpPr>
        <p:spPr>
          <a:xfrm>
            <a:off x="4237259" y="546188"/>
            <a:ext cx="2830712" cy="1069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5200">
                <a:solidFill>
                  <a:srgbClr val="535353"/>
                </a:solidFill>
                <a:latin typeface="Arial Black"/>
                <a:ea typeface="Arial Black"/>
                <a:cs typeface="Arial Black"/>
                <a:sym typeface="Arial Black"/>
              </a:defRPr>
            </a:lvl1pPr>
          </a:lstStyle>
          <a:p>
            <a:r>
              <a:t>Testing</a:t>
            </a:r>
          </a:p>
        </p:txBody>
      </p:sp>
      <p:grpSp>
        <p:nvGrpSpPr>
          <p:cNvPr id="695" name="Group"/>
          <p:cNvGrpSpPr/>
          <p:nvPr/>
        </p:nvGrpSpPr>
        <p:grpSpPr>
          <a:xfrm>
            <a:off x="15948466" y="6740687"/>
            <a:ext cx="4851023" cy="2743052"/>
            <a:chOff x="0" y="0"/>
            <a:chExt cx="4851021" cy="2743050"/>
          </a:xfrm>
        </p:grpSpPr>
        <p:sp>
          <p:nvSpPr>
            <p:cNvPr id="690" name="Line"/>
            <p:cNvSpPr/>
            <p:nvPr/>
          </p:nvSpPr>
          <p:spPr>
            <a:xfrm>
              <a:off x="-1" y="-1"/>
              <a:ext cx="951310" cy="1522413"/>
            </a:xfrm>
            <a:prstGeom prst="line">
              <a:avLst/>
            </a:prstGeom>
            <a:noFill/>
            <a:ln w="1270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latin typeface="Helvetica Light"/>
                  <a:ea typeface="Helvetica Light"/>
                  <a:cs typeface="Helvetica Light"/>
                  <a:sym typeface="Helvetica Light"/>
                </a:defRPr>
              </a:pPr>
              <a:endParaRPr/>
            </a:p>
          </p:txBody>
        </p:sp>
        <p:sp>
          <p:nvSpPr>
            <p:cNvPr id="691" name="Actual wrong"/>
            <p:cNvSpPr txBox="1"/>
            <p:nvPr/>
          </p:nvSpPr>
          <p:spPr>
            <a:xfrm>
              <a:off x="512805" y="302746"/>
              <a:ext cx="4338217" cy="930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lvl1pPr>
                <a:defRPr sz="5200" b="1">
                  <a:solidFill>
                    <a:srgbClr val="535353"/>
                  </a:solidFill>
                </a:defRPr>
              </a:lvl1pPr>
            </a:lstStyle>
            <a:p>
              <a:r>
                <a:t>Actual wrong</a:t>
              </a:r>
            </a:p>
          </p:txBody>
        </p:sp>
        <p:grpSp>
          <p:nvGrpSpPr>
            <p:cNvPr id="694" name="Bug"/>
            <p:cNvGrpSpPr/>
            <p:nvPr/>
          </p:nvGrpSpPr>
          <p:grpSpPr>
            <a:xfrm>
              <a:off x="458094" y="1609575"/>
              <a:ext cx="1642493" cy="1133476"/>
              <a:chOff x="0" y="0"/>
              <a:chExt cx="1642491" cy="1133475"/>
            </a:xfrm>
          </p:grpSpPr>
          <p:sp>
            <p:nvSpPr>
              <p:cNvPr id="693" name="Bug"/>
              <p:cNvSpPr txBox="1"/>
              <p:nvPr/>
            </p:nvSpPr>
            <p:spPr>
              <a:xfrm>
                <a:off x="50800" y="50800"/>
                <a:ext cx="1540892" cy="1031875"/>
              </a:xfrm>
              <a:prstGeom prst="rect">
                <a:avLst/>
              </a:prstGeom>
              <a:solidFill>
                <a:schemeClr val="accent1">
                  <a:satOff val="-3355"/>
                  <a:lumOff val="26614"/>
                </a:scheme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lvl1pPr>
                  <a:defRPr sz="5200" b="1">
                    <a:solidFill>
                      <a:srgbClr val="535353"/>
                    </a:solidFill>
                  </a:defRPr>
                </a:lvl1pPr>
              </a:lstStyle>
              <a:p>
                <a:r>
                  <a:t>Bug</a:t>
                </a:r>
              </a:p>
            </p:txBody>
          </p:sp>
          <p:pic>
            <p:nvPicPr>
              <p:cNvPr id="692" name="Bug" descr="Bug"/>
              <p:cNvPicPr>
                <a:picLocks/>
              </p:cNvPicPr>
              <p:nvPr/>
            </p:nvPicPr>
            <p:blipFill>
              <a:blip r:embed="rId3">
                <a:extLst/>
              </a:blip>
              <a:stretch>
                <a:fillRect/>
              </a:stretch>
            </p:blipFill>
            <p:spPr>
              <a:xfrm>
                <a:off x="0" y="0"/>
                <a:ext cx="1642493" cy="1133475"/>
              </a:xfrm>
              <a:prstGeom prst="rect">
                <a:avLst/>
              </a:prstGeom>
              <a:effectLst/>
            </p:spPr>
          </p:pic>
        </p:grpSp>
      </p:grpSp>
      <p:grpSp>
        <p:nvGrpSpPr>
          <p:cNvPr id="700" name="Group"/>
          <p:cNvGrpSpPr/>
          <p:nvPr/>
        </p:nvGrpSpPr>
        <p:grpSpPr>
          <a:xfrm>
            <a:off x="6978513" y="3727262"/>
            <a:ext cx="10426974" cy="2675477"/>
            <a:chOff x="-760970" y="252596"/>
            <a:chExt cx="10426972" cy="2675475"/>
          </a:xfrm>
        </p:grpSpPr>
        <p:sp>
          <p:nvSpPr>
            <p:cNvPr id="696" name="Line"/>
            <p:cNvSpPr/>
            <p:nvPr/>
          </p:nvSpPr>
          <p:spPr>
            <a:xfrm>
              <a:off x="4452515" y="252596"/>
              <a:ext cx="1" cy="1520818"/>
            </a:xfrm>
            <a:prstGeom prst="line">
              <a:avLst/>
            </a:prstGeom>
            <a:noFill/>
            <a:ln w="1270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latin typeface="Helvetica Light"/>
                  <a:ea typeface="Helvetica Light"/>
                  <a:cs typeface="Helvetica Light"/>
                  <a:sym typeface="Helvetica Light"/>
                </a:defRPr>
              </a:pPr>
              <a:endParaRPr/>
            </a:p>
          </p:txBody>
        </p:sp>
        <p:grpSp>
          <p:nvGrpSpPr>
            <p:cNvPr id="699" name="Comparison Expected vs Actual"/>
            <p:cNvGrpSpPr/>
            <p:nvPr/>
          </p:nvGrpSpPr>
          <p:grpSpPr>
            <a:xfrm>
              <a:off x="-760971" y="1794597"/>
              <a:ext cx="10426974" cy="1133476"/>
              <a:chOff x="0" y="0"/>
              <a:chExt cx="10426972" cy="1133475"/>
            </a:xfrm>
          </p:grpSpPr>
          <p:sp>
            <p:nvSpPr>
              <p:cNvPr id="698" name="Comparison Expected vs Actual"/>
              <p:cNvSpPr txBox="1"/>
              <p:nvPr/>
            </p:nvSpPr>
            <p:spPr>
              <a:xfrm>
                <a:off x="50800" y="50800"/>
                <a:ext cx="10325373" cy="1031875"/>
              </a:xfrm>
              <a:prstGeom prst="rect">
                <a:avLst/>
              </a:prstGeom>
              <a:solidFill>
                <a:schemeClr val="accent1">
                  <a:satOff val="-3355"/>
                  <a:lumOff val="26614"/>
                </a:scheme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5200" b="1">
                    <a:solidFill>
                      <a:srgbClr val="535353"/>
                    </a:solidFill>
                  </a:defRPr>
                </a:lvl1pPr>
              </a:lstStyle>
              <a:p>
                <a:r>
                  <a:t>Comparison Expected vs Actual</a:t>
                </a:r>
              </a:p>
            </p:txBody>
          </p:sp>
          <p:pic>
            <p:nvPicPr>
              <p:cNvPr id="697" name="Comparison Expected vs Actual" descr="Comparison Expected vs Actual"/>
              <p:cNvPicPr>
                <a:picLocks/>
              </p:cNvPicPr>
              <p:nvPr/>
            </p:nvPicPr>
            <p:blipFill>
              <a:blip r:embed="rId4">
                <a:extLst/>
              </a:blip>
              <a:stretch>
                <a:fillRect/>
              </a:stretch>
            </p:blipFill>
            <p:spPr>
              <a:xfrm>
                <a:off x="-1" y="0"/>
                <a:ext cx="10426974" cy="1133475"/>
              </a:xfrm>
              <a:prstGeom prst="rect">
                <a:avLst/>
              </a:prstGeom>
              <a:effectLst/>
            </p:spPr>
          </p:pic>
        </p:grpSp>
      </p:grpSp>
      <p:grpSp>
        <p:nvGrpSpPr>
          <p:cNvPr id="703" name="Test Execution"/>
          <p:cNvGrpSpPr/>
          <p:nvPr/>
        </p:nvGrpSpPr>
        <p:grpSpPr>
          <a:xfrm>
            <a:off x="9688314" y="2097971"/>
            <a:ext cx="5007372" cy="1133476"/>
            <a:chOff x="0" y="0"/>
            <a:chExt cx="5007371" cy="1133475"/>
          </a:xfrm>
        </p:grpSpPr>
        <p:sp>
          <p:nvSpPr>
            <p:cNvPr id="702" name="Test Execution"/>
            <p:cNvSpPr txBox="1"/>
            <p:nvPr/>
          </p:nvSpPr>
          <p:spPr>
            <a:xfrm>
              <a:off x="50800" y="50800"/>
              <a:ext cx="4905772" cy="1031875"/>
            </a:xfrm>
            <a:prstGeom prst="rect">
              <a:avLst/>
            </a:prstGeom>
            <a:solidFill>
              <a:schemeClr val="accent1">
                <a:satOff val="-3355"/>
                <a:lumOff val="26614"/>
              </a:scheme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5200" b="1">
                  <a:solidFill>
                    <a:srgbClr val="535353"/>
                  </a:solidFill>
                </a:defRPr>
              </a:lvl1pPr>
            </a:lstStyle>
            <a:p>
              <a:r>
                <a:t>Test Execution</a:t>
              </a:r>
            </a:p>
          </p:txBody>
        </p:sp>
        <p:pic>
          <p:nvPicPr>
            <p:cNvPr id="701" name="Test Execution" descr="Test Execution"/>
            <p:cNvPicPr>
              <a:picLocks/>
            </p:cNvPicPr>
            <p:nvPr/>
          </p:nvPicPr>
          <p:blipFill>
            <a:blip r:embed="rId5">
              <a:extLst/>
            </a:blip>
            <a:stretch>
              <a:fillRect/>
            </a:stretch>
          </p:blipFill>
          <p:spPr>
            <a:xfrm>
              <a:off x="0" y="0"/>
              <a:ext cx="5007372" cy="1133475"/>
            </a:xfrm>
            <a:prstGeom prst="rect">
              <a:avLst/>
            </a:prstGeom>
            <a:effectLst/>
          </p:spPr>
        </p:pic>
      </p:grpSp>
      <p:grpSp>
        <p:nvGrpSpPr>
          <p:cNvPr id="709" name="Group"/>
          <p:cNvGrpSpPr/>
          <p:nvPr/>
        </p:nvGrpSpPr>
        <p:grpSpPr>
          <a:xfrm>
            <a:off x="7150044" y="6740645"/>
            <a:ext cx="6215005" cy="2743137"/>
            <a:chOff x="-131365" y="0"/>
            <a:chExt cx="6215003" cy="2743135"/>
          </a:xfrm>
        </p:grpSpPr>
        <p:sp>
          <p:nvSpPr>
            <p:cNvPr id="704" name="Line"/>
            <p:cNvSpPr/>
            <p:nvPr/>
          </p:nvSpPr>
          <p:spPr>
            <a:xfrm flipH="1">
              <a:off x="877444" y="-1"/>
              <a:ext cx="948926" cy="1523900"/>
            </a:xfrm>
            <a:prstGeom prst="line">
              <a:avLst/>
            </a:prstGeom>
            <a:noFill/>
            <a:ln w="1270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latin typeface="Helvetica Light"/>
                  <a:ea typeface="Helvetica Light"/>
                  <a:cs typeface="Helvetica Light"/>
                  <a:sym typeface="Helvetica Light"/>
                </a:defRPr>
              </a:pPr>
              <a:endParaRPr/>
            </a:p>
          </p:txBody>
        </p:sp>
        <p:grpSp>
          <p:nvGrpSpPr>
            <p:cNvPr id="707" name="Done"/>
            <p:cNvGrpSpPr/>
            <p:nvPr/>
          </p:nvGrpSpPr>
          <p:grpSpPr>
            <a:xfrm>
              <a:off x="-131366" y="1609660"/>
              <a:ext cx="2009776" cy="1133476"/>
              <a:chOff x="0" y="0"/>
              <a:chExt cx="2009775" cy="1133475"/>
            </a:xfrm>
          </p:grpSpPr>
          <p:sp>
            <p:nvSpPr>
              <p:cNvPr id="706" name="Done"/>
              <p:cNvSpPr txBox="1"/>
              <p:nvPr/>
            </p:nvSpPr>
            <p:spPr>
              <a:xfrm>
                <a:off x="50800" y="50800"/>
                <a:ext cx="1908175" cy="1031875"/>
              </a:xfrm>
              <a:prstGeom prst="rect">
                <a:avLst/>
              </a:prstGeom>
              <a:solidFill>
                <a:schemeClr val="accent1">
                  <a:satOff val="-3355"/>
                  <a:lumOff val="26614"/>
                </a:scheme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lvl1pPr>
                  <a:defRPr sz="5200" b="1">
                    <a:solidFill>
                      <a:srgbClr val="535353"/>
                    </a:solidFill>
                  </a:defRPr>
                </a:lvl1pPr>
              </a:lstStyle>
              <a:p>
                <a:r>
                  <a:t>Done</a:t>
                </a:r>
              </a:p>
            </p:txBody>
          </p:sp>
          <p:pic>
            <p:nvPicPr>
              <p:cNvPr id="705" name="Done" descr="Done"/>
              <p:cNvPicPr>
                <a:picLocks/>
              </p:cNvPicPr>
              <p:nvPr/>
            </p:nvPicPr>
            <p:blipFill>
              <a:blip r:embed="rId6">
                <a:extLst/>
              </a:blip>
              <a:stretch>
                <a:fillRect/>
              </a:stretch>
            </p:blipFill>
            <p:spPr>
              <a:xfrm>
                <a:off x="0" y="0"/>
                <a:ext cx="2009776" cy="1133475"/>
              </a:xfrm>
              <a:prstGeom prst="rect">
                <a:avLst/>
              </a:prstGeom>
              <a:effectLst/>
            </p:spPr>
          </p:pic>
        </p:grpSp>
        <p:sp>
          <p:nvSpPr>
            <p:cNvPr id="708" name="No Difference"/>
            <p:cNvSpPr txBox="1"/>
            <p:nvPr/>
          </p:nvSpPr>
          <p:spPr>
            <a:xfrm>
              <a:off x="1634495" y="303531"/>
              <a:ext cx="4449143" cy="930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lvl1pPr>
                <a:defRPr sz="5200" b="1">
                  <a:solidFill>
                    <a:srgbClr val="535353"/>
                  </a:solidFill>
                </a:defRPr>
              </a:lvl1pPr>
            </a:lstStyle>
            <a:p>
              <a:r>
                <a:t>No Difference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 grpId="3" animBg="1" advAuto="0"/>
      <p:bldP spid="700" grpId="1" animBg="1" advAuto="0"/>
      <p:bldP spid="709"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2029082" y="13037343"/>
            <a:ext cx="307976" cy="498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48" name="apple-macbook-pro-with-erp.png" descr="apple-macbook-pro-with-erp.png"/>
          <p:cNvPicPr>
            <a:picLocks noChangeAspect="1"/>
          </p:cNvPicPr>
          <p:nvPr/>
        </p:nvPicPr>
        <p:blipFill>
          <a:blip r:embed="rId3">
            <a:extLst/>
          </a:blip>
          <a:stretch>
            <a:fillRect/>
          </a:stretch>
        </p:blipFill>
        <p:spPr>
          <a:xfrm>
            <a:off x="2337120" y="1277887"/>
            <a:ext cx="19709760" cy="11597921"/>
          </a:xfrm>
          <a:prstGeom prst="rect">
            <a:avLst/>
          </a:prstGeom>
          <a:ln w="12700">
            <a:miter lim="400000"/>
          </a:ln>
        </p:spPr>
      </p:pic>
      <p:pic>
        <p:nvPicPr>
          <p:cNvPr id="49" name="Rectangle" descr="Rectangle"/>
          <p:cNvPicPr>
            <a:picLocks/>
          </p:cNvPicPr>
          <p:nvPr/>
        </p:nvPicPr>
        <p:blipFill>
          <a:blip r:embed="rId4">
            <a:extLst/>
          </a:blip>
          <a:stretch>
            <a:fillRect/>
          </a:stretch>
        </p:blipFill>
        <p:spPr>
          <a:xfrm>
            <a:off x="15380251" y="8758008"/>
            <a:ext cx="1424381" cy="714376"/>
          </a:xfrm>
          <a:prstGeom prst="rect">
            <a:avLst/>
          </a:prstGeom>
          <a:effectLst>
            <a:outerShdw blurRad="50800" dist="25400" dir="5400000" rotWithShape="0">
              <a:srgbClr val="000000">
                <a:alpha val="50000"/>
              </a:srgbClr>
            </a:outerShdw>
          </a:effectLst>
        </p:spPr>
      </p:pic>
      <p:sp>
        <p:nvSpPr>
          <p:cNvPr id="50" name="Rectangle"/>
          <p:cNvSpPr/>
          <p:nvPr/>
        </p:nvSpPr>
        <p:spPr>
          <a:xfrm>
            <a:off x="14014995" y="6862574"/>
            <a:ext cx="5104706" cy="782704"/>
          </a:xfrm>
          <a:prstGeom prst="rect">
            <a:avLst/>
          </a:prstGeom>
          <a:solidFill>
            <a:srgbClr val="E5E4E5"/>
          </a:solidFill>
          <a:ln w="12700">
            <a:miter lim="400000"/>
          </a:ln>
        </p:spPr>
        <p:txBody>
          <a:bodyPr lIns="71437" tIns="71437" rIns="71437" bIns="71437" anchor="ctr"/>
          <a:lstStyle/>
          <a:p>
            <a:pPr>
              <a:defRPr sz="3200">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3" name="Slide Number"/>
          <p:cNvSpPr txBox="1">
            <a:spLocks noGrp="1"/>
          </p:cNvSpPr>
          <p:nvPr>
            <p:ph type="sldNum" sz="quarter" idx="2"/>
          </p:nvPr>
        </p:nvSpPr>
        <p:spPr>
          <a:xfrm>
            <a:off x="12000433" y="13037343"/>
            <a:ext cx="365275" cy="498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grpSp>
        <p:nvGrpSpPr>
          <p:cNvPr id="719" name="Group"/>
          <p:cNvGrpSpPr/>
          <p:nvPr/>
        </p:nvGrpSpPr>
        <p:grpSpPr>
          <a:xfrm>
            <a:off x="19143744" y="9753735"/>
            <a:ext cx="4851023" cy="2743052"/>
            <a:chOff x="0" y="0"/>
            <a:chExt cx="4851021" cy="2743050"/>
          </a:xfrm>
        </p:grpSpPr>
        <p:sp>
          <p:nvSpPr>
            <p:cNvPr id="714" name="Line"/>
            <p:cNvSpPr/>
            <p:nvPr/>
          </p:nvSpPr>
          <p:spPr>
            <a:xfrm>
              <a:off x="-1" y="-1"/>
              <a:ext cx="951310" cy="1522413"/>
            </a:xfrm>
            <a:prstGeom prst="line">
              <a:avLst/>
            </a:prstGeom>
            <a:noFill/>
            <a:ln w="1270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latin typeface="Helvetica Light"/>
                  <a:ea typeface="Helvetica Light"/>
                  <a:cs typeface="Helvetica Light"/>
                  <a:sym typeface="Helvetica Light"/>
                </a:defRPr>
              </a:pPr>
              <a:endParaRPr/>
            </a:p>
          </p:txBody>
        </p:sp>
        <p:sp>
          <p:nvSpPr>
            <p:cNvPr id="715" name="Actual wrong"/>
            <p:cNvSpPr txBox="1"/>
            <p:nvPr/>
          </p:nvSpPr>
          <p:spPr>
            <a:xfrm>
              <a:off x="512805" y="302746"/>
              <a:ext cx="4338217" cy="930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lvl1pPr>
                <a:defRPr sz="5200" b="1">
                  <a:solidFill>
                    <a:srgbClr val="535353"/>
                  </a:solidFill>
                </a:defRPr>
              </a:lvl1pPr>
            </a:lstStyle>
            <a:p>
              <a:r>
                <a:t>Actual wrong</a:t>
              </a:r>
            </a:p>
          </p:txBody>
        </p:sp>
        <p:grpSp>
          <p:nvGrpSpPr>
            <p:cNvPr id="718" name="Bug"/>
            <p:cNvGrpSpPr/>
            <p:nvPr/>
          </p:nvGrpSpPr>
          <p:grpSpPr>
            <a:xfrm>
              <a:off x="458094" y="1609575"/>
              <a:ext cx="1642493" cy="1133476"/>
              <a:chOff x="0" y="0"/>
              <a:chExt cx="1642491" cy="1133475"/>
            </a:xfrm>
          </p:grpSpPr>
          <p:sp>
            <p:nvSpPr>
              <p:cNvPr id="717" name="Bug"/>
              <p:cNvSpPr txBox="1"/>
              <p:nvPr/>
            </p:nvSpPr>
            <p:spPr>
              <a:xfrm>
                <a:off x="50800" y="50800"/>
                <a:ext cx="1540892" cy="1031875"/>
              </a:xfrm>
              <a:prstGeom prst="rect">
                <a:avLst/>
              </a:prstGeom>
              <a:solidFill>
                <a:schemeClr val="accent1">
                  <a:satOff val="-3355"/>
                  <a:lumOff val="26614"/>
                </a:scheme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lvl1pPr>
                  <a:defRPr sz="5200" b="1">
                    <a:solidFill>
                      <a:srgbClr val="535353"/>
                    </a:solidFill>
                  </a:defRPr>
                </a:lvl1pPr>
              </a:lstStyle>
              <a:p>
                <a:r>
                  <a:t>Bug</a:t>
                </a:r>
              </a:p>
            </p:txBody>
          </p:sp>
          <p:pic>
            <p:nvPicPr>
              <p:cNvPr id="716" name="Bug" descr="Bug"/>
              <p:cNvPicPr>
                <a:picLocks/>
              </p:cNvPicPr>
              <p:nvPr/>
            </p:nvPicPr>
            <p:blipFill>
              <a:blip r:embed="rId3">
                <a:extLst/>
              </a:blip>
              <a:stretch>
                <a:fillRect/>
              </a:stretch>
            </p:blipFill>
            <p:spPr>
              <a:xfrm>
                <a:off x="0" y="0"/>
                <a:ext cx="1642493" cy="1133475"/>
              </a:xfrm>
              <a:prstGeom prst="rect">
                <a:avLst/>
              </a:prstGeom>
              <a:effectLst/>
            </p:spPr>
          </p:pic>
        </p:grpSp>
      </p:grpSp>
      <p:grpSp>
        <p:nvGrpSpPr>
          <p:cNvPr id="724" name="Group"/>
          <p:cNvGrpSpPr/>
          <p:nvPr/>
        </p:nvGrpSpPr>
        <p:grpSpPr>
          <a:xfrm>
            <a:off x="6978513" y="3727262"/>
            <a:ext cx="10426974" cy="2675477"/>
            <a:chOff x="-760970" y="252596"/>
            <a:chExt cx="10426972" cy="2675475"/>
          </a:xfrm>
        </p:grpSpPr>
        <p:sp>
          <p:nvSpPr>
            <p:cNvPr id="720" name="Line"/>
            <p:cNvSpPr/>
            <p:nvPr/>
          </p:nvSpPr>
          <p:spPr>
            <a:xfrm>
              <a:off x="4452515" y="252596"/>
              <a:ext cx="1" cy="1520818"/>
            </a:xfrm>
            <a:prstGeom prst="line">
              <a:avLst/>
            </a:prstGeom>
            <a:noFill/>
            <a:ln w="1270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latin typeface="Helvetica Light"/>
                  <a:ea typeface="Helvetica Light"/>
                  <a:cs typeface="Helvetica Light"/>
                  <a:sym typeface="Helvetica Light"/>
                </a:defRPr>
              </a:pPr>
              <a:endParaRPr/>
            </a:p>
          </p:txBody>
        </p:sp>
        <p:grpSp>
          <p:nvGrpSpPr>
            <p:cNvPr id="723" name="Comparison Expected vs Actual"/>
            <p:cNvGrpSpPr/>
            <p:nvPr/>
          </p:nvGrpSpPr>
          <p:grpSpPr>
            <a:xfrm>
              <a:off x="-760971" y="1794597"/>
              <a:ext cx="10426974" cy="1133476"/>
              <a:chOff x="0" y="0"/>
              <a:chExt cx="10426972" cy="1133475"/>
            </a:xfrm>
          </p:grpSpPr>
          <p:sp>
            <p:nvSpPr>
              <p:cNvPr id="722" name="Comparison Expected vs Actual"/>
              <p:cNvSpPr txBox="1"/>
              <p:nvPr/>
            </p:nvSpPr>
            <p:spPr>
              <a:xfrm>
                <a:off x="50800" y="50800"/>
                <a:ext cx="10325373" cy="1031875"/>
              </a:xfrm>
              <a:prstGeom prst="rect">
                <a:avLst/>
              </a:prstGeom>
              <a:solidFill>
                <a:schemeClr val="accent1">
                  <a:satOff val="-3355"/>
                  <a:lumOff val="26614"/>
                </a:scheme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5200" b="1">
                    <a:solidFill>
                      <a:srgbClr val="535353"/>
                    </a:solidFill>
                  </a:defRPr>
                </a:lvl1pPr>
              </a:lstStyle>
              <a:p>
                <a:r>
                  <a:t>Comparison Expected vs Actual</a:t>
                </a:r>
              </a:p>
            </p:txBody>
          </p:sp>
          <p:pic>
            <p:nvPicPr>
              <p:cNvPr id="721" name="Comparison Expected vs Actual" descr="Comparison Expected vs Actual"/>
              <p:cNvPicPr>
                <a:picLocks/>
              </p:cNvPicPr>
              <p:nvPr/>
            </p:nvPicPr>
            <p:blipFill>
              <a:blip r:embed="rId4">
                <a:extLst/>
              </a:blip>
              <a:stretch>
                <a:fillRect/>
              </a:stretch>
            </p:blipFill>
            <p:spPr>
              <a:xfrm>
                <a:off x="-1" y="0"/>
                <a:ext cx="10426974" cy="1133475"/>
              </a:xfrm>
              <a:prstGeom prst="rect">
                <a:avLst/>
              </a:prstGeom>
              <a:effectLst/>
            </p:spPr>
          </p:pic>
        </p:grpSp>
      </p:grpSp>
      <p:grpSp>
        <p:nvGrpSpPr>
          <p:cNvPr id="730" name="Group"/>
          <p:cNvGrpSpPr/>
          <p:nvPr/>
        </p:nvGrpSpPr>
        <p:grpSpPr>
          <a:xfrm>
            <a:off x="10162430" y="9791991"/>
            <a:ext cx="7564347" cy="2742435"/>
            <a:chOff x="-384590" y="0"/>
            <a:chExt cx="7564345" cy="2742433"/>
          </a:xfrm>
        </p:grpSpPr>
        <p:sp>
          <p:nvSpPr>
            <p:cNvPr id="725" name="Line"/>
            <p:cNvSpPr/>
            <p:nvPr/>
          </p:nvSpPr>
          <p:spPr>
            <a:xfrm flipH="1">
              <a:off x="4626185" y="-1"/>
              <a:ext cx="948926" cy="1523900"/>
            </a:xfrm>
            <a:prstGeom prst="line">
              <a:avLst/>
            </a:prstGeom>
            <a:noFill/>
            <a:ln w="1270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latin typeface="Helvetica Light"/>
                  <a:ea typeface="Helvetica Light"/>
                  <a:cs typeface="Helvetica Light"/>
                  <a:sym typeface="Helvetica Light"/>
                </a:defRPr>
              </a:pPr>
              <a:endParaRPr/>
            </a:p>
          </p:txBody>
        </p:sp>
        <p:grpSp>
          <p:nvGrpSpPr>
            <p:cNvPr id="728" name="Update Expected"/>
            <p:cNvGrpSpPr/>
            <p:nvPr/>
          </p:nvGrpSpPr>
          <p:grpSpPr>
            <a:xfrm>
              <a:off x="1462969" y="1608958"/>
              <a:ext cx="5716787" cy="1133476"/>
              <a:chOff x="0" y="0"/>
              <a:chExt cx="5716785" cy="1133475"/>
            </a:xfrm>
          </p:grpSpPr>
          <p:sp>
            <p:nvSpPr>
              <p:cNvPr id="727" name="Update Expected"/>
              <p:cNvSpPr txBox="1"/>
              <p:nvPr/>
            </p:nvSpPr>
            <p:spPr>
              <a:xfrm>
                <a:off x="50800" y="50800"/>
                <a:ext cx="5615186" cy="1031875"/>
              </a:xfrm>
              <a:prstGeom prst="rect">
                <a:avLst/>
              </a:prstGeom>
              <a:solidFill>
                <a:schemeClr val="accent1">
                  <a:satOff val="-3355"/>
                  <a:lumOff val="26614"/>
                </a:scheme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lvl1pPr>
                  <a:defRPr sz="5200" b="1">
                    <a:solidFill>
                      <a:srgbClr val="535353"/>
                    </a:solidFill>
                  </a:defRPr>
                </a:lvl1pPr>
              </a:lstStyle>
              <a:p>
                <a:r>
                  <a:t>Update Expected</a:t>
                </a:r>
              </a:p>
            </p:txBody>
          </p:sp>
          <p:pic>
            <p:nvPicPr>
              <p:cNvPr id="726" name="Update Expected" descr="Update Expected"/>
              <p:cNvPicPr>
                <a:picLocks/>
              </p:cNvPicPr>
              <p:nvPr/>
            </p:nvPicPr>
            <p:blipFill>
              <a:blip r:embed="rId5">
                <a:extLst/>
              </a:blip>
              <a:stretch>
                <a:fillRect/>
              </a:stretch>
            </p:blipFill>
            <p:spPr>
              <a:xfrm>
                <a:off x="0" y="0"/>
                <a:ext cx="5716786" cy="1133475"/>
              </a:xfrm>
              <a:prstGeom prst="rect">
                <a:avLst/>
              </a:prstGeom>
              <a:effectLst/>
            </p:spPr>
          </p:pic>
        </p:grpSp>
        <p:sp>
          <p:nvSpPr>
            <p:cNvPr id="729" name="Expected wrong"/>
            <p:cNvSpPr txBox="1"/>
            <p:nvPr/>
          </p:nvSpPr>
          <p:spPr>
            <a:xfrm>
              <a:off x="-384591" y="303531"/>
              <a:ext cx="5256263" cy="930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lvl1pPr>
                <a:defRPr sz="5200" b="1">
                  <a:solidFill>
                    <a:srgbClr val="535353"/>
                  </a:solidFill>
                </a:defRPr>
              </a:lvl1pPr>
            </a:lstStyle>
            <a:p>
              <a:r>
                <a:t>Expected wrong</a:t>
              </a:r>
            </a:p>
          </p:txBody>
        </p:sp>
      </p:grpSp>
      <p:grpSp>
        <p:nvGrpSpPr>
          <p:cNvPr id="733" name="Test Execution"/>
          <p:cNvGrpSpPr/>
          <p:nvPr/>
        </p:nvGrpSpPr>
        <p:grpSpPr>
          <a:xfrm>
            <a:off x="9688314" y="2097971"/>
            <a:ext cx="5007372" cy="1133476"/>
            <a:chOff x="0" y="0"/>
            <a:chExt cx="5007371" cy="1133475"/>
          </a:xfrm>
        </p:grpSpPr>
        <p:sp>
          <p:nvSpPr>
            <p:cNvPr id="732" name="Test Execution"/>
            <p:cNvSpPr txBox="1"/>
            <p:nvPr/>
          </p:nvSpPr>
          <p:spPr>
            <a:xfrm>
              <a:off x="50800" y="50800"/>
              <a:ext cx="4905772" cy="1031875"/>
            </a:xfrm>
            <a:prstGeom prst="rect">
              <a:avLst/>
            </a:prstGeom>
            <a:solidFill>
              <a:schemeClr val="accent1">
                <a:satOff val="-3355"/>
                <a:lumOff val="26614"/>
              </a:scheme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5200" b="1">
                  <a:solidFill>
                    <a:srgbClr val="535353"/>
                  </a:solidFill>
                </a:defRPr>
              </a:lvl1pPr>
            </a:lstStyle>
            <a:p>
              <a:r>
                <a:t>Test Execution</a:t>
              </a:r>
            </a:p>
          </p:txBody>
        </p:sp>
        <p:pic>
          <p:nvPicPr>
            <p:cNvPr id="731" name="Test Execution" descr="Test Execution"/>
            <p:cNvPicPr>
              <a:picLocks/>
            </p:cNvPicPr>
            <p:nvPr/>
          </p:nvPicPr>
          <p:blipFill>
            <a:blip r:embed="rId6">
              <a:extLst/>
            </a:blip>
            <a:stretch>
              <a:fillRect/>
            </a:stretch>
          </p:blipFill>
          <p:spPr>
            <a:xfrm>
              <a:off x="0" y="0"/>
              <a:ext cx="5007372" cy="1133475"/>
            </a:xfrm>
            <a:prstGeom prst="rect">
              <a:avLst/>
            </a:prstGeom>
            <a:effectLst/>
          </p:spPr>
        </p:pic>
      </p:grpSp>
      <p:grpSp>
        <p:nvGrpSpPr>
          <p:cNvPr id="739" name="Group"/>
          <p:cNvGrpSpPr/>
          <p:nvPr/>
        </p:nvGrpSpPr>
        <p:grpSpPr>
          <a:xfrm>
            <a:off x="7150044" y="6740645"/>
            <a:ext cx="6215005" cy="2743137"/>
            <a:chOff x="-131365" y="0"/>
            <a:chExt cx="6215003" cy="2743135"/>
          </a:xfrm>
        </p:grpSpPr>
        <p:sp>
          <p:nvSpPr>
            <p:cNvPr id="734" name="Line"/>
            <p:cNvSpPr/>
            <p:nvPr/>
          </p:nvSpPr>
          <p:spPr>
            <a:xfrm flipH="1">
              <a:off x="877444" y="-1"/>
              <a:ext cx="948926" cy="1523900"/>
            </a:xfrm>
            <a:prstGeom prst="line">
              <a:avLst/>
            </a:prstGeom>
            <a:noFill/>
            <a:ln w="1270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latin typeface="Helvetica Light"/>
                  <a:ea typeface="Helvetica Light"/>
                  <a:cs typeface="Helvetica Light"/>
                  <a:sym typeface="Helvetica Light"/>
                </a:defRPr>
              </a:pPr>
              <a:endParaRPr/>
            </a:p>
          </p:txBody>
        </p:sp>
        <p:grpSp>
          <p:nvGrpSpPr>
            <p:cNvPr id="737" name="Done"/>
            <p:cNvGrpSpPr/>
            <p:nvPr/>
          </p:nvGrpSpPr>
          <p:grpSpPr>
            <a:xfrm>
              <a:off x="-131366" y="1609660"/>
              <a:ext cx="2009776" cy="1133476"/>
              <a:chOff x="0" y="0"/>
              <a:chExt cx="2009775" cy="1133475"/>
            </a:xfrm>
          </p:grpSpPr>
          <p:sp>
            <p:nvSpPr>
              <p:cNvPr id="736" name="Done"/>
              <p:cNvSpPr txBox="1"/>
              <p:nvPr/>
            </p:nvSpPr>
            <p:spPr>
              <a:xfrm>
                <a:off x="50800" y="50800"/>
                <a:ext cx="1908175" cy="1031875"/>
              </a:xfrm>
              <a:prstGeom prst="rect">
                <a:avLst/>
              </a:prstGeom>
              <a:solidFill>
                <a:schemeClr val="accent1">
                  <a:satOff val="-3355"/>
                  <a:lumOff val="26614"/>
                </a:scheme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lvl1pPr>
                  <a:defRPr sz="5200" b="1">
                    <a:solidFill>
                      <a:srgbClr val="535353"/>
                    </a:solidFill>
                  </a:defRPr>
                </a:lvl1pPr>
              </a:lstStyle>
              <a:p>
                <a:r>
                  <a:t>Done</a:t>
                </a:r>
              </a:p>
            </p:txBody>
          </p:sp>
          <p:pic>
            <p:nvPicPr>
              <p:cNvPr id="735" name="Done" descr="Done"/>
              <p:cNvPicPr>
                <a:picLocks/>
              </p:cNvPicPr>
              <p:nvPr/>
            </p:nvPicPr>
            <p:blipFill>
              <a:blip r:embed="rId7">
                <a:extLst/>
              </a:blip>
              <a:stretch>
                <a:fillRect/>
              </a:stretch>
            </p:blipFill>
            <p:spPr>
              <a:xfrm>
                <a:off x="0" y="0"/>
                <a:ext cx="2009776" cy="1133475"/>
              </a:xfrm>
              <a:prstGeom prst="rect">
                <a:avLst/>
              </a:prstGeom>
              <a:effectLst/>
            </p:spPr>
          </p:pic>
        </p:grpSp>
        <p:sp>
          <p:nvSpPr>
            <p:cNvPr id="738" name="No Difference"/>
            <p:cNvSpPr txBox="1"/>
            <p:nvPr/>
          </p:nvSpPr>
          <p:spPr>
            <a:xfrm>
              <a:off x="1634495" y="303531"/>
              <a:ext cx="4449143" cy="930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lvl1pPr>
                <a:defRPr sz="5200" b="1">
                  <a:solidFill>
                    <a:srgbClr val="535353"/>
                  </a:solidFill>
                </a:defRPr>
              </a:lvl1pPr>
            </a:lstStyle>
            <a:p>
              <a:r>
                <a:t>No Difference</a:t>
              </a:r>
            </a:p>
          </p:txBody>
        </p:sp>
      </p:grpSp>
      <p:grpSp>
        <p:nvGrpSpPr>
          <p:cNvPr id="745" name="Group"/>
          <p:cNvGrpSpPr/>
          <p:nvPr/>
        </p:nvGrpSpPr>
        <p:grpSpPr>
          <a:xfrm>
            <a:off x="14093023" y="6740729"/>
            <a:ext cx="6488436" cy="2743052"/>
            <a:chOff x="-284373" y="0"/>
            <a:chExt cx="6488435" cy="2743050"/>
          </a:xfrm>
        </p:grpSpPr>
        <p:sp>
          <p:nvSpPr>
            <p:cNvPr id="740" name="Difference"/>
            <p:cNvSpPr txBox="1"/>
            <p:nvPr/>
          </p:nvSpPr>
          <p:spPr>
            <a:xfrm>
              <a:off x="2318695" y="303447"/>
              <a:ext cx="3385345" cy="930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lvl1pPr>
                <a:defRPr sz="5200" b="1">
                  <a:solidFill>
                    <a:srgbClr val="535353"/>
                  </a:solidFill>
                </a:defRPr>
              </a:lvl1pPr>
            </a:lstStyle>
            <a:p>
              <a:r>
                <a:t>Difference</a:t>
              </a:r>
            </a:p>
          </p:txBody>
        </p:sp>
        <p:grpSp>
          <p:nvGrpSpPr>
            <p:cNvPr id="743" name="Evaluate Difference"/>
            <p:cNvGrpSpPr/>
            <p:nvPr/>
          </p:nvGrpSpPr>
          <p:grpSpPr>
            <a:xfrm>
              <a:off x="-284374" y="1609575"/>
              <a:ext cx="6488436" cy="1133476"/>
              <a:chOff x="0" y="0"/>
              <a:chExt cx="6488435" cy="1133475"/>
            </a:xfrm>
          </p:grpSpPr>
          <p:sp>
            <p:nvSpPr>
              <p:cNvPr id="742" name="Evaluate Difference"/>
              <p:cNvSpPr txBox="1"/>
              <p:nvPr/>
            </p:nvSpPr>
            <p:spPr>
              <a:xfrm>
                <a:off x="50800" y="50800"/>
                <a:ext cx="6386835" cy="1031875"/>
              </a:xfrm>
              <a:prstGeom prst="rect">
                <a:avLst/>
              </a:prstGeom>
              <a:solidFill>
                <a:schemeClr val="accent1">
                  <a:satOff val="-3355"/>
                  <a:lumOff val="26614"/>
                </a:scheme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lvl1pPr>
                  <a:defRPr sz="5200" b="1">
                    <a:solidFill>
                      <a:srgbClr val="535353"/>
                    </a:solidFill>
                  </a:defRPr>
                </a:lvl1pPr>
              </a:lstStyle>
              <a:p>
                <a:r>
                  <a:t>Evaluate Difference</a:t>
                </a:r>
              </a:p>
            </p:txBody>
          </p:sp>
          <p:pic>
            <p:nvPicPr>
              <p:cNvPr id="741" name="Evaluate Difference" descr="Evaluate Difference"/>
              <p:cNvPicPr>
                <a:picLocks/>
              </p:cNvPicPr>
              <p:nvPr/>
            </p:nvPicPr>
            <p:blipFill>
              <a:blip r:embed="rId8">
                <a:extLst/>
              </a:blip>
              <a:stretch>
                <a:fillRect/>
              </a:stretch>
            </p:blipFill>
            <p:spPr>
              <a:xfrm>
                <a:off x="-1" y="0"/>
                <a:ext cx="6488437" cy="1133475"/>
              </a:xfrm>
              <a:prstGeom prst="rect">
                <a:avLst/>
              </a:prstGeom>
              <a:effectLst/>
            </p:spPr>
          </p:pic>
        </p:grpSp>
        <p:sp>
          <p:nvSpPr>
            <p:cNvPr id="744" name="Line"/>
            <p:cNvSpPr/>
            <p:nvPr/>
          </p:nvSpPr>
          <p:spPr>
            <a:xfrm>
              <a:off x="1580202" y="-1"/>
              <a:ext cx="951310" cy="1522413"/>
            </a:xfrm>
            <a:prstGeom prst="line">
              <a:avLst/>
            </a:prstGeom>
            <a:noFill/>
            <a:ln w="1270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latin typeface="Helvetica Light"/>
                  <a:ea typeface="Helvetica Light"/>
                  <a:cs typeface="Helvetica Light"/>
                  <a:sym typeface="Helvetica Light"/>
                </a:defRPr>
              </a:pPr>
              <a:endParaRPr/>
            </a:p>
          </p:txBody>
        </p:sp>
      </p:grpSp>
      <p:sp>
        <p:nvSpPr>
          <p:cNvPr id="746" name="Testing"/>
          <p:cNvSpPr txBox="1"/>
          <p:nvPr/>
        </p:nvSpPr>
        <p:spPr>
          <a:xfrm>
            <a:off x="4237259" y="546188"/>
            <a:ext cx="2830712" cy="1069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5200">
                <a:solidFill>
                  <a:srgbClr val="535353"/>
                </a:solidFill>
                <a:latin typeface="Arial Black"/>
                <a:ea typeface="Arial Black"/>
                <a:cs typeface="Arial Black"/>
                <a:sym typeface="Arial Black"/>
              </a:defRPr>
            </a:lvl1pPr>
          </a:lstStyle>
          <a:p>
            <a:r>
              <a:t>Testing</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 grpId="2" animBg="1" advAuto="0"/>
      <p:bldP spid="745"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pic>
        <p:nvPicPr>
          <p:cNvPr id="751" name="address-manager-15-eingabemaske.gif" descr="address-manager-15-eingabemaske.gif"/>
          <p:cNvPicPr>
            <a:picLocks noChangeAspect="1"/>
          </p:cNvPicPr>
          <p:nvPr/>
        </p:nvPicPr>
        <p:blipFill>
          <a:blip r:embed="rId3">
            <a:extLst/>
          </a:blip>
          <a:stretch>
            <a:fillRect/>
          </a:stretch>
        </p:blipFill>
        <p:spPr>
          <a:xfrm>
            <a:off x="14780280" y="9068004"/>
            <a:ext cx="5247426" cy="3380682"/>
          </a:xfrm>
          <a:prstGeom prst="rect">
            <a:avLst/>
          </a:prstGeom>
          <a:ln w="12700">
            <a:miter lim="400000"/>
          </a:ln>
        </p:spPr>
      </p:pic>
      <p:pic>
        <p:nvPicPr>
          <p:cNvPr id="752" name="buchungsmaske01_gr.jpg" descr="buchungsmaske01_gr.jpg"/>
          <p:cNvPicPr>
            <a:picLocks noChangeAspect="1"/>
          </p:cNvPicPr>
          <p:nvPr/>
        </p:nvPicPr>
        <p:blipFill>
          <a:blip r:embed="rId4">
            <a:extLst/>
          </a:blip>
          <a:stretch>
            <a:fillRect/>
          </a:stretch>
        </p:blipFill>
        <p:spPr>
          <a:xfrm>
            <a:off x="5715178" y="1572995"/>
            <a:ext cx="5487247" cy="3935570"/>
          </a:xfrm>
          <a:prstGeom prst="rect">
            <a:avLst/>
          </a:prstGeom>
          <a:ln w="12700">
            <a:miter lim="400000"/>
          </a:ln>
        </p:spPr>
      </p:pic>
      <p:pic>
        <p:nvPicPr>
          <p:cNvPr id="753" name="C01500060-DE-00018.jpg" descr="C01500060-DE-00018.jpg"/>
          <p:cNvPicPr>
            <a:picLocks noChangeAspect="1"/>
          </p:cNvPicPr>
          <p:nvPr/>
        </p:nvPicPr>
        <p:blipFill>
          <a:blip r:embed="rId5">
            <a:extLst/>
          </a:blip>
          <a:stretch>
            <a:fillRect/>
          </a:stretch>
        </p:blipFill>
        <p:spPr>
          <a:xfrm>
            <a:off x="5427703" y="9590986"/>
            <a:ext cx="4373937" cy="3130438"/>
          </a:xfrm>
          <a:prstGeom prst="rect">
            <a:avLst/>
          </a:prstGeom>
          <a:ln w="12700">
            <a:miter lim="400000"/>
          </a:ln>
        </p:spPr>
      </p:pic>
      <p:pic>
        <p:nvPicPr>
          <p:cNvPr id="754" name="Eingabemaske.jpg" descr="Eingabemaske.jpg"/>
          <p:cNvPicPr>
            <a:picLocks noChangeAspect="1"/>
          </p:cNvPicPr>
          <p:nvPr/>
        </p:nvPicPr>
        <p:blipFill>
          <a:blip r:embed="rId6">
            <a:extLst/>
          </a:blip>
          <a:stretch>
            <a:fillRect/>
          </a:stretch>
        </p:blipFill>
        <p:spPr>
          <a:xfrm>
            <a:off x="3909014" y="6292451"/>
            <a:ext cx="5692181" cy="4269136"/>
          </a:xfrm>
          <a:prstGeom prst="rect">
            <a:avLst/>
          </a:prstGeom>
          <a:ln w="12700">
            <a:miter lim="400000"/>
          </a:ln>
        </p:spPr>
      </p:pic>
      <p:pic>
        <p:nvPicPr>
          <p:cNvPr id="755" name="eingabemaske02.jpg" descr="eingabemaske02.jpg"/>
          <p:cNvPicPr>
            <a:picLocks noChangeAspect="1"/>
          </p:cNvPicPr>
          <p:nvPr/>
        </p:nvPicPr>
        <p:blipFill>
          <a:blip r:embed="rId7">
            <a:extLst/>
          </a:blip>
          <a:stretch>
            <a:fillRect/>
          </a:stretch>
        </p:blipFill>
        <p:spPr>
          <a:xfrm>
            <a:off x="10019355" y="4300817"/>
            <a:ext cx="5357813" cy="3875486"/>
          </a:xfrm>
          <a:prstGeom prst="rect">
            <a:avLst/>
          </a:prstGeom>
          <a:ln w="12700">
            <a:miter lim="400000"/>
          </a:ln>
        </p:spPr>
      </p:pic>
      <p:pic>
        <p:nvPicPr>
          <p:cNvPr id="756" name="excel_97_eingabemaske2.jpg" descr="excel_97_eingabemaske2.jpg"/>
          <p:cNvPicPr>
            <a:picLocks noChangeAspect="1"/>
          </p:cNvPicPr>
          <p:nvPr/>
        </p:nvPicPr>
        <p:blipFill>
          <a:blip r:embed="rId8">
            <a:extLst/>
          </a:blip>
          <a:stretch>
            <a:fillRect/>
          </a:stretch>
        </p:blipFill>
        <p:spPr>
          <a:xfrm>
            <a:off x="5286768" y="4499810"/>
            <a:ext cx="4088170" cy="2943483"/>
          </a:xfrm>
          <a:prstGeom prst="rect">
            <a:avLst/>
          </a:prstGeom>
          <a:ln w="12700">
            <a:miter lim="400000"/>
          </a:ln>
        </p:spPr>
      </p:pic>
      <p:pic>
        <p:nvPicPr>
          <p:cNvPr id="757" name="ferienhaus-Eingabemaske.jpg" descr="ferienhaus-Eingabemaske.jpg"/>
          <p:cNvPicPr>
            <a:picLocks noChangeAspect="1"/>
          </p:cNvPicPr>
          <p:nvPr/>
        </p:nvPicPr>
        <p:blipFill>
          <a:blip r:embed="rId9">
            <a:extLst/>
          </a:blip>
          <a:stretch>
            <a:fillRect/>
          </a:stretch>
        </p:blipFill>
        <p:spPr>
          <a:xfrm>
            <a:off x="4085213" y="2437140"/>
            <a:ext cx="4422545" cy="2943483"/>
          </a:xfrm>
          <a:prstGeom prst="rect">
            <a:avLst/>
          </a:prstGeom>
          <a:ln w="12700">
            <a:miter lim="400000"/>
          </a:ln>
        </p:spPr>
      </p:pic>
      <p:pic>
        <p:nvPicPr>
          <p:cNvPr id="758" name="image143.gif" descr="image143.gif"/>
          <p:cNvPicPr>
            <a:picLocks noChangeAspect="1"/>
          </p:cNvPicPr>
          <p:nvPr/>
        </p:nvPicPr>
        <p:blipFill>
          <a:blip r:embed="rId10">
            <a:extLst/>
          </a:blip>
          <a:stretch>
            <a:fillRect/>
          </a:stretch>
        </p:blipFill>
        <p:spPr>
          <a:xfrm>
            <a:off x="10583598" y="9780054"/>
            <a:ext cx="5051103" cy="3325375"/>
          </a:xfrm>
          <a:prstGeom prst="rect">
            <a:avLst/>
          </a:prstGeom>
          <a:ln w="12700">
            <a:miter lim="400000"/>
          </a:ln>
        </p:spPr>
      </p:pic>
      <p:pic>
        <p:nvPicPr>
          <p:cNvPr id="759" name="Ju_SC_Stammdaten.gif" descr="Ju_SC_Stammdaten.gif"/>
          <p:cNvPicPr>
            <a:picLocks noChangeAspect="1"/>
          </p:cNvPicPr>
          <p:nvPr/>
        </p:nvPicPr>
        <p:blipFill>
          <a:blip r:embed="rId11">
            <a:extLst/>
          </a:blip>
          <a:stretch>
            <a:fillRect/>
          </a:stretch>
        </p:blipFill>
        <p:spPr>
          <a:xfrm>
            <a:off x="14797409" y="2069039"/>
            <a:ext cx="4238615" cy="2943482"/>
          </a:xfrm>
          <a:prstGeom prst="rect">
            <a:avLst/>
          </a:prstGeom>
          <a:ln w="12700">
            <a:miter lim="400000"/>
          </a:ln>
        </p:spPr>
      </p:pic>
      <p:pic>
        <p:nvPicPr>
          <p:cNvPr id="760" name="Lager-Eingabemaske.jpg" descr="Lager-Eingabemaske.jpg"/>
          <p:cNvPicPr>
            <a:picLocks noChangeAspect="1"/>
          </p:cNvPicPr>
          <p:nvPr/>
        </p:nvPicPr>
        <p:blipFill>
          <a:blip r:embed="rId12">
            <a:extLst/>
          </a:blip>
          <a:stretch>
            <a:fillRect/>
          </a:stretch>
        </p:blipFill>
        <p:spPr>
          <a:xfrm>
            <a:off x="8434192" y="7453115"/>
            <a:ext cx="5692181" cy="4173320"/>
          </a:xfrm>
          <a:prstGeom prst="rect">
            <a:avLst/>
          </a:prstGeom>
          <a:ln w="12700">
            <a:miter lim="400000"/>
          </a:ln>
        </p:spPr>
      </p:pic>
      <p:pic>
        <p:nvPicPr>
          <p:cNvPr id="761" name="maske.gif" descr="maske.gif"/>
          <p:cNvPicPr>
            <a:picLocks noChangeAspect="1"/>
          </p:cNvPicPr>
          <p:nvPr/>
        </p:nvPicPr>
        <p:blipFill>
          <a:blip r:embed="rId13">
            <a:extLst/>
          </a:blip>
          <a:stretch>
            <a:fillRect/>
          </a:stretch>
        </p:blipFill>
        <p:spPr>
          <a:xfrm>
            <a:off x="6710972" y="4576116"/>
            <a:ext cx="4632903" cy="3325375"/>
          </a:xfrm>
          <a:prstGeom prst="rect">
            <a:avLst/>
          </a:prstGeom>
          <a:ln w="12700">
            <a:miter lim="400000"/>
          </a:ln>
        </p:spPr>
      </p:pic>
      <p:pic>
        <p:nvPicPr>
          <p:cNvPr id="762" name="optik_640_480_3.jpg" descr="optik_640_480_3.jpg"/>
          <p:cNvPicPr>
            <a:picLocks noChangeAspect="1"/>
          </p:cNvPicPr>
          <p:nvPr/>
        </p:nvPicPr>
        <p:blipFill>
          <a:blip r:embed="rId14">
            <a:extLst/>
          </a:blip>
          <a:stretch>
            <a:fillRect/>
          </a:stretch>
        </p:blipFill>
        <p:spPr>
          <a:xfrm>
            <a:off x="10472777" y="1088922"/>
            <a:ext cx="5247425" cy="3935570"/>
          </a:xfrm>
          <a:prstGeom prst="rect">
            <a:avLst/>
          </a:prstGeom>
          <a:ln w="12700">
            <a:miter lim="400000"/>
          </a:ln>
        </p:spPr>
      </p:pic>
      <p:pic>
        <p:nvPicPr>
          <p:cNvPr id="763" name="optik_640_480_13.jpg" descr="optik_640_480_13.jpg"/>
          <p:cNvPicPr>
            <a:picLocks noChangeAspect="1"/>
          </p:cNvPicPr>
          <p:nvPr/>
        </p:nvPicPr>
        <p:blipFill>
          <a:blip r:embed="rId15">
            <a:extLst/>
          </a:blip>
          <a:stretch>
            <a:fillRect/>
          </a:stretch>
        </p:blipFill>
        <p:spPr>
          <a:xfrm>
            <a:off x="13306660" y="7084710"/>
            <a:ext cx="5015324" cy="3761494"/>
          </a:xfrm>
          <a:prstGeom prst="rect">
            <a:avLst/>
          </a:prstGeom>
          <a:ln w="12700">
            <a:miter lim="400000"/>
          </a:ln>
        </p:spPr>
      </p:pic>
      <p:pic>
        <p:nvPicPr>
          <p:cNvPr id="764" name="parajen2.jpg" descr="parajen2.jpg"/>
          <p:cNvPicPr>
            <a:picLocks noChangeAspect="1"/>
          </p:cNvPicPr>
          <p:nvPr/>
        </p:nvPicPr>
        <p:blipFill>
          <a:blip r:embed="rId16">
            <a:extLst/>
          </a:blip>
          <a:stretch>
            <a:fillRect/>
          </a:stretch>
        </p:blipFill>
        <p:spPr>
          <a:xfrm>
            <a:off x="7327165" y="7607499"/>
            <a:ext cx="3825442" cy="2715916"/>
          </a:xfrm>
          <a:prstGeom prst="rect">
            <a:avLst/>
          </a:prstGeom>
          <a:ln w="12700">
            <a:miter lim="400000"/>
          </a:ln>
        </p:spPr>
      </p:pic>
      <p:pic>
        <p:nvPicPr>
          <p:cNvPr id="765" name="REFLEX_Stammdaten_Personen_Eingabemaske.jpg" descr="REFLEX_Stammdaten_Personen_Eingabemaske.jpg"/>
          <p:cNvPicPr>
            <a:picLocks noChangeAspect="1"/>
          </p:cNvPicPr>
          <p:nvPr/>
        </p:nvPicPr>
        <p:blipFill>
          <a:blip r:embed="rId17">
            <a:extLst/>
          </a:blip>
          <a:stretch>
            <a:fillRect/>
          </a:stretch>
        </p:blipFill>
        <p:spPr>
          <a:xfrm>
            <a:off x="8225652" y="2601850"/>
            <a:ext cx="6109263" cy="3578191"/>
          </a:xfrm>
          <a:prstGeom prst="rect">
            <a:avLst/>
          </a:prstGeom>
          <a:ln w="12700">
            <a:miter lim="400000"/>
          </a:ln>
        </p:spPr>
      </p:pic>
      <p:pic>
        <p:nvPicPr>
          <p:cNvPr id="766" name="rs-wohnorte-4.jpg" descr="rs-wohnorte-4.jpg"/>
          <p:cNvPicPr>
            <a:picLocks noChangeAspect="1"/>
          </p:cNvPicPr>
          <p:nvPr/>
        </p:nvPicPr>
        <p:blipFill>
          <a:blip r:embed="rId18">
            <a:extLst/>
          </a:blip>
          <a:stretch>
            <a:fillRect/>
          </a:stretch>
        </p:blipFill>
        <p:spPr>
          <a:xfrm>
            <a:off x="14858231" y="4032823"/>
            <a:ext cx="5889572" cy="4411473"/>
          </a:xfrm>
          <a:prstGeom prst="rect">
            <a:avLst/>
          </a:prstGeom>
          <a:ln w="12700">
            <a:miter lim="400000"/>
          </a:ln>
        </p:spPr>
      </p:pic>
      <p:pic>
        <p:nvPicPr>
          <p:cNvPr id="767" name="TD2.jpg" descr="TD2.jpg"/>
          <p:cNvPicPr>
            <a:picLocks noChangeAspect="1"/>
          </p:cNvPicPr>
          <p:nvPr/>
        </p:nvPicPr>
        <p:blipFill>
          <a:blip r:embed="rId19">
            <a:extLst/>
          </a:blip>
          <a:stretch>
            <a:fillRect/>
          </a:stretch>
        </p:blipFill>
        <p:spPr>
          <a:xfrm>
            <a:off x="9183786" y="5515541"/>
            <a:ext cx="5247426" cy="3761493"/>
          </a:xfrm>
          <a:prstGeom prst="rect">
            <a:avLst/>
          </a:prstGeom>
          <a:ln w="12700">
            <a:miter lim="400000"/>
          </a:ln>
        </p:spPr>
      </p:pic>
      <p:pic>
        <p:nvPicPr>
          <p:cNvPr id="768" name="eingabemaske.png" descr="eingabemaske.png"/>
          <p:cNvPicPr>
            <a:picLocks noChangeAspect="1"/>
          </p:cNvPicPr>
          <p:nvPr/>
        </p:nvPicPr>
        <p:blipFill>
          <a:blip r:embed="rId20">
            <a:extLst/>
          </a:blip>
          <a:stretch>
            <a:fillRect/>
          </a:stretch>
        </p:blipFill>
        <p:spPr>
          <a:xfrm>
            <a:off x="10790209" y="6719314"/>
            <a:ext cx="6181093" cy="4354053"/>
          </a:xfrm>
          <a:prstGeom prst="rect">
            <a:avLst/>
          </a:prstGeom>
          <a:ln w="12700">
            <a:miter lim="400000"/>
          </a:ln>
        </p:spPr>
      </p:pic>
    </p:spTree>
  </p:cSld>
  <p:clrMapOvr>
    <a:masterClrMapping/>
  </p:clrMapOvr>
  <p:transition spd="med" advClick="0" advTm="1000"/>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59"/>
                                        </p:tgtEl>
                                        <p:attrNameLst>
                                          <p:attrName>style.visibility</p:attrName>
                                        </p:attrNameLst>
                                      </p:cBhvr>
                                      <p:to>
                                        <p:strVal val="visible"/>
                                      </p:to>
                                    </p:set>
                                    <p:anim calcmode="lin" valueType="num">
                                      <p:cBhvr>
                                        <p:cTn id="7" dur="49" fill="hold"/>
                                        <p:tgtEl>
                                          <p:spTgt spid="759"/>
                                        </p:tgtEl>
                                        <p:attrNameLst>
                                          <p:attrName>ppt_w</p:attrName>
                                        </p:attrNameLst>
                                      </p:cBhvr>
                                      <p:tavLst>
                                        <p:tav tm="0">
                                          <p:val>
                                            <p:fltVal val="0"/>
                                          </p:val>
                                        </p:tav>
                                        <p:tav tm="100000">
                                          <p:val>
                                            <p:strVal val="#ppt_w"/>
                                          </p:val>
                                        </p:tav>
                                      </p:tavLst>
                                    </p:anim>
                                    <p:anim calcmode="lin" valueType="num">
                                      <p:cBhvr>
                                        <p:cTn id="8" dur="49" fill="hold"/>
                                        <p:tgtEl>
                                          <p:spTgt spid="759"/>
                                        </p:tgtEl>
                                        <p:attrNameLst>
                                          <p:attrName>ppt_h</p:attrName>
                                        </p:attrNameLst>
                                      </p:cBhvr>
                                      <p:tavLst>
                                        <p:tav tm="0">
                                          <p:val>
                                            <p:fltVal val="0"/>
                                          </p:val>
                                        </p:tav>
                                        <p:tav tm="100000">
                                          <p:val>
                                            <p:strVal val="#ppt_h"/>
                                          </p:val>
                                        </p:tav>
                                      </p:tavLst>
                                    </p:anim>
                                  </p:childTnLst>
                                </p:cTn>
                              </p:par>
                            </p:childTnLst>
                          </p:cTn>
                        </p:par>
                        <p:par>
                          <p:cTn id="9" fill="hold">
                            <p:stCondLst>
                              <p:cond delay="49"/>
                            </p:stCondLst>
                            <p:childTnLst>
                              <p:par>
                                <p:cTn id="10" presetID="23" presetClass="entr" presetSubtype="16" fill="hold" grpId="2" nodeType="afterEffect">
                                  <p:stCondLst>
                                    <p:cond delay="0"/>
                                  </p:stCondLst>
                                  <p:iterate>
                                    <p:tmAbs val="0"/>
                                  </p:iterate>
                                  <p:childTnLst>
                                    <p:set>
                                      <p:cBhvr>
                                        <p:cTn id="11" fill="hold"/>
                                        <p:tgtEl>
                                          <p:spTgt spid="755"/>
                                        </p:tgtEl>
                                        <p:attrNameLst>
                                          <p:attrName>style.visibility</p:attrName>
                                        </p:attrNameLst>
                                      </p:cBhvr>
                                      <p:to>
                                        <p:strVal val="visible"/>
                                      </p:to>
                                    </p:set>
                                    <p:anim calcmode="lin" valueType="num">
                                      <p:cBhvr>
                                        <p:cTn id="12" dur="49" fill="hold"/>
                                        <p:tgtEl>
                                          <p:spTgt spid="755"/>
                                        </p:tgtEl>
                                        <p:attrNameLst>
                                          <p:attrName>ppt_w</p:attrName>
                                        </p:attrNameLst>
                                      </p:cBhvr>
                                      <p:tavLst>
                                        <p:tav tm="0">
                                          <p:val>
                                            <p:fltVal val="0"/>
                                          </p:val>
                                        </p:tav>
                                        <p:tav tm="100000">
                                          <p:val>
                                            <p:strVal val="#ppt_w"/>
                                          </p:val>
                                        </p:tav>
                                      </p:tavLst>
                                    </p:anim>
                                    <p:anim calcmode="lin" valueType="num">
                                      <p:cBhvr>
                                        <p:cTn id="13" dur="49" fill="hold"/>
                                        <p:tgtEl>
                                          <p:spTgt spid="755"/>
                                        </p:tgtEl>
                                        <p:attrNameLst>
                                          <p:attrName>ppt_h</p:attrName>
                                        </p:attrNameLst>
                                      </p:cBhvr>
                                      <p:tavLst>
                                        <p:tav tm="0">
                                          <p:val>
                                            <p:fltVal val="0"/>
                                          </p:val>
                                        </p:tav>
                                        <p:tav tm="100000">
                                          <p:val>
                                            <p:strVal val="#ppt_h"/>
                                          </p:val>
                                        </p:tav>
                                      </p:tavLst>
                                    </p:anim>
                                  </p:childTnLst>
                                </p:cTn>
                              </p:par>
                            </p:childTnLst>
                          </p:cTn>
                        </p:par>
                        <p:par>
                          <p:cTn id="14" fill="hold">
                            <p:stCondLst>
                              <p:cond delay="98"/>
                            </p:stCondLst>
                            <p:childTnLst>
                              <p:par>
                                <p:cTn id="15" presetID="23" presetClass="entr" presetSubtype="16" fill="hold" grpId="3" nodeType="afterEffect">
                                  <p:stCondLst>
                                    <p:cond delay="0"/>
                                  </p:stCondLst>
                                  <p:iterate>
                                    <p:tmAbs val="0"/>
                                  </p:iterate>
                                  <p:childTnLst>
                                    <p:set>
                                      <p:cBhvr>
                                        <p:cTn id="16" fill="hold"/>
                                        <p:tgtEl>
                                          <p:spTgt spid="756"/>
                                        </p:tgtEl>
                                        <p:attrNameLst>
                                          <p:attrName>style.visibility</p:attrName>
                                        </p:attrNameLst>
                                      </p:cBhvr>
                                      <p:to>
                                        <p:strVal val="visible"/>
                                      </p:to>
                                    </p:set>
                                    <p:anim calcmode="lin" valueType="num">
                                      <p:cBhvr>
                                        <p:cTn id="17" dur="49" fill="hold"/>
                                        <p:tgtEl>
                                          <p:spTgt spid="756"/>
                                        </p:tgtEl>
                                        <p:attrNameLst>
                                          <p:attrName>ppt_w</p:attrName>
                                        </p:attrNameLst>
                                      </p:cBhvr>
                                      <p:tavLst>
                                        <p:tav tm="0">
                                          <p:val>
                                            <p:fltVal val="0"/>
                                          </p:val>
                                        </p:tav>
                                        <p:tav tm="100000">
                                          <p:val>
                                            <p:strVal val="#ppt_w"/>
                                          </p:val>
                                        </p:tav>
                                      </p:tavLst>
                                    </p:anim>
                                    <p:anim calcmode="lin" valueType="num">
                                      <p:cBhvr>
                                        <p:cTn id="18" dur="49" fill="hold"/>
                                        <p:tgtEl>
                                          <p:spTgt spid="756"/>
                                        </p:tgtEl>
                                        <p:attrNameLst>
                                          <p:attrName>ppt_h</p:attrName>
                                        </p:attrNameLst>
                                      </p:cBhvr>
                                      <p:tavLst>
                                        <p:tav tm="0">
                                          <p:val>
                                            <p:fltVal val="0"/>
                                          </p:val>
                                        </p:tav>
                                        <p:tav tm="100000">
                                          <p:val>
                                            <p:strVal val="#ppt_h"/>
                                          </p:val>
                                        </p:tav>
                                      </p:tavLst>
                                    </p:anim>
                                  </p:childTnLst>
                                </p:cTn>
                              </p:par>
                            </p:childTnLst>
                          </p:cTn>
                        </p:par>
                        <p:par>
                          <p:cTn id="19" fill="hold">
                            <p:stCondLst>
                              <p:cond delay="147"/>
                            </p:stCondLst>
                            <p:childTnLst>
                              <p:par>
                                <p:cTn id="20" presetID="23" presetClass="entr" presetSubtype="16" fill="hold" grpId="4" nodeType="afterEffect">
                                  <p:stCondLst>
                                    <p:cond delay="0"/>
                                  </p:stCondLst>
                                  <p:iterate>
                                    <p:tmAbs val="0"/>
                                  </p:iterate>
                                  <p:childTnLst>
                                    <p:set>
                                      <p:cBhvr>
                                        <p:cTn id="21" fill="hold"/>
                                        <p:tgtEl>
                                          <p:spTgt spid="761"/>
                                        </p:tgtEl>
                                        <p:attrNameLst>
                                          <p:attrName>style.visibility</p:attrName>
                                        </p:attrNameLst>
                                      </p:cBhvr>
                                      <p:to>
                                        <p:strVal val="visible"/>
                                      </p:to>
                                    </p:set>
                                    <p:anim calcmode="lin" valueType="num">
                                      <p:cBhvr>
                                        <p:cTn id="22" dur="49" fill="hold"/>
                                        <p:tgtEl>
                                          <p:spTgt spid="761"/>
                                        </p:tgtEl>
                                        <p:attrNameLst>
                                          <p:attrName>ppt_w</p:attrName>
                                        </p:attrNameLst>
                                      </p:cBhvr>
                                      <p:tavLst>
                                        <p:tav tm="0">
                                          <p:val>
                                            <p:fltVal val="0"/>
                                          </p:val>
                                        </p:tav>
                                        <p:tav tm="100000">
                                          <p:val>
                                            <p:strVal val="#ppt_w"/>
                                          </p:val>
                                        </p:tav>
                                      </p:tavLst>
                                    </p:anim>
                                    <p:anim calcmode="lin" valueType="num">
                                      <p:cBhvr>
                                        <p:cTn id="23" dur="49" fill="hold"/>
                                        <p:tgtEl>
                                          <p:spTgt spid="761"/>
                                        </p:tgtEl>
                                        <p:attrNameLst>
                                          <p:attrName>ppt_h</p:attrName>
                                        </p:attrNameLst>
                                      </p:cBhvr>
                                      <p:tavLst>
                                        <p:tav tm="0">
                                          <p:val>
                                            <p:fltVal val="0"/>
                                          </p:val>
                                        </p:tav>
                                        <p:tav tm="100000">
                                          <p:val>
                                            <p:strVal val="#ppt_h"/>
                                          </p:val>
                                        </p:tav>
                                      </p:tavLst>
                                    </p:anim>
                                  </p:childTnLst>
                                </p:cTn>
                              </p:par>
                            </p:childTnLst>
                          </p:cTn>
                        </p:par>
                        <p:par>
                          <p:cTn id="24" fill="hold">
                            <p:stCondLst>
                              <p:cond delay="196"/>
                            </p:stCondLst>
                            <p:childTnLst>
                              <p:par>
                                <p:cTn id="25" presetID="23" presetClass="entr" presetSubtype="16" fill="hold" grpId="5" nodeType="afterEffect">
                                  <p:stCondLst>
                                    <p:cond delay="0"/>
                                  </p:stCondLst>
                                  <p:iterate>
                                    <p:tmAbs val="0"/>
                                  </p:iterate>
                                  <p:childTnLst>
                                    <p:set>
                                      <p:cBhvr>
                                        <p:cTn id="26" fill="hold"/>
                                        <p:tgtEl>
                                          <p:spTgt spid="767"/>
                                        </p:tgtEl>
                                        <p:attrNameLst>
                                          <p:attrName>style.visibility</p:attrName>
                                        </p:attrNameLst>
                                      </p:cBhvr>
                                      <p:to>
                                        <p:strVal val="visible"/>
                                      </p:to>
                                    </p:set>
                                    <p:anim calcmode="lin" valueType="num">
                                      <p:cBhvr>
                                        <p:cTn id="27" dur="49" fill="hold"/>
                                        <p:tgtEl>
                                          <p:spTgt spid="767"/>
                                        </p:tgtEl>
                                        <p:attrNameLst>
                                          <p:attrName>ppt_w</p:attrName>
                                        </p:attrNameLst>
                                      </p:cBhvr>
                                      <p:tavLst>
                                        <p:tav tm="0">
                                          <p:val>
                                            <p:fltVal val="0"/>
                                          </p:val>
                                        </p:tav>
                                        <p:tav tm="100000">
                                          <p:val>
                                            <p:strVal val="#ppt_w"/>
                                          </p:val>
                                        </p:tav>
                                      </p:tavLst>
                                    </p:anim>
                                    <p:anim calcmode="lin" valueType="num">
                                      <p:cBhvr>
                                        <p:cTn id="28" dur="49" fill="hold"/>
                                        <p:tgtEl>
                                          <p:spTgt spid="767"/>
                                        </p:tgtEl>
                                        <p:attrNameLst>
                                          <p:attrName>ppt_h</p:attrName>
                                        </p:attrNameLst>
                                      </p:cBhvr>
                                      <p:tavLst>
                                        <p:tav tm="0">
                                          <p:val>
                                            <p:fltVal val="0"/>
                                          </p:val>
                                        </p:tav>
                                        <p:tav tm="100000">
                                          <p:val>
                                            <p:strVal val="#ppt_h"/>
                                          </p:val>
                                        </p:tav>
                                      </p:tavLst>
                                    </p:anim>
                                  </p:childTnLst>
                                </p:cTn>
                              </p:par>
                            </p:childTnLst>
                          </p:cTn>
                        </p:par>
                        <p:par>
                          <p:cTn id="29" fill="hold">
                            <p:stCondLst>
                              <p:cond delay="245"/>
                            </p:stCondLst>
                            <p:childTnLst>
                              <p:par>
                                <p:cTn id="30" presetID="23" presetClass="entr" presetSubtype="16" fill="hold" grpId="6" nodeType="afterEffect">
                                  <p:stCondLst>
                                    <p:cond delay="0"/>
                                  </p:stCondLst>
                                  <p:iterate>
                                    <p:tmAbs val="0"/>
                                  </p:iterate>
                                  <p:childTnLst>
                                    <p:set>
                                      <p:cBhvr>
                                        <p:cTn id="31" fill="hold"/>
                                        <p:tgtEl>
                                          <p:spTgt spid="765"/>
                                        </p:tgtEl>
                                        <p:attrNameLst>
                                          <p:attrName>style.visibility</p:attrName>
                                        </p:attrNameLst>
                                      </p:cBhvr>
                                      <p:to>
                                        <p:strVal val="visible"/>
                                      </p:to>
                                    </p:set>
                                    <p:anim calcmode="lin" valueType="num">
                                      <p:cBhvr>
                                        <p:cTn id="32" dur="49" fill="hold"/>
                                        <p:tgtEl>
                                          <p:spTgt spid="765"/>
                                        </p:tgtEl>
                                        <p:attrNameLst>
                                          <p:attrName>ppt_w</p:attrName>
                                        </p:attrNameLst>
                                      </p:cBhvr>
                                      <p:tavLst>
                                        <p:tav tm="0">
                                          <p:val>
                                            <p:fltVal val="0"/>
                                          </p:val>
                                        </p:tav>
                                        <p:tav tm="100000">
                                          <p:val>
                                            <p:strVal val="#ppt_w"/>
                                          </p:val>
                                        </p:tav>
                                      </p:tavLst>
                                    </p:anim>
                                    <p:anim calcmode="lin" valueType="num">
                                      <p:cBhvr>
                                        <p:cTn id="33" dur="49" fill="hold"/>
                                        <p:tgtEl>
                                          <p:spTgt spid="765"/>
                                        </p:tgtEl>
                                        <p:attrNameLst>
                                          <p:attrName>ppt_h</p:attrName>
                                        </p:attrNameLst>
                                      </p:cBhvr>
                                      <p:tavLst>
                                        <p:tav tm="0">
                                          <p:val>
                                            <p:fltVal val="0"/>
                                          </p:val>
                                        </p:tav>
                                        <p:tav tm="100000">
                                          <p:val>
                                            <p:strVal val="#ppt_h"/>
                                          </p:val>
                                        </p:tav>
                                      </p:tavLst>
                                    </p:anim>
                                  </p:childTnLst>
                                </p:cTn>
                              </p:par>
                            </p:childTnLst>
                          </p:cTn>
                        </p:par>
                        <p:par>
                          <p:cTn id="34" fill="hold">
                            <p:stCondLst>
                              <p:cond delay="294"/>
                            </p:stCondLst>
                            <p:childTnLst>
                              <p:par>
                                <p:cTn id="35" presetID="23" presetClass="entr" presetSubtype="16" fill="hold" grpId="7" nodeType="afterEffect">
                                  <p:stCondLst>
                                    <p:cond delay="0"/>
                                  </p:stCondLst>
                                  <p:iterate>
                                    <p:tmAbs val="0"/>
                                  </p:iterate>
                                  <p:childTnLst>
                                    <p:set>
                                      <p:cBhvr>
                                        <p:cTn id="36" fill="hold"/>
                                        <p:tgtEl>
                                          <p:spTgt spid="754"/>
                                        </p:tgtEl>
                                        <p:attrNameLst>
                                          <p:attrName>style.visibility</p:attrName>
                                        </p:attrNameLst>
                                      </p:cBhvr>
                                      <p:to>
                                        <p:strVal val="visible"/>
                                      </p:to>
                                    </p:set>
                                    <p:anim calcmode="lin" valueType="num">
                                      <p:cBhvr>
                                        <p:cTn id="37" dur="49" fill="hold"/>
                                        <p:tgtEl>
                                          <p:spTgt spid="754"/>
                                        </p:tgtEl>
                                        <p:attrNameLst>
                                          <p:attrName>ppt_w</p:attrName>
                                        </p:attrNameLst>
                                      </p:cBhvr>
                                      <p:tavLst>
                                        <p:tav tm="0">
                                          <p:val>
                                            <p:fltVal val="0"/>
                                          </p:val>
                                        </p:tav>
                                        <p:tav tm="100000">
                                          <p:val>
                                            <p:strVal val="#ppt_w"/>
                                          </p:val>
                                        </p:tav>
                                      </p:tavLst>
                                    </p:anim>
                                    <p:anim calcmode="lin" valueType="num">
                                      <p:cBhvr>
                                        <p:cTn id="38" dur="49" fill="hold"/>
                                        <p:tgtEl>
                                          <p:spTgt spid="754"/>
                                        </p:tgtEl>
                                        <p:attrNameLst>
                                          <p:attrName>ppt_h</p:attrName>
                                        </p:attrNameLst>
                                      </p:cBhvr>
                                      <p:tavLst>
                                        <p:tav tm="0">
                                          <p:val>
                                            <p:fltVal val="0"/>
                                          </p:val>
                                        </p:tav>
                                        <p:tav tm="100000">
                                          <p:val>
                                            <p:strVal val="#ppt_h"/>
                                          </p:val>
                                        </p:tav>
                                      </p:tavLst>
                                    </p:anim>
                                  </p:childTnLst>
                                </p:cTn>
                              </p:par>
                            </p:childTnLst>
                          </p:cTn>
                        </p:par>
                        <p:par>
                          <p:cTn id="39" fill="hold">
                            <p:stCondLst>
                              <p:cond delay="343"/>
                            </p:stCondLst>
                            <p:childTnLst>
                              <p:par>
                                <p:cTn id="40" presetID="23" presetClass="entr" presetSubtype="16" fill="hold" grpId="8" nodeType="afterEffect">
                                  <p:stCondLst>
                                    <p:cond delay="0"/>
                                  </p:stCondLst>
                                  <p:iterate>
                                    <p:tmAbs val="0"/>
                                  </p:iterate>
                                  <p:childTnLst>
                                    <p:set>
                                      <p:cBhvr>
                                        <p:cTn id="41" fill="hold"/>
                                        <p:tgtEl>
                                          <p:spTgt spid="752"/>
                                        </p:tgtEl>
                                        <p:attrNameLst>
                                          <p:attrName>style.visibility</p:attrName>
                                        </p:attrNameLst>
                                      </p:cBhvr>
                                      <p:to>
                                        <p:strVal val="visible"/>
                                      </p:to>
                                    </p:set>
                                    <p:anim calcmode="lin" valueType="num">
                                      <p:cBhvr>
                                        <p:cTn id="42" dur="49" fill="hold"/>
                                        <p:tgtEl>
                                          <p:spTgt spid="752"/>
                                        </p:tgtEl>
                                        <p:attrNameLst>
                                          <p:attrName>ppt_w</p:attrName>
                                        </p:attrNameLst>
                                      </p:cBhvr>
                                      <p:tavLst>
                                        <p:tav tm="0">
                                          <p:val>
                                            <p:fltVal val="0"/>
                                          </p:val>
                                        </p:tav>
                                        <p:tav tm="100000">
                                          <p:val>
                                            <p:strVal val="#ppt_w"/>
                                          </p:val>
                                        </p:tav>
                                      </p:tavLst>
                                    </p:anim>
                                    <p:anim calcmode="lin" valueType="num">
                                      <p:cBhvr>
                                        <p:cTn id="43" dur="49" fill="hold"/>
                                        <p:tgtEl>
                                          <p:spTgt spid="752"/>
                                        </p:tgtEl>
                                        <p:attrNameLst>
                                          <p:attrName>ppt_h</p:attrName>
                                        </p:attrNameLst>
                                      </p:cBhvr>
                                      <p:tavLst>
                                        <p:tav tm="0">
                                          <p:val>
                                            <p:fltVal val="0"/>
                                          </p:val>
                                        </p:tav>
                                        <p:tav tm="100000">
                                          <p:val>
                                            <p:strVal val="#ppt_h"/>
                                          </p:val>
                                        </p:tav>
                                      </p:tavLst>
                                    </p:anim>
                                  </p:childTnLst>
                                </p:cTn>
                              </p:par>
                            </p:childTnLst>
                          </p:cTn>
                        </p:par>
                        <p:par>
                          <p:cTn id="44" fill="hold">
                            <p:stCondLst>
                              <p:cond delay="392"/>
                            </p:stCondLst>
                            <p:childTnLst>
                              <p:par>
                                <p:cTn id="45" presetID="23" presetClass="entr" presetSubtype="16" fill="hold" grpId="9" nodeType="afterEffect">
                                  <p:stCondLst>
                                    <p:cond delay="0"/>
                                  </p:stCondLst>
                                  <p:iterate>
                                    <p:tmAbs val="0"/>
                                  </p:iterate>
                                  <p:childTnLst>
                                    <p:set>
                                      <p:cBhvr>
                                        <p:cTn id="46" fill="hold"/>
                                        <p:tgtEl>
                                          <p:spTgt spid="766"/>
                                        </p:tgtEl>
                                        <p:attrNameLst>
                                          <p:attrName>style.visibility</p:attrName>
                                        </p:attrNameLst>
                                      </p:cBhvr>
                                      <p:to>
                                        <p:strVal val="visible"/>
                                      </p:to>
                                    </p:set>
                                    <p:anim calcmode="lin" valueType="num">
                                      <p:cBhvr>
                                        <p:cTn id="47" dur="49" fill="hold"/>
                                        <p:tgtEl>
                                          <p:spTgt spid="766"/>
                                        </p:tgtEl>
                                        <p:attrNameLst>
                                          <p:attrName>ppt_w</p:attrName>
                                        </p:attrNameLst>
                                      </p:cBhvr>
                                      <p:tavLst>
                                        <p:tav tm="0">
                                          <p:val>
                                            <p:fltVal val="0"/>
                                          </p:val>
                                        </p:tav>
                                        <p:tav tm="100000">
                                          <p:val>
                                            <p:strVal val="#ppt_w"/>
                                          </p:val>
                                        </p:tav>
                                      </p:tavLst>
                                    </p:anim>
                                    <p:anim calcmode="lin" valueType="num">
                                      <p:cBhvr>
                                        <p:cTn id="48" dur="49" fill="hold"/>
                                        <p:tgtEl>
                                          <p:spTgt spid="766"/>
                                        </p:tgtEl>
                                        <p:attrNameLst>
                                          <p:attrName>ppt_h</p:attrName>
                                        </p:attrNameLst>
                                      </p:cBhvr>
                                      <p:tavLst>
                                        <p:tav tm="0">
                                          <p:val>
                                            <p:fltVal val="0"/>
                                          </p:val>
                                        </p:tav>
                                        <p:tav tm="100000">
                                          <p:val>
                                            <p:strVal val="#ppt_h"/>
                                          </p:val>
                                        </p:tav>
                                      </p:tavLst>
                                    </p:anim>
                                  </p:childTnLst>
                                </p:cTn>
                              </p:par>
                            </p:childTnLst>
                          </p:cTn>
                        </p:par>
                        <p:par>
                          <p:cTn id="49" fill="hold">
                            <p:stCondLst>
                              <p:cond delay="441"/>
                            </p:stCondLst>
                            <p:childTnLst>
                              <p:par>
                                <p:cTn id="50" presetID="23" presetClass="entr" presetSubtype="16" fill="hold" grpId="10" nodeType="afterEffect">
                                  <p:stCondLst>
                                    <p:cond delay="0"/>
                                  </p:stCondLst>
                                  <p:iterate>
                                    <p:tmAbs val="0"/>
                                  </p:iterate>
                                  <p:childTnLst>
                                    <p:set>
                                      <p:cBhvr>
                                        <p:cTn id="51" fill="hold"/>
                                        <p:tgtEl>
                                          <p:spTgt spid="757"/>
                                        </p:tgtEl>
                                        <p:attrNameLst>
                                          <p:attrName>style.visibility</p:attrName>
                                        </p:attrNameLst>
                                      </p:cBhvr>
                                      <p:to>
                                        <p:strVal val="visible"/>
                                      </p:to>
                                    </p:set>
                                    <p:anim calcmode="lin" valueType="num">
                                      <p:cBhvr>
                                        <p:cTn id="52" dur="49" fill="hold"/>
                                        <p:tgtEl>
                                          <p:spTgt spid="757"/>
                                        </p:tgtEl>
                                        <p:attrNameLst>
                                          <p:attrName>ppt_w</p:attrName>
                                        </p:attrNameLst>
                                      </p:cBhvr>
                                      <p:tavLst>
                                        <p:tav tm="0">
                                          <p:val>
                                            <p:fltVal val="0"/>
                                          </p:val>
                                        </p:tav>
                                        <p:tav tm="100000">
                                          <p:val>
                                            <p:strVal val="#ppt_w"/>
                                          </p:val>
                                        </p:tav>
                                      </p:tavLst>
                                    </p:anim>
                                    <p:anim calcmode="lin" valueType="num">
                                      <p:cBhvr>
                                        <p:cTn id="53" dur="49" fill="hold"/>
                                        <p:tgtEl>
                                          <p:spTgt spid="757"/>
                                        </p:tgtEl>
                                        <p:attrNameLst>
                                          <p:attrName>ppt_h</p:attrName>
                                        </p:attrNameLst>
                                      </p:cBhvr>
                                      <p:tavLst>
                                        <p:tav tm="0">
                                          <p:val>
                                            <p:fltVal val="0"/>
                                          </p:val>
                                        </p:tav>
                                        <p:tav tm="100000">
                                          <p:val>
                                            <p:strVal val="#ppt_h"/>
                                          </p:val>
                                        </p:tav>
                                      </p:tavLst>
                                    </p:anim>
                                  </p:childTnLst>
                                </p:cTn>
                              </p:par>
                            </p:childTnLst>
                          </p:cTn>
                        </p:par>
                        <p:par>
                          <p:cTn id="54" fill="hold">
                            <p:stCondLst>
                              <p:cond delay="490"/>
                            </p:stCondLst>
                            <p:childTnLst>
                              <p:par>
                                <p:cTn id="55" presetID="23" presetClass="entr" presetSubtype="16" fill="hold" grpId="11" nodeType="afterEffect">
                                  <p:stCondLst>
                                    <p:cond delay="0"/>
                                  </p:stCondLst>
                                  <p:iterate>
                                    <p:tmAbs val="0"/>
                                  </p:iterate>
                                  <p:childTnLst>
                                    <p:set>
                                      <p:cBhvr>
                                        <p:cTn id="56" fill="hold"/>
                                        <p:tgtEl>
                                          <p:spTgt spid="762"/>
                                        </p:tgtEl>
                                        <p:attrNameLst>
                                          <p:attrName>style.visibility</p:attrName>
                                        </p:attrNameLst>
                                      </p:cBhvr>
                                      <p:to>
                                        <p:strVal val="visible"/>
                                      </p:to>
                                    </p:set>
                                    <p:anim calcmode="lin" valueType="num">
                                      <p:cBhvr>
                                        <p:cTn id="57" dur="49" fill="hold"/>
                                        <p:tgtEl>
                                          <p:spTgt spid="762"/>
                                        </p:tgtEl>
                                        <p:attrNameLst>
                                          <p:attrName>ppt_w</p:attrName>
                                        </p:attrNameLst>
                                      </p:cBhvr>
                                      <p:tavLst>
                                        <p:tav tm="0">
                                          <p:val>
                                            <p:fltVal val="0"/>
                                          </p:val>
                                        </p:tav>
                                        <p:tav tm="100000">
                                          <p:val>
                                            <p:strVal val="#ppt_w"/>
                                          </p:val>
                                        </p:tav>
                                      </p:tavLst>
                                    </p:anim>
                                    <p:anim calcmode="lin" valueType="num">
                                      <p:cBhvr>
                                        <p:cTn id="58" dur="49" fill="hold"/>
                                        <p:tgtEl>
                                          <p:spTgt spid="762"/>
                                        </p:tgtEl>
                                        <p:attrNameLst>
                                          <p:attrName>ppt_h</p:attrName>
                                        </p:attrNameLst>
                                      </p:cBhvr>
                                      <p:tavLst>
                                        <p:tav tm="0">
                                          <p:val>
                                            <p:fltVal val="0"/>
                                          </p:val>
                                        </p:tav>
                                        <p:tav tm="100000">
                                          <p:val>
                                            <p:strVal val="#ppt_h"/>
                                          </p:val>
                                        </p:tav>
                                      </p:tavLst>
                                    </p:anim>
                                  </p:childTnLst>
                                </p:cTn>
                              </p:par>
                            </p:childTnLst>
                          </p:cTn>
                        </p:par>
                        <p:par>
                          <p:cTn id="59" fill="hold">
                            <p:stCondLst>
                              <p:cond delay="539"/>
                            </p:stCondLst>
                            <p:childTnLst>
                              <p:par>
                                <p:cTn id="60" presetID="23" presetClass="entr" presetSubtype="16" fill="hold" grpId="12" nodeType="afterEffect">
                                  <p:stCondLst>
                                    <p:cond delay="0"/>
                                  </p:stCondLst>
                                  <p:iterate>
                                    <p:tmAbs val="0"/>
                                  </p:iterate>
                                  <p:childTnLst>
                                    <p:set>
                                      <p:cBhvr>
                                        <p:cTn id="61" fill="hold"/>
                                        <p:tgtEl>
                                          <p:spTgt spid="763"/>
                                        </p:tgtEl>
                                        <p:attrNameLst>
                                          <p:attrName>style.visibility</p:attrName>
                                        </p:attrNameLst>
                                      </p:cBhvr>
                                      <p:to>
                                        <p:strVal val="visible"/>
                                      </p:to>
                                    </p:set>
                                    <p:anim calcmode="lin" valueType="num">
                                      <p:cBhvr>
                                        <p:cTn id="62" dur="49" fill="hold"/>
                                        <p:tgtEl>
                                          <p:spTgt spid="763"/>
                                        </p:tgtEl>
                                        <p:attrNameLst>
                                          <p:attrName>ppt_w</p:attrName>
                                        </p:attrNameLst>
                                      </p:cBhvr>
                                      <p:tavLst>
                                        <p:tav tm="0">
                                          <p:val>
                                            <p:fltVal val="0"/>
                                          </p:val>
                                        </p:tav>
                                        <p:tav tm="100000">
                                          <p:val>
                                            <p:strVal val="#ppt_w"/>
                                          </p:val>
                                        </p:tav>
                                      </p:tavLst>
                                    </p:anim>
                                    <p:anim calcmode="lin" valueType="num">
                                      <p:cBhvr>
                                        <p:cTn id="63" dur="49" fill="hold"/>
                                        <p:tgtEl>
                                          <p:spTgt spid="763"/>
                                        </p:tgtEl>
                                        <p:attrNameLst>
                                          <p:attrName>ppt_h</p:attrName>
                                        </p:attrNameLst>
                                      </p:cBhvr>
                                      <p:tavLst>
                                        <p:tav tm="0">
                                          <p:val>
                                            <p:fltVal val="0"/>
                                          </p:val>
                                        </p:tav>
                                        <p:tav tm="100000">
                                          <p:val>
                                            <p:strVal val="#ppt_h"/>
                                          </p:val>
                                        </p:tav>
                                      </p:tavLst>
                                    </p:anim>
                                  </p:childTnLst>
                                </p:cTn>
                              </p:par>
                            </p:childTnLst>
                          </p:cTn>
                        </p:par>
                        <p:par>
                          <p:cTn id="64" fill="hold">
                            <p:stCondLst>
                              <p:cond delay="588"/>
                            </p:stCondLst>
                            <p:childTnLst>
                              <p:par>
                                <p:cTn id="65" presetID="23" presetClass="entr" presetSubtype="16" fill="hold" grpId="13" nodeType="afterEffect">
                                  <p:stCondLst>
                                    <p:cond delay="0"/>
                                  </p:stCondLst>
                                  <p:iterate>
                                    <p:tmAbs val="0"/>
                                  </p:iterate>
                                  <p:childTnLst>
                                    <p:set>
                                      <p:cBhvr>
                                        <p:cTn id="66" fill="hold"/>
                                        <p:tgtEl>
                                          <p:spTgt spid="760"/>
                                        </p:tgtEl>
                                        <p:attrNameLst>
                                          <p:attrName>style.visibility</p:attrName>
                                        </p:attrNameLst>
                                      </p:cBhvr>
                                      <p:to>
                                        <p:strVal val="visible"/>
                                      </p:to>
                                    </p:set>
                                    <p:anim calcmode="lin" valueType="num">
                                      <p:cBhvr>
                                        <p:cTn id="67" dur="49" fill="hold"/>
                                        <p:tgtEl>
                                          <p:spTgt spid="760"/>
                                        </p:tgtEl>
                                        <p:attrNameLst>
                                          <p:attrName>ppt_w</p:attrName>
                                        </p:attrNameLst>
                                      </p:cBhvr>
                                      <p:tavLst>
                                        <p:tav tm="0">
                                          <p:val>
                                            <p:fltVal val="0"/>
                                          </p:val>
                                        </p:tav>
                                        <p:tav tm="100000">
                                          <p:val>
                                            <p:strVal val="#ppt_w"/>
                                          </p:val>
                                        </p:tav>
                                      </p:tavLst>
                                    </p:anim>
                                    <p:anim calcmode="lin" valueType="num">
                                      <p:cBhvr>
                                        <p:cTn id="68" dur="49" fill="hold"/>
                                        <p:tgtEl>
                                          <p:spTgt spid="760"/>
                                        </p:tgtEl>
                                        <p:attrNameLst>
                                          <p:attrName>ppt_h</p:attrName>
                                        </p:attrNameLst>
                                      </p:cBhvr>
                                      <p:tavLst>
                                        <p:tav tm="0">
                                          <p:val>
                                            <p:fltVal val="0"/>
                                          </p:val>
                                        </p:tav>
                                        <p:tav tm="100000">
                                          <p:val>
                                            <p:strVal val="#ppt_h"/>
                                          </p:val>
                                        </p:tav>
                                      </p:tavLst>
                                    </p:anim>
                                  </p:childTnLst>
                                </p:cTn>
                              </p:par>
                            </p:childTnLst>
                          </p:cTn>
                        </p:par>
                        <p:par>
                          <p:cTn id="69" fill="hold">
                            <p:stCondLst>
                              <p:cond delay="637"/>
                            </p:stCondLst>
                            <p:childTnLst>
                              <p:par>
                                <p:cTn id="70" presetID="23" presetClass="entr" presetSubtype="16" fill="hold" grpId="14" nodeType="afterEffect">
                                  <p:stCondLst>
                                    <p:cond delay="0"/>
                                  </p:stCondLst>
                                  <p:iterate>
                                    <p:tmAbs val="0"/>
                                  </p:iterate>
                                  <p:childTnLst>
                                    <p:set>
                                      <p:cBhvr>
                                        <p:cTn id="71" fill="hold"/>
                                        <p:tgtEl>
                                          <p:spTgt spid="764"/>
                                        </p:tgtEl>
                                        <p:attrNameLst>
                                          <p:attrName>style.visibility</p:attrName>
                                        </p:attrNameLst>
                                      </p:cBhvr>
                                      <p:to>
                                        <p:strVal val="visible"/>
                                      </p:to>
                                    </p:set>
                                    <p:anim calcmode="lin" valueType="num">
                                      <p:cBhvr>
                                        <p:cTn id="72" dur="49" fill="hold"/>
                                        <p:tgtEl>
                                          <p:spTgt spid="764"/>
                                        </p:tgtEl>
                                        <p:attrNameLst>
                                          <p:attrName>ppt_w</p:attrName>
                                        </p:attrNameLst>
                                      </p:cBhvr>
                                      <p:tavLst>
                                        <p:tav tm="0">
                                          <p:val>
                                            <p:fltVal val="0"/>
                                          </p:val>
                                        </p:tav>
                                        <p:tav tm="100000">
                                          <p:val>
                                            <p:strVal val="#ppt_w"/>
                                          </p:val>
                                        </p:tav>
                                      </p:tavLst>
                                    </p:anim>
                                    <p:anim calcmode="lin" valueType="num">
                                      <p:cBhvr>
                                        <p:cTn id="73" dur="49" fill="hold"/>
                                        <p:tgtEl>
                                          <p:spTgt spid="764"/>
                                        </p:tgtEl>
                                        <p:attrNameLst>
                                          <p:attrName>ppt_h</p:attrName>
                                        </p:attrNameLst>
                                      </p:cBhvr>
                                      <p:tavLst>
                                        <p:tav tm="0">
                                          <p:val>
                                            <p:fltVal val="0"/>
                                          </p:val>
                                        </p:tav>
                                        <p:tav tm="100000">
                                          <p:val>
                                            <p:strVal val="#ppt_h"/>
                                          </p:val>
                                        </p:tav>
                                      </p:tavLst>
                                    </p:anim>
                                  </p:childTnLst>
                                </p:cTn>
                              </p:par>
                            </p:childTnLst>
                          </p:cTn>
                        </p:par>
                        <p:par>
                          <p:cTn id="74" fill="hold">
                            <p:stCondLst>
                              <p:cond delay="686"/>
                            </p:stCondLst>
                            <p:childTnLst>
                              <p:par>
                                <p:cTn id="75" presetID="23" presetClass="entr" presetSubtype="16" fill="hold" grpId="15" nodeType="afterEffect">
                                  <p:stCondLst>
                                    <p:cond delay="0"/>
                                  </p:stCondLst>
                                  <p:iterate>
                                    <p:tmAbs val="0"/>
                                  </p:iterate>
                                  <p:childTnLst>
                                    <p:set>
                                      <p:cBhvr>
                                        <p:cTn id="76" fill="hold"/>
                                        <p:tgtEl>
                                          <p:spTgt spid="751"/>
                                        </p:tgtEl>
                                        <p:attrNameLst>
                                          <p:attrName>style.visibility</p:attrName>
                                        </p:attrNameLst>
                                      </p:cBhvr>
                                      <p:to>
                                        <p:strVal val="visible"/>
                                      </p:to>
                                    </p:set>
                                    <p:anim calcmode="lin" valueType="num">
                                      <p:cBhvr>
                                        <p:cTn id="77" dur="49" fill="hold"/>
                                        <p:tgtEl>
                                          <p:spTgt spid="751"/>
                                        </p:tgtEl>
                                        <p:attrNameLst>
                                          <p:attrName>ppt_w</p:attrName>
                                        </p:attrNameLst>
                                      </p:cBhvr>
                                      <p:tavLst>
                                        <p:tav tm="0">
                                          <p:val>
                                            <p:fltVal val="0"/>
                                          </p:val>
                                        </p:tav>
                                        <p:tav tm="100000">
                                          <p:val>
                                            <p:strVal val="#ppt_w"/>
                                          </p:val>
                                        </p:tav>
                                      </p:tavLst>
                                    </p:anim>
                                    <p:anim calcmode="lin" valueType="num">
                                      <p:cBhvr>
                                        <p:cTn id="78" dur="49" fill="hold"/>
                                        <p:tgtEl>
                                          <p:spTgt spid="751"/>
                                        </p:tgtEl>
                                        <p:attrNameLst>
                                          <p:attrName>ppt_h</p:attrName>
                                        </p:attrNameLst>
                                      </p:cBhvr>
                                      <p:tavLst>
                                        <p:tav tm="0">
                                          <p:val>
                                            <p:fltVal val="0"/>
                                          </p:val>
                                        </p:tav>
                                        <p:tav tm="100000">
                                          <p:val>
                                            <p:strVal val="#ppt_h"/>
                                          </p:val>
                                        </p:tav>
                                      </p:tavLst>
                                    </p:anim>
                                  </p:childTnLst>
                                </p:cTn>
                              </p:par>
                            </p:childTnLst>
                          </p:cTn>
                        </p:par>
                        <p:par>
                          <p:cTn id="79" fill="hold">
                            <p:stCondLst>
                              <p:cond delay="735"/>
                            </p:stCondLst>
                            <p:childTnLst>
                              <p:par>
                                <p:cTn id="80" presetID="23" presetClass="entr" presetSubtype="16" fill="hold" grpId="16" nodeType="afterEffect">
                                  <p:stCondLst>
                                    <p:cond delay="0"/>
                                  </p:stCondLst>
                                  <p:iterate>
                                    <p:tmAbs val="0"/>
                                  </p:iterate>
                                  <p:childTnLst>
                                    <p:set>
                                      <p:cBhvr>
                                        <p:cTn id="81" fill="hold"/>
                                        <p:tgtEl>
                                          <p:spTgt spid="753"/>
                                        </p:tgtEl>
                                        <p:attrNameLst>
                                          <p:attrName>style.visibility</p:attrName>
                                        </p:attrNameLst>
                                      </p:cBhvr>
                                      <p:to>
                                        <p:strVal val="visible"/>
                                      </p:to>
                                    </p:set>
                                    <p:anim calcmode="lin" valueType="num">
                                      <p:cBhvr>
                                        <p:cTn id="82" dur="49" fill="hold"/>
                                        <p:tgtEl>
                                          <p:spTgt spid="753"/>
                                        </p:tgtEl>
                                        <p:attrNameLst>
                                          <p:attrName>ppt_w</p:attrName>
                                        </p:attrNameLst>
                                      </p:cBhvr>
                                      <p:tavLst>
                                        <p:tav tm="0">
                                          <p:val>
                                            <p:fltVal val="0"/>
                                          </p:val>
                                        </p:tav>
                                        <p:tav tm="100000">
                                          <p:val>
                                            <p:strVal val="#ppt_w"/>
                                          </p:val>
                                        </p:tav>
                                      </p:tavLst>
                                    </p:anim>
                                    <p:anim calcmode="lin" valueType="num">
                                      <p:cBhvr>
                                        <p:cTn id="83" dur="49" fill="hold"/>
                                        <p:tgtEl>
                                          <p:spTgt spid="753"/>
                                        </p:tgtEl>
                                        <p:attrNameLst>
                                          <p:attrName>ppt_h</p:attrName>
                                        </p:attrNameLst>
                                      </p:cBhvr>
                                      <p:tavLst>
                                        <p:tav tm="0">
                                          <p:val>
                                            <p:fltVal val="0"/>
                                          </p:val>
                                        </p:tav>
                                        <p:tav tm="100000">
                                          <p:val>
                                            <p:strVal val="#ppt_h"/>
                                          </p:val>
                                        </p:tav>
                                      </p:tavLst>
                                    </p:anim>
                                  </p:childTnLst>
                                </p:cTn>
                              </p:par>
                            </p:childTnLst>
                          </p:cTn>
                        </p:par>
                        <p:par>
                          <p:cTn id="84" fill="hold">
                            <p:stCondLst>
                              <p:cond delay="784"/>
                            </p:stCondLst>
                            <p:childTnLst>
                              <p:par>
                                <p:cTn id="85" presetID="23" presetClass="entr" presetSubtype="16" fill="hold" grpId="17" nodeType="afterEffect">
                                  <p:stCondLst>
                                    <p:cond delay="0"/>
                                  </p:stCondLst>
                                  <p:iterate>
                                    <p:tmAbs val="0"/>
                                  </p:iterate>
                                  <p:childTnLst>
                                    <p:set>
                                      <p:cBhvr>
                                        <p:cTn id="86" fill="hold"/>
                                        <p:tgtEl>
                                          <p:spTgt spid="758"/>
                                        </p:tgtEl>
                                        <p:attrNameLst>
                                          <p:attrName>style.visibility</p:attrName>
                                        </p:attrNameLst>
                                      </p:cBhvr>
                                      <p:to>
                                        <p:strVal val="visible"/>
                                      </p:to>
                                    </p:set>
                                    <p:anim calcmode="lin" valueType="num">
                                      <p:cBhvr>
                                        <p:cTn id="87" dur="49" fill="hold"/>
                                        <p:tgtEl>
                                          <p:spTgt spid="758"/>
                                        </p:tgtEl>
                                        <p:attrNameLst>
                                          <p:attrName>ppt_w</p:attrName>
                                        </p:attrNameLst>
                                      </p:cBhvr>
                                      <p:tavLst>
                                        <p:tav tm="0">
                                          <p:val>
                                            <p:fltVal val="0"/>
                                          </p:val>
                                        </p:tav>
                                        <p:tav tm="100000">
                                          <p:val>
                                            <p:strVal val="#ppt_w"/>
                                          </p:val>
                                        </p:tav>
                                      </p:tavLst>
                                    </p:anim>
                                    <p:anim calcmode="lin" valueType="num">
                                      <p:cBhvr>
                                        <p:cTn id="88" dur="49" fill="hold"/>
                                        <p:tgtEl>
                                          <p:spTgt spid="758"/>
                                        </p:tgtEl>
                                        <p:attrNameLst>
                                          <p:attrName>ppt_h</p:attrName>
                                        </p:attrNameLst>
                                      </p:cBhvr>
                                      <p:tavLst>
                                        <p:tav tm="0">
                                          <p:val>
                                            <p:fltVal val="0"/>
                                          </p:val>
                                        </p:tav>
                                        <p:tav tm="100000">
                                          <p:val>
                                            <p:strVal val="#ppt_h"/>
                                          </p:val>
                                        </p:tav>
                                      </p:tavLst>
                                    </p:anim>
                                  </p:childTnLst>
                                </p:cTn>
                              </p:par>
                            </p:childTnLst>
                          </p:cTn>
                        </p:par>
                        <p:par>
                          <p:cTn id="89" fill="hold">
                            <p:stCondLst>
                              <p:cond delay="833"/>
                            </p:stCondLst>
                            <p:childTnLst>
                              <p:par>
                                <p:cTn id="90" presetID="1" presetClass="entr" presetSubtype="0" fill="hold" grpId="18" nodeType="afterEffect">
                                  <p:stCondLst>
                                    <p:cond delay="0"/>
                                  </p:stCondLst>
                                  <p:iterate>
                                    <p:tmAbs val="0"/>
                                  </p:iterate>
                                  <p:childTnLst>
                                    <p:set>
                                      <p:cBhvr>
                                        <p:cTn id="91" fill="hold"/>
                                        <p:tgtEl>
                                          <p:spTgt spid="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 grpId="15" animBg="1" advAuto="0"/>
      <p:bldP spid="752" grpId="8" animBg="1" advAuto="0"/>
      <p:bldP spid="753" grpId="16" animBg="1" advAuto="0"/>
      <p:bldP spid="754" grpId="7" animBg="1" advAuto="0"/>
      <p:bldP spid="755" grpId="2" animBg="1" advAuto="0"/>
      <p:bldP spid="756" grpId="3" animBg="1" advAuto="0"/>
      <p:bldP spid="757" grpId="10" animBg="1" advAuto="0"/>
      <p:bldP spid="758" grpId="17" animBg="1" advAuto="0"/>
      <p:bldP spid="759" grpId="1" animBg="1" advAuto="0"/>
      <p:bldP spid="760" grpId="13" animBg="1" advAuto="0"/>
      <p:bldP spid="761" grpId="4" animBg="1" advAuto="0"/>
      <p:bldP spid="762" grpId="11" animBg="1" advAuto="0"/>
      <p:bldP spid="763" grpId="12" animBg="1" advAuto="0"/>
      <p:bldP spid="764" grpId="14" animBg="1" advAuto="0"/>
      <p:bldP spid="765" grpId="6" animBg="1" advAuto="0"/>
      <p:bldP spid="766" grpId="9" animBg="1" advAuto="0"/>
      <p:bldP spid="767" grpId="5" animBg="1" advAuto="0"/>
      <p:bldP spid="768" grpId="18"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pic>
        <p:nvPicPr>
          <p:cNvPr id="773" name="masken.png" descr="masken.png"/>
          <p:cNvPicPr>
            <a:picLocks noChangeAspect="1"/>
          </p:cNvPicPr>
          <p:nvPr/>
        </p:nvPicPr>
        <p:blipFill>
          <a:blip r:embed="rId3">
            <a:extLst/>
          </a:blip>
          <a:stretch>
            <a:fillRect/>
          </a:stretch>
        </p:blipFill>
        <p:spPr>
          <a:xfrm>
            <a:off x="3898239" y="1082410"/>
            <a:ext cx="16841391" cy="12019361"/>
          </a:xfrm>
          <a:prstGeom prst="rect">
            <a:avLst/>
          </a:prstGeom>
          <a:ln w="12700">
            <a:miter lim="400000"/>
          </a:ln>
        </p:spPr>
      </p:pic>
      <p:pic>
        <p:nvPicPr>
          <p:cNvPr id="774" name="eingabemaske.png" descr="eingabemaske.png"/>
          <p:cNvPicPr>
            <a:picLocks noChangeAspect="1"/>
          </p:cNvPicPr>
          <p:nvPr/>
        </p:nvPicPr>
        <p:blipFill>
          <a:blip r:embed="rId4">
            <a:extLst/>
          </a:blip>
          <a:stretch>
            <a:fillRect/>
          </a:stretch>
        </p:blipFill>
        <p:spPr>
          <a:xfrm>
            <a:off x="10790209" y="6719314"/>
            <a:ext cx="6181093" cy="4354053"/>
          </a:xfrm>
          <a:prstGeom prst="rect">
            <a:avLst/>
          </a:prstGeom>
          <a:ln w="12700">
            <a:miter lim="400000"/>
          </a:ln>
        </p:spPr>
      </p:pic>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200594 -0.017067" pathEditMode="relative">
                                      <p:cBhvr>
                                        <p:cTn id="6" dur="1000" fill="hold"/>
                                        <p:tgtEl>
                                          <p:spTgt spid="773"/>
                                        </p:tgtEl>
                                        <p:attrNameLst>
                                          <p:attrName>ppt_x</p:attrName>
                                          <p:attrName>ppt_y</p:attrName>
                                        </p:attrNameLst>
                                      </p:cBhvr>
                                    </p:animMotion>
                                  </p:childTnLst>
                                </p:cTn>
                              </p:par>
                            </p:childTnLst>
                          </p:cTn>
                        </p:par>
                        <p:par>
                          <p:cTn id="7" fill="hold">
                            <p:stCondLst>
                              <p:cond delay="0"/>
                            </p:stCondLst>
                            <p:childTnLst>
                              <p:par>
                                <p:cTn id="8" presetID="6" presetClass="emph" presetSubtype="0" accel="50000" decel="50000" fill="hold" grpId="2" nodeType="withEffect">
                                  <p:stCondLst>
                                    <p:cond delay="0"/>
                                  </p:stCondLst>
                                  <p:childTnLst>
                                    <p:animScale>
                                      <p:cBhvr>
                                        <p:cTn id="9" dur="1000" fill="hold"/>
                                        <p:tgtEl>
                                          <p:spTgt spid="773"/>
                                        </p:tgtEl>
                                      </p:cBhvr>
                                      <p:by x="43329" y="43329"/>
                                    </p:animScale>
                                  </p:childTnLst>
                                </p:cTn>
                              </p:par>
                            </p:childTnLst>
                          </p:cTn>
                        </p:par>
                        <p:par>
                          <p:cTn id="10" fill="hold">
                            <p:stCondLst>
                              <p:cond delay="0"/>
                            </p:stCondLst>
                            <p:childTnLst>
                              <p:par>
                                <p:cTn id="11" presetID="-1" presetClass="path" presetSubtype="0" accel="50000" decel="50000" fill="hold" nodeType="withEffect">
                                  <p:stCondLst>
                                    <p:cond delay="0"/>
                                  </p:stCondLst>
                                  <p:childTnLst>
                                    <p:animMotion origin="layout" path="M 0.000000 0.000000 L -0.232875 -0.148610" pathEditMode="relative">
                                      <p:cBhvr>
                                        <p:cTn id="12" dur="1000" fill="hold"/>
                                        <p:tgtEl>
                                          <p:spTgt spid="774"/>
                                        </p:tgtEl>
                                        <p:attrNameLst>
                                          <p:attrName>ppt_x</p:attrName>
                                          <p:attrName>ppt_y</p:attrName>
                                        </p:attrNameLst>
                                      </p:cBhvr>
                                    </p:animMotion>
                                  </p:childTnLst>
                                </p:cTn>
                              </p:par>
                            </p:childTnLst>
                          </p:cTn>
                        </p:par>
                        <p:par>
                          <p:cTn id="13" fill="hold">
                            <p:stCondLst>
                              <p:cond delay="0"/>
                            </p:stCondLst>
                            <p:childTnLst>
                              <p:par>
                                <p:cTn id="14" presetID="6" presetClass="emph" presetSubtype="0" accel="50000" decel="50000" fill="hold" grpId="4" nodeType="withEffect">
                                  <p:stCondLst>
                                    <p:cond delay="0"/>
                                  </p:stCondLst>
                                  <p:childTnLst>
                                    <p:animScale>
                                      <p:cBhvr>
                                        <p:cTn id="15" dur="1000" fill="hold"/>
                                        <p:tgtEl>
                                          <p:spTgt spid="77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 grpId="2" animBg="1" advAuto="0"/>
      <p:bldP spid="774" grpId="4"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automated…"/>
          <p:cNvSpPr txBox="1"/>
          <p:nvPr/>
        </p:nvSpPr>
        <p:spPr>
          <a:xfrm>
            <a:off x="5020691" y="2433410"/>
            <a:ext cx="14342617" cy="928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15000" b="1">
                <a:solidFill>
                  <a:srgbClr val="535353"/>
                </a:solidFill>
              </a:defRPr>
            </a:pPr>
            <a:r>
              <a:t>automated</a:t>
            </a:r>
          </a:p>
          <a:p>
            <a:pPr>
              <a:defRPr sz="15000" b="1">
                <a:solidFill>
                  <a:srgbClr val="535353"/>
                </a:solidFill>
              </a:defRPr>
            </a:pPr>
            <a:r>
              <a:t>regression test</a:t>
            </a:r>
          </a:p>
          <a:p>
            <a:pPr>
              <a:defRPr sz="15000" b="1">
                <a:solidFill>
                  <a:srgbClr val="535353"/>
                </a:solidFill>
              </a:defRPr>
            </a:pPr>
            <a:r>
              <a:t>≠</a:t>
            </a:r>
          </a:p>
          <a:p>
            <a:pPr>
              <a:defRPr sz="15000" b="1">
                <a:solidFill>
                  <a:srgbClr val="535353"/>
                </a:solidFill>
              </a:defRPr>
            </a:pPr>
            <a:r>
              <a:t>test</a:t>
            </a:r>
          </a:p>
        </p:txBody>
      </p:sp>
      <p:sp>
        <p:nvSpPr>
          <p:cNvPr id="77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automated…"/>
          <p:cNvSpPr txBox="1"/>
          <p:nvPr/>
        </p:nvSpPr>
        <p:spPr>
          <a:xfrm>
            <a:off x="5020691" y="2433410"/>
            <a:ext cx="14342617" cy="928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15000" b="1">
                <a:solidFill>
                  <a:srgbClr val="535353"/>
                </a:solidFill>
              </a:defRPr>
            </a:pPr>
            <a:r>
              <a:t>automated</a:t>
            </a:r>
          </a:p>
          <a:p>
            <a:pPr>
              <a:defRPr sz="15000" b="1">
                <a:solidFill>
                  <a:srgbClr val="535353"/>
                </a:solidFill>
              </a:defRPr>
            </a:pPr>
            <a:r>
              <a:t>regression test</a:t>
            </a:r>
          </a:p>
          <a:p>
            <a:pPr>
              <a:defRPr sz="15000" b="1">
                <a:solidFill>
                  <a:srgbClr val="535353"/>
                </a:solidFill>
              </a:defRPr>
            </a:pPr>
            <a:r>
              <a:t>=</a:t>
            </a:r>
          </a:p>
          <a:p>
            <a:pPr>
              <a:defRPr sz="15000" b="1">
                <a:solidFill>
                  <a:srgbClr val="535353"/>
                </a:solidFill>
              </a:defRPr>
            </a:pPr>
            <a:r>
              <a:t>version control</a:t>
            </a:r>
          </a:p>
        </p:txBody>
      </p:sp>
      <p:sp>
        <p:nvSpPr>
          <p:cNvPr id="78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pic>
        <p:nvPicPr>
          <p:cNvPr id="789" name="Kompare.jpg" descr="Kompare.jpg"/>
          <p:cNvPicPr>
            <a:picLocks noChangeAspect="1"/>
          </p:cNvPicPr>
          <p:nvPr/>
        </p:nvPicPr>
        <p:blipFill>
          <a:blip r:embed="rId3">
            <a:extLst/>
          </a:blip>
          <a:stretch>
            <a:fillRect/>
          </a:stretch>
        </p:blipFill>
        <p:spPr>
          <a:xfrm>
            <a:off x="5697722" y="2222868"/>
            <a:ext cx="12988556" cy="9270264"/>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pic>
        <p:nvPicPr>
          <p:cNvPr id="794" name="Screen Shot 2017-03-07 at 07.03.17  20.45.57.png" descr="Screen Shot 2017-03-07 at 07.03.17  20.45.57.png"/>
          <p:cNvPicPr>
            <a:picLocks noChangeAspect="1"/>
          </p:cNvPicPr>
          <p:nvPr/>
        </p:nvPicPr>
        <p:blipFill>
          <a:blip r:embed="rId3">
            <a:extLst/>
          </a:blip>
          <a:stretch>
            <a:fillRect/>
          </a:stretch>
        </p:blipFill>
        <p:spPr>
          <a:xfrm>
            <a:off x="3048000" y="1101292"/>
            <a:ext cx="18288000" cy="13846629"/>
          </a:xfrm>
          <a:prstGeom prst="rect">
            <a:avLst/>
          </a:prstGeom>
          <a:ln w="12700"/>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pic>
        <p:nvPicPr>
          <p:cNvPr id="799" name="Screen Shot 2017-03-07 at 07.03.17  20.46.15.png" descr="Screen Shot 2017-03-07 at 07.03.17  20.46.15.png"/>
          <p:cNvPicPr>
            <a:picLocks noChangeAspect="1"/>
          </p:cNvPicPr>
          <p:nvPr/>
        </p:nvPicPr>
        <p:blipFill>
          <a:blip r:embed="rId3">
            <a:extLst/>
          </a:blip>
          <a:stretch>
            <a:fillRect/>
          </a:stretch>
        </p:blipFill>
        <p:spPr>
          <a:xfrm>
            <a:off x="3048000" y="1110952"/>
            <a:ext cx="18288000" cy="13868403"/>
          </a:xfrm>
          <a:prstGeom prst="rect">
            <a:avLst/>
          </a:prstGeom>
          <a:ln w="12700"/>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pic>
        <p:nvPicPr>
          <p:cNvPr id="804" name="screen-diff_logo.png" descr="screen-diff_logo.png"/>
          <p:cNvPicPr>
            <a:picLocks noChangeAspect="1"/>
          </p:cNvPicPr>
          <p:nvPr/>
        </p:nvPicPr>
        <p:blipFill>
          <a:blip r:embed="rId3">
            <a:extLst/>
          </a:blip>
          <a:stretch>
            <a:fillRect/>
          </a:stretch>
        </p:blipFill>
        <p:spPr>
          <a:xfrm>
            <a:off x="7489097" y="9530488"/>
            <a:ext cx="7178362" cy="826507"/>
          </a:xfrm>
          <a:prstGeom prst="rect">
            <a:avLst/>
          </a:prstGeom>
          <a:ln w="12700"/>
        </p:spPr>
      </p:pic>
      <p:pic>
        <p:nvPicPr>
          <p:cNvPr id="805" name="Blink-Diff.png" descr="Blink-Diff.png"/>
          <p:cNvPicPr>
            <a:picLocks noChangeAspect="1"/>
          </p:cNvPicPr>
          <p:nvPr/>
        </p:nvPicPr>
        <p:blipFill>
          <a:blip r:embed="rId4">
            <a:extLst/>
          </a:blip>
          <a:stretch>
            <a:fillRect/>
          </a:stretch>
        </p:blipFill>
        <p:spPr>
          <a:xfrm>
            <a:off x="15687171" y="9714223"/>
            <a:ext cx="3668548" cy="1088898"/>
          </a:xfrm>
          <a:prstGeom prst="rect">
            <a:avLst/>
          </a:prstGeom>
          <a:ln w="12700">
            <a:miter lim="400000"/>
          </a:ln>
        </p:spPr>
      </p:pic>
      <p:pic>
        <p:nvPicPr>
          <p:cNvPr id="806" name="applitools.png" descr="applitools.png"/>
          <p:cNvPicPr>
            <a:picLocks noChangeAspect="1"/>
          </p:cNvPicPr>
          <p:nvPr/>
        </p:nvPicPr>
        <p:blipFill>
          <a:blip r:embed="rId5">
            <a:extLst/>
          </a:blip>
          <a:stretch>
            <a:fillRect/>
          </a:stretch>
        </p:blipFill>
        <p:spPr>
          <a:xfrm>
            <a:off x="9264419" y="6789681"/>
            <a:ext cx="5855162" cy="1605449"/>
          </a:xfrm>
          <a:prstGeom prst="rect">
            <a:avLst/>
          </a:prstGeom>
          <a:ln w="12700">
            <a:miter lim="400000"/>
          </a:ln>
        </p:spPr>
      </p:pic>
      <p:pic>
        <p:nvPicPr>
          <p:cNvPr id="807" name="depicted-logo.png" descr="depicted-logo.png"/>
          <p:cNvPicPr>
            <a:picLocks noChangeAspect="1"/>
          </p:cNvPicPr>
          <p:nvPr/>
        </p:nvPicPr>
        <p:blipFill>
          <a:blip r:embed="rId6">
            <a:extLst/>
          </a:blip>
          <a:stretch>
            <a:fillRect/>
          </a:stretch>
        </p:blipFill>
        <p:spPr>
          <a:xfrm>
            <a:off x="11322143" y="10954411"/>
            <a:ext cx="4316200" cy="826508"/>
          </a:xfrm>
          <a:prstGeom prst="rect">
            <a:avLst/>
          </a:prstGeom>
          <a:ln w="12700">
            <a:miter lim="400000"/>
          </a:ln>
        </p:spPr>
      </p:pic>
      <p:pic>
        <p:nvPicPr>
          <p:cNvPr id="808" name="percy-logo.png" descr="percy-logo.png"/>
          <p:cNvPicPr>
            <a:picLocks noChangeAspect="1"/>
          </p:cNvPicPr>
          <p:nvPr/>
        </p:nvPicPr>
        <p:blipFill>
          <a:blip r:embed="rId7">
            <a:extLst/>
          </a:blip>
          <a:stretch>
            <a:fillRect/>
          </a:stretch>
        </p:blipFill>
        <p:spPr>
          <a:xfrm>
            <a:off x="19524752" y="9406611"/>
            <a:ext cx="4572884" cy="1396511"/>
          </a:xfrm>
          <a:prstGeom prst="rect">
            <a:avLst/>
          </a:prstGeom>
          <a:ln w="12700">
            <a:miter lim="400000"/>
          </a:ln>
        </p:spPr>
      </p:pic>
      <p:pic>
        <p:nvPicPr>
          <p:cNvPr id="809" name="shoov-logo.png" descr="shoov-logo.png"/>
          <p:cNvPicPr>
            <a:picLocks noChangeAspect="1"/>
          </p:cNvPicPr>
          <p:nvPr/>
        </p:nvPicPr>
        <p:blipFill>
          <a:blip r:embed="rId8">
            <a:extLst/>
          </a:blip>
          <a:stretch>
            <a:fillRect/>
          </a:stretch>
        </p:blipFill>
        <p:spPr>
          <a:xfrm>
            <a:off x="1529084" y="10021852"/>
            <a:ext cx="4940301" cy="1435101"/>
          </a:xfrm>
          <a:prstGeom prst="rect">
            <a:avLst/>
          </a:prstGeom>
          <a:ln w="12700">
            <a:miter lim="400000"/>
          </a:ln>
        </p:spPr>
      </p:pic>
      <p:pic>
        <p:nvPicPr>
          <p:cNvPr id="810" name="screenster.png" descr="screenster.png"/>
          <p:cNvPicPr>
            <a:picLocks noChangeAspect="1"/>
          </p:cNvPicPr>
          <p:nvPr/>
        </p:nvPicPr>
        <p:blipFill>
          <a:blip r:embed="rId9">
            <a:extLst/>
          </a:blip>
          <a:stretch>
            <a:fillRect/>
          </a:stretch>
        </p:blipFill>
        <p:spPr>
          <a:xfrm>
            <a:off x="15266480" y="7878281"/>
            <a:ext cx="5224662" cy="1435101"/>
          </a:xfrm>
          <a:prstGeom prst="rect">
            <a:avLst/>
          </a:prstGeom>
          <a:ln w="12700">
            <a:miter lim="400000"/>
          </a:ln>
        </p:spPr>
      </p:pic>
      <p:pic>
        <p:nvPicPr>
          <p:cNvPr id="811" name="backtrac.png" descr="backtrac.png"/>
          <p:cNvPicPr>
            <a:picLocks noChangeAspect="1"/>
          </p:cNvPicPr>
          <p:nvPr/>
        </p:nvPicPr>
        <p:blipFill>
          <a:blip r:embed="rId10">
            <a:extLst/>
          </a:blip>
          <a:stretch>
            <a:fillRect/>
          </a:stretch>
        </p:blipFill>
        <p:spPr>
          <a:xfrm>
            <a:off x="6165725" y="7873298"/>
            <a:ext cx="3355949" cy="1059774"/>
          </a:xfrm>
          <a:prstGeom prst="rect">
            <a:avLst/>
          </a:prstGeom>
          <a:ln w="12700">
            <a:miter lim="400000"/>
          </a:ln>
        </p:spPr>
      </p:pic>
      <p:pic>
        <p:nvPicPr>
          <p:cNvPr id="812" name="kobold logo.png" descr="kobold logo.png"/>
          <p:cNvPicPr>
            <a:picLocks noChangeAspect="1"/>
          </p:cNvPicPr>
          <p:nvPr/>
        </p:nvPicPr>
        <p:blipFill>
          <a:blip r:embed="rId11">
            <a:extLst/>
          </a:blip>
          <a:stretch>
            <a:fillRect/>
          </a:stretch>
        </p:blipFill>
        <p:spPr>
          <a:xfrm>
            <a:off x="16354882" y="11203962"/>
            <a:ext cx="1778001" cy="635001"/>
          </a:xfrm>
          <a:prstGeom prst="rect">
            <a:avLst/>
          </a:prstGeom>
          <a:ln w="12700">
            <a:miter lim="400000"/>
          </a:ln>
        </p:spPr>
      </p:pic>
      <p:pic>
        <p:nvPicPr>
          <p:cNvPr id="813" name="aet-logo.png" descr="aet-logo.png"/>
          <p:cNvPicPr>
            <a:picLocks noChangeAspect="1"/>
          </p:cNvPicPr>
          <p:nvPr/>
        </p:nvPicPr>
        <p:blipFill>
          <a:blip r:embed="rId12">
            <a:extLst/>
          </a:blip>
          <a:stretch>
            <a:fillRect/>
          </a:stretch>
        </p:blipFill>
        <p:spPr>
          <a:xfrm>
            <a:off x="13888794" y="11787799"/>
            <a:ext cx="2977043" cy="1368331"/>
          </a:xfrm>
          <a:prstGeom prst="rect">
            <a:avLst/>
          </a:prstGeom>
          <a:ln w="12700">
            <a:miter lim="400000"/>
          </a:ln>
        </p:spPr>
      </p:pic>
      <p:pic>
        <p:nvPicPr>
          <p:cNvPr id="814" name="argus eyes logo.png" descr="argus eyes logo.png"/>
          <p:cNvPicPr>
            <a:picLocks noChangeAspect="1"/>
          </p:cNvPicPr>
          <p:nvPr/>
        </p:nvPicPr>
        <p:blipFill>
          <a:blip r:embed="rId13">
            <a:extLst/>
          </a:blip>
          <a:stretch>
            <a:fillRect/>
          </a:stretch>
        </p:blipFill>
        <p:spPr>
          <a:xfrm>
            <a:off x="19119336" y="5738089"/>
            <a:ext cx="4070213" cy="2239822"/>
          </a:xfrm>
          <a:prstGeom prst="rect">
            <a:avLst/>
          </a:prstGeom>
          <a:ln w="12700">
            <a:miter lim="400000"/>
          </a:ln>
        </p:spPr>
      </p:pic>
      <p:pic>
        <p:nvPicPr>
          <p:cNvPr id="815" name="butterfly FX logo.png" descr="butterfly FX logo.png"/>
          <p:cNvPicPr>
            <a:picLocks noChangeAspect="1"/>
          </p:cNvPicPr>
          <p:nvPr/>
        </p:nvPicPr>
        <p:blipFill>
          <a:blip r:embed="rId14">
            <a:extLst/>
          </a:blip>
          <a:stretch>
            <a:fillRect/>
          </a:stretch>
        </p:blipFill>
        <p:spPr>
          <a:xfrm>
            <a:off x="14034792" y="5544701"/>
            <a:ext cx="4700520" cy="1288561"/>
          </a:xfrm>
          <a:prstGeom prst="rect">
            <a:avLst/>
          </a:prstGeom>
          <a:ln w="12700">
            <a:miter lim="400000"/>
          </a:ln>
        </p:spPr>
      </p:pic>
      <p:pic>
        <p:nvPicPr>
          <p:cNvPr id="816" name="viff logo.png" descr="viff logo.png"/>
          <p:cNvPicPr>
            <a:picLocks noChangeAspect="1"/>
          </p:cNvPicPr>
          <p:nvPr/>
        </p:nvPicPr>
        <p:blipFill>
          <a:blip r:embed="rId15">
            <a:extLst/>
          </a:blip>
          <a:stretch>
            <a:fillRect/>
          </a:stretch>
        </p:blipFill>
        <p:spPr>
          <a:xfrm>
            <a:off x="9150294" y="4683619"/>
            <a:ext cx="4316200" cy="2158101"/>
          </a:xfrm>
          <a:prstGeom prst="rect">
            <a:avLst/>
          </a:prstGeom>
          <a:ln w="12700">
            <a:miter lim="400000"/>
          </a:ln>
        </p:spPr>
      </p:pic>
      <p:pic>
        <p:nvPicPr>
          <p:cNvPr id="817" name="rspec logo.png" descr="rspec logo.png"/>
          <p:cNvPicPr>
            <a:picLocks noChangeAspect="1"/>
          </p:cNvPicPr>
          <p:nvPr/>
        </p:nvPicPr>
        <p:blipFill>
          <a:blip r:embed="rId16">
            <a:extLst/>
          </a:blip>
          <a:stretch>
            <a:fillRect/>
          </a:stretch>
        </p:blipFill>
        <p:spPr>
          <a:xfrm>
            <a:off x="1543573" y="8929005"/>
            <a:ext cx="5562601" cy="762001"/>
          </a:xfrm>
          <a:prstGeom prst="rect">
            <a:avLst/>
          </a:prstGeom>
          <a:ln w="12700">
            <a:miter lim="400000"/>
          </a:ln>
        </p:spPr>
      </p:pic>
      <p:pic>
        <p:nvPicPr>
          <p:cNvPr id="818" name="pix-diff logo.png" descr="pix-diff logo.png"/>
          <p:cNvPicPr>
            <a:picLocks noChangeAspect="1"/>
          </p:cNvPicPr>
          <p:nvPr/>
        </p:nvPicPr>
        <p:blipFill>
          <a:blip r:embed="rId17">
            <a:extLst/>
          </a:blip>
          <a:stretch>
            <a:fillRect/>
          </a:stretch>
        </p:blipFill>
        <p:spPr>
          <a:xfrm>
            <a:off x="13836118" y="3925720"/>
            <a:ext cx="4330701" cy="1478144"/>
          </a:xfrm>
          <a:prstGeom prst="rect">
            <a:avLst/>
          </a:prstGeom>
          <a:ln w="12700">
            <a:miter lim="400000"/>
          </a:ln>
        </p:spPr>
      </p:pic>
      <p:pic>
        <p:nvPicPr>
          <p:cNvPr id="819" name="needle logo.png" descr="needle logo.png"/>
          <p:cNvPicPr>
            <a:picLocks noChangeAspect="1"/>
          </p:cNvPicPr>
          <p:nvPr/>
        </p:nvPicPr>
        <p:blipFill>
          <a:blip r:embed="rId18">
            <a:extLst/>
          </a:blip>
          <a:stretch>
            <a:fillRect/>
          </a:stretch>
        </p:blipFill>
        <p:spPr>
          <a:xfrm>
            <a:off x="7780769" y="3655022"/>
            <a:ext cx="3286058" cy="899343"/>
          </a:xfrm>
          <a:prstGeom prst="rect">
            <a:avLst/>
          </a:prstGeom>
          <a:ln w="12700">
            <a:miter lim="400000"/>
          </a:ln>
        </p:spPr>
      </p:pic>
      <p:pic>
        <p:nvPicPr>
          <p:cNvPr id="820" name="CSS crit logo.png" descr="CSS crit logo.png"/>
          <p:cNvPicPr>
            <a:picLocks noChangeAspect="1"/>
          </p:cNvPicPr>
          <p:nvPr/>
        </p:nvPicPr>
        <p:blipFill>
          <a:blip r:embed="rId19">
            <a:extLst/>
          </a:blip>
          <a:stretch>
            <a:fillRect/>
          </a:stretch>
        </p:blipFill>
        <p:spPr>
          <a:xfrm>
            <a:off x="8441011" y="1570972"/>
            <a:ext cx="2977043" cy="941890"/>
          </a:xfrm>
          <a:prstGeom prst="rect">
            <a:avLst/>
          </a:prstGeom>
          <a:ln w="12700">
            <a:miter lim="400000"/>
          </a:ln>
        </p:spPr>
      </p:pic>
      <p:pic>
        <p:nvPicPr>
          <p:cNvPr id="821" name="ghost inspector logo.png" descr="ghost inspector logo.png"/>
          <p:cNvPicPr>
            <a:picLocks noChangeAspect="1"/>
          </p:cNvPicPr>
          <p:nvPr/>
        </p:nvPicPr>
        <p:blipFill>
          <a:blip r:embed="rId20">
            <a:extLst/>
          </a:blip>
          <a:stretch>
            <a:fillRect/>
          </a:stretch>
        </p:blipFill>
        <p:spPr>
          <a:xfrm>
            <a:off x="13069892" y="2409630"/>
            <a:ext cx="4572884" cy="1263561"/>
          </a:xfrm>
          <a:prstGeom prst="rect">
            <a:avLst/>
          </a:prstGeom>
          <a:ln w="12700">
            <a:miter lim="400000"/>
          </a:ln>
        </p:spPr>
      </p:pic>
      <p:pic>
        <p:nvPicPr>
          <p:cNvPr id="822" name="gemini logo.png" descr="gemini logo.png"/>
          <p:cNvPicPr>
            <a:picLocks noChangeAspect="1"/>
          </p:cNvPicPr>
          <p:nvPr/>
        </p:nvPicPr>
        <p:blipFill>
          <a:blip r:embed="rId21">
            <a:extLst/>
          </a:blip>
          <a:stretch>
            <a:fillRect/>
          </a:stretch>
        </p:blipFill>
        <p:spPr>
          <a:xfrm>
            <a:off x="7499598" y="2685810"/>
            <a:ext cx="4859868" cy="711201"/>
          </a:xfrm>
          <a:prstGeom prst="rect">
            <a:avLst/>
          </a:prstGeom>
          <a:ln w="12700">
            <a:miter lim="400000"/>
          </a:ln>
        </p:spPr>
      </p:pic>
      <p:pic>
        <p:nvPicPr>
          <p:cNvPr id="823" name="phantom CSS logo.png" descr="phantom CSS logo.png"/>
          <p:cNvPicPr>
            <a:picLocks noChangeAspect="1"/>
          </p:cNvPicPr>
          <p:nvPr/>
        </p:nvPicPr>
        <p:blipFill>
          <a:blip r:embed="rId22">
            <a:extLst/>
          </a:blip>
          <a:stretch>
            <a:fillRect/>
          </a:stretch>
        </p:blipFill>
        <p:spPr>
          <a:xfrm>
            <a:off x="3272446" y="4860437"/>
            <a:ext cx="2717187" cy="3390775"/>
          </a:xfrm>
          <a:prstGeom prst="rect">
            <a:avLst/>
          </a:prstGeom>
          <a:ln w="12700">
            <a:miter lim="400000"/>
          </a:ln>
        </p:spPr>
      </p:pic>
      <p:pic>
        <p:nvPicPr>
          <p:cNvPr id="824" name="diff.io logo.png" descr="diff.io logo.png"/>
          <p:cNvPicPr>
            <a:picLocks noChangeAspect="1"/>
          </p:cNvPicPr>
          <p:nvPr/>
        </p:nvPicPr>
        <p:blipFill>
          <a:blip r:embed="rId23">
            <a:extLst/>
          </a:blip>
          <a:stretch>
            <a:fillRect/>
          </a:stretch>
        </p:blipFill>
        <p:spPr>
          <a:xfrm>
            <a:off x="6107683" y="5349416"/>
            <a:ext cx="2924561" cy="826507"/>
          </a:xfrm>
          <a:prstGeom prst="rect">
            <a:avLst/>
          </a:prstGeom>
          <a:ln w="12700">
            <a:miter lim="400000"/>
          </a:ln>
        </p:spPr>
      </p:pic>
      <p:pic>
        <p:nvPicPr>
          <p:cNvPr id="825" name="spectre logo.png" descr="spectre logo.png"/>
          <p:cNvPicPr>
            <a:picLocks noChangeAspect="1"/>
          </p:cNvPicPr>
          <p:nvPr/>
        </p:nvPicPr>
        <p:blipFill>
          <a:blip r:embed="rId24">
            <a:extLst/>
          </a:blip>
          <a:stretch>
            <a:fillRect/>
          </a:stretch>
        </p:blipFill>
        <p:spPr>
          <a:xfrm>
            <a:off x="4131236" y="1301022"/>
            <a:ext cx="4070212" cy="884829"/>
          </a:xfrm>
          <a:prstGeom prst="rect">
            <a:avLst/>
          </a:prstGeom>
          <a:ln w="12700">
            <a:miter lim="400000"/>
          </a:ln>
        </p:spPr>
      </p:pic>
      <p:pic>
        <p:nvPicPr>
          <p:cNvPr id="826" name="Visual Review logo.png" descr="Visual Review logo.png"/>
          <p:cNvPicPr>
            <a:picLocks noChangeAspect="1"/>
          </p:cNvPicPr>
          <p:nvPr/>
        </p:nvPicPr>
        <p:blipFill>
          <a:blip r:embed="rId25">
            <a:extLst/>
          </a:blip>
          <a:stretch>
            <a:fillRect/>
          </a:stretch>
        </p:blipFill>
        <p:spPr>
          <a:xfrm>
            <a:off x="5856876" y="11942078"/>
            <a:ext cx="5237429" cy="1059773"/>
          </a:xfrm>
          <a:prstGeom prst="rect">
            <a:avLst/>
          </a:prstGeom>
          <a:ln w="12700">
            <a:miter lim="400000"/>
          </a:ln>
        </p:spPr>
      </p:pic>
      <p:pic>
        <p:nvPicPr>
          <p:cNvPr id="827" name="Wraith logo.png" descr="Wraith logo.png"/>
          <p:cNvPicPr>
            <a:picLocks noChangeAspect="1"/>
          </p:cNvPicPr>
          <p:nvPr/>
        </p:nvPicPr>
        <p:blipFill>
          <a:blip r:embed="rId26">
            <a:extLst/>
          </a:blip>
          <a:stretch>
            <a:fillRect/>
          </a:stretch>
        </p:blipFill>
        <p:spPr>
          <a:xfrm>
            <a:off x="3666433" y="2469714"/>
            <a:ext cx="3872093" cy="2606804"/>
          </a:xfrm>
          <a:prstGeom prst="rect">
            <a:avLst/>
          </a:prstGeom>
          <a:ln w="12700">
            <a:miter lim="400000"/>
          </a:ln>
        </p:spPr>
      </p:pic>
      <p:pic>
        <p:nvPicPr>
          <p:cNvPr id="828" name="BackstopJS logo.png" descr="BackstopJS logo.png"/>
          <p:cNvPicPr>
            <a:picLocks noChangeAspect="1"/>
          </p:cNvPicPr>
          <p:nvPr/>
        </p:nvPicPr>
        <p:blipFill>
          <a:blip r:embed="rId27">
            <a:extLst/>
          </a:blip>
          <a:stretch>
            <a:fillRect/>
          </a:stretch>
        </p:blipFill>
        <p:spPr>
          <a:xfrm>
            <a:off x="10208015" y="8099746"/>
            <a:ext cx="4840872" cy="94189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100"/>
                                  </p:stCondLst>
                                  <p:iterate>
                                    <p:tmAbs val="0"/>
                                  </p:iterate>
                                  <p:childTnLst>
                                    <p:set>
                                      <p:cBhvr>
                                        <p:cTn id="9" fill="hold"/>
                                        <p:tgtEl>
                                          <p:spTgt spid="820"/>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3" nodeType="afterEffect">
                                  <p:stCondLst>
                                    <p:cond delay="100"/>
                                  </p:stCondLst>
                                  <p:iterate>
                                    <p:tmAbs val="0"/>
                                  </p:iterate>
                                  <p:childTnLst>
                                    <p:set>
                                      <p:cBhvr>
                                        <p:cTn id="12" fill="hold"/>
                                        <p:tgtEl>
                                          <p:spTgt spid="827"/>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4" nodeType="afterEffect">
                                  <p:stCondLst>
                                    <p:cond delay="100"/>
                                  </p:stCondLst>
                                  <p:iterate>
                                    <p:tmAbs val="0"/>
                                  </p:iterate>
                                  <p:childTnLst>
                                    <p:set>
                                      <p:cBhvr>
                                        <p:cTn id="15" fill="hold"/>
                                        <p:tgtEl>
                                          <p:spTgt spid="821"/>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5" nodeType="afterEffect">
                                  <p:stCondLst>
                                    <p:cond delay="100"/>
                                  </p:stCondLst>
                                  <p:iterate>
                                    <p:tmAbs val="0"/>
                                  </p:iterate>
                                  <p:childTnLst>
                                    <p:set>
                                      <p:cBhvr>
                                        <p:cTn id="18" fill="hold"/>
                                        <p:tgtEl>
                                          <p:spTgt spid="822"/>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6" nodeType="afterEffect">
                                  <p:stCondLst>
                                    <p:cond delay="100"/>
                                  </p:stCondLst>
                                  <p:iterate>
                                    <p:tmAbs val="0"/>
                                  </p:iterate>
                                  <p:childTnLst>
                                    <p:set>
                                      <p:cBhvr>
                                        <p:cTn id="21" fill="hold"/>
                                        <p:tgtEl>
                                          <p:spTgt spid="824"/>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7" nodeType="afterEffect">
                                  <p:stCondLst>
                                    <p:cond delay="100"/>
                                  </p:stCondLst>
                                  <p:iterate>
                                    <p:tmAbs val="0"/>
                                  </p:iterate>
                                  <p:childTnLst>
                                    <p:set>
                                      <p:cBhvr>
                                        <p:cTn id="24" fill="hold"/>
                                        <p:tgtEl>
                                          <p:spTgt spid="818"/>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8" nodeType="afterEffect">
                                  <p:stCondLst>
                                    <p:cond delay="100"/>
                                  </p:stCondLst>
                                  <p:iterate>
                                    <p:tmAbs val="0"/>
                                  </p:iterate>
                                  <p:childTnLst>
                                    <p:set>
                                      <p:cBhvr>
                                        <p:cTn id="27" fill="hold"/>
                                        <p:tgtEl>
                                          <p:spTgt spid="819"/>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grpId="9" nodeType="afterEffect">
                                  <p:stCondLst>
                                    <p:cond delay="100"/>
                                  </p:stCondLst>
                                  <p:iterate>
                                    <p:tmAbs val="0"/>
                                  </p:iterate>
                                  <p:childTnLst>
                                    <p:set>
                                      <p:cBhvr>
                                        <p:cTn id="30" fill="hold"/>
                                        <p:tgtEl>
                                          <p:spTgt spid="815"/>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10" nodeType="afterEffect">
                                  <p:stCondLst>
                                    <p:cond delay="100"/>
                                  </p:stCondLst>
                                  <p:iterate>
                                    <p:tmAbs val="0"/>
                                  </p:iterate>
                                  <p:childTnLst>
                                    <p:set>
                                      <p:cBhvr>
                                        <p:cTn id="33" fill="hold"/>
                                        <p:tgtEl>
                                          <p:spTgt spid="823"/>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grpId="11" nodeType="afterEffect">
                                  <p:stCondLst>
                                    <p:cond delay="100"/>
                                  </p:stCondLst>
                                  <p:iterate>
                                    <p:tmAbs val="0"/>
                                  </p:iterate>
                                  <p:childTnLst>
                                    <p:set>
                                      <p:cBhvr>
                                        <p:cTn id="36" fill="hold"/>
                                        <p:tgtEl>
                                          <p:spTgt spid="816"/>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12" nodeType="afterEffect">
                                  <p:stCondLst>
                                    <p:cond delay="100"/>
                                  </p:stCondLst>
                                  <p:iterate>
                                    <p:tmAbs val="0"/>
                                  </p:iterate>
                                  <p:childTnLst>
                                    <p:set>
                                      <p:cBhvr>
                                        <p:cTn id="39" fill="hold"/>
                                        <p:tgtEl>
                                          <p:spTgt spid="814"/>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grpId="13" nodeType="afterEffect">
                                  <p:stCondLst>
                                    <p:cond delay="100"/>
                                  </p:stCondLst>
                                  <p:iterate>
                                    <p:tmAbs val="0"/>
                                  </p:iterate>
                                  <p:childTnLst>
                                    <p:set>
                                      <p:cBhvr>
                                        <p:cTn id="42" fill="hold"/>
                                        <p:tgtEl>
                                          <p:spTgt spid="811"/>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grpId="14" nodeType="afterEffect">
                                  <p:stCondLst>
                                    <p:cond delay="100"/>
                                  </p:stCondLst>
                                  <p:iterate>
                                    <p:tmAbs val="0"/>
                                  </p:iterate>
                                  <p:childTnLst>
                                    <p:set>
                                      <p:cBhvr>
                                        <p:cTn id="45" fill="hold"/>
                                        <p:tgtEl>
                                          <p:spTgt spid="810"/>
                                        </p:tgtEl>
                                        <p:attrNameLst>
                                          <p:attrName>style.visibility</p:attrName>
                                        </p:attrNameLst>
                                      </p:cBhvr>
                                      <p:to>
                                        <p:strVal val="visible"/>
                                      </p:to>
                                    </p:set>
                                  </p:childTnLst>
                                </p:cTn>
                              </p:par>
                            </p:childTnLst>
                          </p:cTn>
                        </p:par>
                        <p:par>
                          <p:cTn id="46" fill="hold">
                            <p:stCondLst>
                              <p:cond delay="1300"/>
                            </p:stCondLst>
                            <p:childTnLst>
                              <p:par>
                                <p:cTn id="47" presetID="1" presetClass="entr" presetSubtype="0" fill="hold" grpId="15" nodeType="afterEffect">
                                  <p:stCondLst>
                                    <p:cond delay="100"/>
                                  </p:stCondLst>
                                  <p:iterate>
                                    <p:tmAbs val="0"/>
                                  </p:iterate>
                                  <p:childTnLst>
                                    <p:set>
                                      <p:cBhvr>
                                        <p:cTn id="48" fill="hold"/>
                                        <p:tgtEl>
                                          <p:spTgt spid="817"/>
                                        </p:tgtEl>
                                        <p:attrNameLst>
                                          <p:attrName>style.visibility</p:attrName>
                                        </p:attrNameLst>
                                      </p:cBhvr>
                                      <p:to>
                                        <p:strVal val="visible"/>
                                      </p:to>
                                    </p:set>
                                  </p:childTnLst>
                                </p:cTn>
                              </p:par>
                            </p:childTnLst>
                          </p:cTn>
                        </p:par>
                        <p:par>
                          <p:cTn id="49" fill="hold">
                            <p:stCondLst>
                              <p:cond delay="1400"/>
                            </p:stCondLst>
                            <p:childTnLst>
                              <p:par>
                                <p:cTn id="50" presetID="1" presetClass="entr" presetSubtype="0" fill="hold" grpId="16" nodeType="afterEffect">
                                  <p:stCondLst>
                                    <p:cond delay="100"/>
                                  </p:stCondLst>
                                  <p:iterate>
                                    <p:tmAbs val="0"/>
                                  </p:iterate>
                                  <p:childTnLst>
                                    <p:set>
                                      <p:cBhvr>
                                        <p:cTn id="51" fill="hold"/>
                                        <p:tgtEl>
                                          <p:spTgt spid="808"/>
                                        </p:tgtEl>
                                        <p:attrNameLst>
                                          <p:attrName>style.visibility</p:attrName>
                                        </p:attrNameLst>
                                      </p:cBhvr>
                                      <p:to>
                                        <p:strVal val="visible"/>
                                      </p:to>
                                    </p:set>
                                  </p:childTnLst>
                                </p:cTn>
                              </p:par>
                            </p:childTnLst>
                          </p:cTn>
                        </p:par>
                        <p:par>
                          <p:cTn id="52" fill="hold">
                            <p:stCondLst>
                              <p:cond delay="1500"/>
                            </p:stCondLst>
                            <p:childTnLst>
                              <p:par>
                                <p:cTn id="53" presetID="1" presetClass="entr" presetSubtype="0" fill="hold" grpId="17" nodeType="afterEffect">
                                  <p:stCondLst>
                                    <p:cond delay="100"/>
                                  </p:stCondLst>
                                  <p:iterate>
                                    <p:tmAbs val="0"/>
                                  </p:iterate>
                                  <p:childTnLst>
                                    <p:set>
                                      <p:cBhvr>
                                        <p:cTn id="54" fill="hold"/>
                                        <p:tgtEl>
                                          <p:spTgt spid="809"/>
                                        </p:tgtEl>
                                        <p:attrNameLst>
                                          <p:attrName>style.visibility</p:attrName>
                                        </p:attrNameLst>
                                      </p:cBhvr>
                                      <p:to>
                                        <p:strVal val="visible"/>
                                      </p:to>
                                    </p:set>
                                  </p:childTnLst>
                                </p:cTn>
                              </p:par>
                            </p:childTnLst>
                          </p:cTn>
                        </p:par>
                        <p:par>
                          <p:cTn id="55" fill="hold">
                            <p:stCondLst>
                              <p:cond delay="1600"/>
                            </p:stCondLst>
                            <p:childTnLst>
                              <p:par>
                                <p:cTn id="56" presetID="1" presetClass="entr" presetSubtype="0" fill="hold" grpId="18" nodeType="afterEffect">
                                  <p:stCondLst>
                                    <p:cond delay="100"/>
                                  </p:stCondLst>
                                  <p:iterate>
                                    <p:tmAbs val="0"/>
                                  </p:iterate>
                                  <p:childTnLst>
                                    <p:set>
                                      <p:cBhvr>
                                        <p:cTn id="57" fill="hold"/>
                                        <p:tgtEl>
                                          <p:spTgt spid="828"/>
                                        </p:tgtEl>
                                        <p:attrNameLst>
                                          <p:attrName>style.visibility</p:attrName>
                                        </p:attrNameLst>
                                      </p:cBhvr>
                                      <p:to>
                                        <p:strVal val="visible"/>
                                      </p:to>
                                    </p:set>
                                  </p:childTnLst>
                                </p:cTn>
                              </p:par>
                            </p:childTnLst>
                          </p:cTn>
                        </p:par>
                        <p:par>
                          <p:cTn id="58" fill="hold">
                            <p:stCondLst>
                              <p:cond delay="1700"/>
                            </p:stCondLst>
                            <p:childTnLst>
                              <p:par>
                                <p:cTn id="59" presetID="1" presetClass="entr" presetSubtype="0" fill="hold" grpId="19" nodeType="afterEffect">
                                  <p:stCondLst>
                                    <p:cond delay="100"/>
                                  </p:stCondLst>
                                  <p:iterate>
                                    <p:tmAbs val="0"/>
                                  </p:iterate>
                                  <p:childTnLst>
                                    <p:set>
                                      <p:cBhvr>
                                        <p:cTn id="60" fill="hold"/>
                                        <p:tgtEl>
                                          <p:spTgt spid="804"/>
                                        </p:tgtEl>
                                        <p:attrNameLst>
                                          <p:attrName>style.visibility</p:attrName>
                                        </p:attrNameLst>
                                      </p:cBhvr>
                                      <p:to>
                                        <p:strVal val="visible"/>
                                      </p:to>
                                    </p:set>
                                  </p:childTnLst>
                                </p:cTn>
                              </p:par>
                            </p:childTnLst>
                          </p:cTn>
                        </p:par>
                        <p:par>
                          <p:cTn id="61" fill="hold">
                            <p:stCondLst>
                              <p:cond delay="1800"/>
                            </p:stCondLst>
                            <p:childTnLst>
                              <p:par>
                                <p:cTn id="62" presetID="1" presetClass="entr" presetSubtype="0" fill="hold" grpId="20" nodeType="afterEffect">
                                  <p:stCondLst>
                                    <p:cond delay="100"/>
                                  </p:stCondLst>
                                  <p:iterate>
                                    <p:tmAbs val="0"/>
                                  </p:iterate>
                                  <p:childTnLst>
                                    <p:set>
                                      <p:cBhvr>
                                        <p:cTn id="63" fill="hold"/>
                                        <p:tgtEl>
                                          <p:spTgt spid="806"/>
                                        </p:tgtEl>
                                        <p:attrNameLst>
                                          <p:attrName>style.visibility</p:attrName>
                                        </p:attrNameLst>
                                      </p:cBhvr>
                                      <p:to>
                                        <p:strVal val="visible"/>
                                      </p:to>
                                    </p:set>
                                  </p:childTnLst>
                                </p:cTn>
                              </p:par>
                            </p:childTnLst>
                          </p:cTn>
                        </p:par>
                        <p:par>
                          <p:cTn id="64" fill="hold">
                            <p:stCondLst>
                              <p:cond delay="1900"/>
                            </p:stCondLst>
                            <p:childTnLst>
                              <p:par>
                                <p:cTn id="65" presetID="1" presetClass="entr" presetSubtype="0" fill="hold" grpId="21" nodeType="afterEffect">
                                  <p:stCondLst>
                                    <p:cond delay="100"/>
                                  </p:stCondLst>
                                  <p:iterate>
                                    <p:tmAbs val="0"/>
                                  </p:iterate>
                                  <p:childTnLst>
                                    <p:set>
                                      <p:cBhvr>
                                        <p:cTn id="66" fill="hold"/>
                                        <p:tgtEl>
                                          <p:spTgt spid="813"/>
                                        </p:tgtEl>
                                        <p:attrNameLst>
                                          <p:attrName>style.visibility</p:attrName>
                                        </p:attrNameLst>
                                      </p:cBhvr>
                                      <p:to>
                                        <p:strVal val="visible"/>
                                      </p:to>
                                    </p:set>
                                  </p:childTnLst>
                                </p:cTn>
                              </p:par>
                            </p:childTnLst>
                          </p:cTn>
                        </p:par>
                        <p:par>
                          <p:cTn id="67" fill="hold">
                            <p:stCondLst>
                              <p:cond delay="2000"/>
                            </p:stCondLst>
                            <p:childTnLst>
                              <p:par>
                                <p:cTn id="68" presetID="1" presetClass="entr" presetSubtype="0" fill="hold" grpId="22" nodeType="afterEffect">
                                  <p:stCondLst>
                                    <p:cond delay="100"/>
                                  </p:stCondLst>
                                  <p:iterate>
                                    <p:tmAbs val="0"/>
                                  </p:iterate>
                                  <p:childTnLst>
                                    <p:set>
                                      <p:cBhvr>
                                        <p:cTn id="69" fill="hold"/>
                                        <p:tgtEl>
                                          <p:spTgt spid="826"/>
                                        </p:tgtEl>
                                        <p:attrNameLst>
                                          <p:attrName>style.visibility</p:attrName>
                                        </p:attrNameLst>
                                      </p:cBhvr>
                                      <p:to>
                                        <p:strVal val="visible"/>
                                      </p:to>
                                    </p:set>
                                  </p:childTnLst>
                                </p:cTn>
                              </p:par>
                            </p:childTnLst>
                          </p:cTn>
                        </p:par>
                        <p:par>
                          <p:cTn id="70" fill="hold">
                            <p:stCondLst>
                              <p:cond delay="2100"/>
                            </p:stCondLst>
                            <p:childTnLst>
                              <p:par>
                                <p:cTn id="71" presetID="1" presetClass="entr" presetSubtype="0" fill="hold" grpId="23" nodeType="afterEffect">
                                  <p:stCondLst>
                                    <p:cond delay="100"/>
                                  </p:stCondLst>
                                  <p:iterate>
                                    <p:tmAbs val="0"/>
                                  </p:iterate>
                                  <p:childTnLst>
                                    <p:set>
                                      <p:cBhvr>
                                        <p:cTn id="72" fill="hold"/>
                                        <p:tgtEl>
                                          <p:spTgt spid="807"/>
                                        </p:tgtEl>
                                        <p:attrNameLst>
                                          <p:attrName>style.visibility</p:attrName>
                                        </p:attrNameLst>
                                      </p:cBhvr>
                                      <p:to>
                                        <p:strVal val="visible"/>
                                      </p:to>
                                    </p:set>
                                  </p:childTnLst>
                                </p:cTn>
                              </p:par>
                            </p:childTnLst>
                          </p:cTn>
                        </p:par>
                        <p:par>
                          <p:cTn id="73" fill="hold">
                            <p:stCondLst>
                              <p:cond delay="2200"/>
                            </p:stCondLst>
                            <p:childTnLst>
                              <p:par>
                                <p:cTn id="74" presetID="1" presetClass="entr" presetSubtype="0" fill="hold" grpId="24" nodeType="afterEffect">
                                  <p:stCondLst>
                                    <p:cond delay="100"/>
                                  </p:stCondLst>
                                  <p:iterate>
                                    <p:tmAbs val="0"/>
                                  </p:iterate>
                                  <p:childTnLst>
                                    <p:set>
                                      <p:cBhvr>
                                        <p:cTn id="75" fill="hold"/>
                                        <p:tgtEl>
                                          <p:spTgt spid="805"/>
                                        </p:tgtEl>
                                        <p:attrNameLst>
                                          <p:attrName>style.visibility</p:attrName>
                                        </p:attrNameLst>
                                      </p:cBhvr>
                                      <p:to>
                                        <p:strVal val="visible"/>
                                      </p:to>
                                    </p:set>
                                  </p:childTnLst>
                                </p:cTn>
                              </p:par>
                            </p:childTnLst>
                          </p:cTn>
                        </p:par>
                        <p:par>
                          <p:cTn id="76" fill="hold">
                            <p:stCondLst>
                              <p:cond delay="2300"/>
                            </p:stCondLst>
                            <p:childTnLst>
                              <p:par>
                                <p:cTn id="77" presetID="1" presetClass="entr" presetSubtype="0" fill="hold" grpId="25" nodeType="afterEffect">
                                  <p:stCondLst>
                                    <p:cond delay="100"/>
                                  </p:stCondLst>
                                  <p:iterate>
                                    <p:tmAbs val="0"/>
                                  </p:iterate>
                                  <p:childTnLst>
                                    <p:set>
                                      <p:cBhvr>
                                        <p:cTn id="78" fill="hold"/>
                                        <p:tgtEl>
                                          <p:spTgt spid="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 grpId="19" animBg="1" advAuto="0"/>
      <p:bldP spid="805" grpId="24" animBg="1" advAuto="0"/>
      <p:bldP spid="806" grpId="20" animBg="1" advAuto="0"/>
      <p:bldP spid="807" grpId="23" animBg="1" advAuto="0"/>
      <p:bldP spid="808" grpId="16" animBg="1" advAuto="0"/>
      <p:bldP spid="809" grpId="17" animBg="1" advAuto="0"/>
      <p:bldP spid="810" grpId="14" animBg="1" advAuto="0"/>
      <p:bldP spid="811" grpId="13" animBg="1" advAuto="0"/>
      <p:bldP spid="812" grpId="25" animBg="1" advAuto="0"/>
      <p:bldP spid="813" grpId="21" animBg="1" advAuto="0"/>
      <p:bldP spid="814" grpId="12" animBg="1" advAuto="0"/>
      <p:bldP spid="815" grpId="9" animBg="1" advAuto="0"/>
      <p:bldP spid="816" grpId="11" animBg="1" advAuto="0"/>
      <p:bldP spid="817" grpId="15" animBg="1" advAuto="0"/>
      <p:bldP spid="818" grpId="7" animBg="1" advAuto="0"/>
      <p:bldP spid="819" grpId="8" animBg="1" advAuto="0"/>
      <p:bldP spid="820" grpId="2" animBg="1" advAuto="0"/>
      <p:bldP spid="821" grpId="4" animBg="1" advAuto="0"/>
      <p:bldP spid="822" grpId="5" animBg="1" advAuto="0"/>
      <p:bldP spid="823" grpId="10" animBg="1" advAuto="0"/>
      <p:bldP spid="824" grpId="6" animBg="1" advAuto="0"/>
      <p:bldP spid="825" grpId="1" animBg="1" advAuto="0"/>
      <p:bldP spid="826" grpId="22" animBg="1" advAuto="0"/>
      <p:bldP spid="827" grpId="3" animBg="1" advAuto="0"/>
      <p:bldP spid="828" grpId="18"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pic>
        <p:nvPicPr>
          <p:cNvPr id="833" name="textest-logo.png" descr="textest-logo.png"/>
          <p:cNvPicPr>
            <a:picLocks noChangeAspect="1"/>
          </p:cNvPicPr>
          <p:nvPr/>
        </p:nvPicPr>
        <p:blipFill>
          <a:blip r:embed="rId2">
            <a:extLst/>
          </a:blip>
          <a:stretch>
            <a:fillRect/>
          </a:stretch>
        </p:blipFill>
        <p:spPr>
          <a:xfrm>
            <a:off x="1912262" y="6254750"/>
            <a:ext cx="6515101" cy="1206500"/>
          </a:xfrm>
          <a:prstGeom prst="rect">
            <a:avLst/>
          </a:prstGeom>
          <a:ln w="12700">
            <a:miter lim="400000"/>
          </a:ln>
        </p:spPr>
      </p:pic>
      <p:pic>
        <p:nvPicPr>
          <p:cNvPr id="834" name="createguiapp.png" descr="createguiapp.png"/>
          <p:cNvPicPr>
            <a:picLocks noChangeAspect="1"/>
          </p:cNvPicPr>
          <p:nvPr/>
        </p:nvPicPr>
        <p:blipFill>
          <a:blip r:embed="rId3">
            <a:extLst/>
          </a:blip>
          <a:stretch>
            <a:fillRect/>
          </a:stretch>
        </p:blipFill>
        <p:spPr>
          <a:xfrm>
            <a:off x="10193353" y="1175127"/>
            <a:ext cx="12579563" cy="11365746"/>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cNvSpPr txBox="1">
            <a:spLocks noGrp="1"/>
          </p:cNvSpPr>
          <p:nvPr>
            <p:ph type="sldNum" sz="quarter" idx="2"/>
          </p:nvPr>
        </p:nvSpPr>
        <p:spPr>
          <a:xfrm>
            <a:off x="12029082" y="13037343"/>
            <a:ext cx="307976" cy="498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55" name="How could you know?…"/>
          <p:cNvSpPr txBox="1"/>
          <p:nvPr/>
        </p:nvSpPr>
        <p:spPr>
          <a:xfrm>
            <a:off x="7172894" y="5643562"/>
            <a:ext cx="11509440" cy="2428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r>
              <a:t>How could you know?</a:t>
            </a:r>
          </a:p>
          <a:p>
            <a:pPr marL="881944" indent="-881944" algn="l">
              <a:buSzPct val="100000"/>
              <a:buAutoNum type="arabicPeriod"/>
            </a:pPr>
            <a:r>
              <a:t>Decide</a:t>
            </a:r>
          </a:p>
          <a:p>
            <a:pPr marL="881944" indent="-881944" algn="l">
              <a:buSzPct val="100000"/>
              <a:buAutoNum type="arabicPeriod"/>
            </a:pPr>
            <a:r>
              <a:t>Understand someone else’s Decision</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pic>
        <p:nvPicPr>
          <p:cNvPr id="837" name="Screen Shot 2018-06-08 at 08.06.18  09.44.13.png" descr="Screen Shot 2018-06-08 at 08.06.18  09.44.13.png"/>
          <p:cNvPicPr>
            <a:picLocks noChangeAspect="1"/>
          </p:cNvPicPr>
          <p:nvPr/>
        </p:nvPicPr>
        <p:blipFill>
          <a:blip r:embed="rId2">
            <a:extLst/>
          </a:blip>
          <a:stretch>
            <a:fillRect/>
          </a:stretch>
        </p:blipFill>
        <p:spPr>
          <a:xfrm>
            <a:off x="8982670" y="1668365"/>
            <a:ext cx="6400801" cy="1841501"/>
          </a:xfrm>
          <a:prstGeom prst="rect">
            <a:avLst/>
          </a:prstGeom>
          <a:ln w="12700">
            <a:miter lim="400000"/>
          </a:ln>
        </p:spPr>
      </p:pic>
      <p:pic>
        <p:nvPicPr>
          <p:cNvPr id="838" name="approval_test_03_translate.png" descr="approval_test_03_translate.png"/>
          <p:cNvPicPr>
            <a:picLocks noChangeAspect="1"/>
          </p:cNvPicPr>
          <p:nvPr/>
        </p:nvPicPr>
        <p:blipFill>
          <a:blip r:embed="rId3">
            <a:extLst/>
          </a:blip>
          <a:stretch>
            <a:fillRect/>
          </a:stretch>
        </p:blipFill>
        <p:spPr>
          <a:xfrm>
            <a:off x="2387993" y="4322633"/>
            <a:ext cx="10240276" cy="7901945"/>
          </a:xfrm>
          <a:prstGeom prst="rect">
            <a:avLst/>
          </a:prstGeom>
          <a:ln w="12700">
            <a:miter lim="400000"/>
          </a:ln>
        </p:spPr>
      </p:pic>
      <p:pic>
        <p:nvPicPr>
          <p:cNvPr id="839" name="approval_test_08_granularity.png" descr="approval_test_08_granularity.png"/>
          <p:cNvPicPr>
            <a:picLocks noChangeAspect="1"/>
          </p:cNvPicPr>
          <p:nvPr/>
        </p:nvPicPr>
        <p:blipFill>
          <a:blip r:embed="rId4">
            <a:extLst/>
          </a:blip>
          <a:stretch>
            <a:fillRect/>
          </a:stretch>
        </p:blipFill>
        <p:spPr>
          <a:xfrm>
            <a:off x="12684563" y="6770977"/>
            <a:ext cx="11085364" cy="2605061"/>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pic>
        <p:nvPicPr>
          <p:cNvPr id="842" name="facebook jest.png" descr="facebook jest.png"/>
          <p:cNvPicPr>
            <a:picLocks noChangeAspect="1"/>
          </p:cNvPicPr>
          <p:nvPr/>
        </p:nvPicPr>
        <p:blipFill>
          <a:blip r:embed="rId2">
            <a:extLst/>
          </a:blip>
          <a:stretch>
            <a:fillRect/>
          </a:stretch>
        </p:blipFill>
        <p:spPr>
          <a:xfrm>
            <a:off x="2502355" y="678334"/>
            <a:ext cx="19379290" cy="12359332"/>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pic>
        <p:nvPicPr>
          <p:cNvPr id="845" name="recheck-web-github.png" descr="recheck-web-github.png"/>
          <p:cNvPicPr>
            <a:picLocks noChangeAspect="1"/>
          </p:cNvPicPr>
          <p:nvPr/>
        </p:nvPicPr>
        <p:blipFill>
          <a:blip r:embed="rId2">
            <a:extLst/>
          </a:blip>
          <a:stretch>
            <a:fillRect/>
          </a:stretch>
        </p:blipFill>
        <p:spPr>
          <a:xfrm>
            <a:off x="2745165" y="2428169"/>
            <a:ext cx="19336185" cy="9531923"/>
          </a:xfrm>
          <a:prstGeom prst="rect">
            <a:avLst/>
          </a:prstGeom>
          <a:ln w="12700">
            <a:miter lim="400000"/>
          </a:ln>
        </p:spPr>
      </p:pic>
      <p:sp>
        <p:nvSpPr>
          <p:cNvPr id="846" name="https://github.com/retest/recheck-web"/>
          <p:cNvSpPr txBox="1"/>
          <p:nvPr/>
        </p:nvSpPr>
        <p:spPr>
          <a:xfrm>
            <a:off x="6717307" y="969825"/>
            <a:ext cx="1093152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Helvetica Light"/>
                <a:ea typeface="Helvetica Light"/>
                <a:cs typeface="Helvetica Light"/>
                <a:sym typeface="Helvetica Light"/>
              </a:defRPr>
            </a:lvl1pPr>
          </a:lstStyle>
          <a:p>
            <a:r>
              <a:t>https://github.com/retest/recheck-web</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pic>
        <p:nvPicPr>
          <p:cNvPr id="849" name="Monkey_clever_Laptop.png" descr="Monkey_clever_Laptop.png"/>
          <p:cNvPicPr>
            <a:picLocks noChangeAspect="1"/>
          </p:cNvPicPr>
          <p:nvPr/>
        </p:nvPicPr>
        <p:blipFill>
          <a:blip r:embed="rId2">
            <a:extLst/>
          </a:blip>
          <a:stretch>
            <a:fillRect/>
          </a:stretch>
        </p:blipFill>
        <p:spPr>
          <a:xfrm>
            <a:off x="8522274" y="6006391"/>
            <a:ext cx="11431519" cy="7067730"/>
          </a:xfrm>
          <a:prstGeom prst="rect">
            <a:avLst/>
          </a:prstGeom>
          <a:ln w="12700">
            <a:miter lim="400000"/>
          </a:ln>
        </p:spPr>
      </p:pic>
      <p:grpSp>
        <p:nvGrpSpPr>
          <p:cNvPr id="853" name="Group"/>
          <p:cNvGrpSpPr/>
          <p:nvPr/>
        </p:nvGrpSpPr>
        <p:grpSpPr>
          <a:xfrm>
            <a:off x="15450236" y="1162263"/>
            <a:ext cx="7985663" cy="4880755"/>
            <a:chOff x="0" y="0"/>
            <a:chExt cx="7985661" cy="4880753"/>
          </a:xfrm>
        </p:grpSpPr>
        <p:pic>
          <p:nvPicPr>
            <p:cNvPr id="850" name="dagobert83_female_user_icon.png" descr="dagobert83_female_user_icon.png"/>
            <p:cNvPicPr>
              <a:picLocks noChangeAspect="1"/>
            </p:cNvPicPr>
            <p:nvPr/>
          </p:nvPicPr>
          <p:blipFill>
            <a:blip r:embed="rId3">
              <a:extLst/>
            </a:blip>
            <a:stretch>
              <a:fillRect/>
            </a:stretch>
          </p:blipFill>
          <p:spPr>
            <a:xfrm>
              <a:off x="4906785" y="0"/>
              <a:ext cx="3078877" cy="3078877"/>
            </a:xfrm>
            <a:prstGeom prst="rect">
              <a:avLst/>
            </a:prstGeom>
            <a:ln w="12700" cap="flat">
              <a:noFill/>
              <a:miter lim="400000"/>
            </a:ln>
            <a:effectLst/>
          </p:spPr>
        </p:pic>
        <p:sp>
          <p:nvSpPr>
            <p:cNvPr id="867" name="Connection Line"/>
            <p:cNvSpPr/>
            <p:nvPr/>
          </p:nvSpPr>
          <p:spPr>
            <a:xfrm>
              <a:off x="0" y="1743211"/>
              <a:ext cx="4800205" cy="3137543"/>
            </a:xfrm>
            <a:custGeom>
              <a:avLst/>
              <a:gdLst/>
              <a:ahLst/>
              <a:cxnLst>
                <a:cxn ang="0">
                  <a:pos x="wd2" y="hd2"/>
                </a:cxn>
                <a:cxn ang="5400000">
                  <a:pos x="wd2" y="hd2"/>
                </a:cxn>
                <a:cxn ang="10800000">
                  <a:pos x="wd2" y="hd2"/>
                </a:cxn>
                <a:cxn ang="16200000">
                  <a:pos x="wd2" y="hd2"/>
                </a:cxn>
              </a:cxnLst>
              <a:rect l="0" t="0" r="r" b="b"/>
              <a:pathLst>
                <a:path w="21033" h="21600" extrusionOk="0">
                  <a:moveTo>
                    <a:pt x="36" y="21600"/>
                  </a:moveTo>
                  <a:cubicBezTo>
                    <a:pt x="-567" y="11654"/>
                    <a:pt x="6432" y="4454"/>
                    <a:pt x="21033" y="0"/>
                  </a:cubicBezTo>
                </a:path>
              </a:pathLst>
            </a:custGeom>
            <a:noFill/>
            <a:ln w="127000" cap="flat">
              <a:solidFill>
                <a:srgbClr val="000000"/>
              </a:solidFill>
              <a:prstDash val="solid"/>
              <a:miter lim="400000"/>
              <a:headEnd type="triangle" w="med" len="med"/>
            </a:ln>
            <a:effectLst/>
          </p:spPr>
          <p:txBody>
            <a:bodyPr/>
            <a:lstStyle/>
            <a:p>
              <a:endParaRPr/>
            </a:p>
          </p:txBody>
        </p:sp>
        <p:sp>
          <p:nvSpPr>
            <p:cNvPr id="852" name="train"/>
            <p:cNvSpPr txBox="1"/>
            <p:nvPr/>
          </p:nvSpPr>
          <p:spPr>
            <a:xfrm>
              <a:off x="571330" y="1896151"/>
              <a:ext cx="1390651"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a:latin typeface="Helvetica Light"/>
                  <a:ea typeface="Helvetica Light"/>
                  <a:cs typeface="Helvetica Light"/>
                  <a:sym typeface="Helvetica Light"/>
                </a:defRPr>
              </a:lvl1pPr>
            </a:lstStyle>
            <a:p>
              <a:r>
                <a:t>train</a:t>
              </a:r>
            </a:p>
          </p:txBody>
        </p:sp>
      </p:grpSp>
      <p:grpSp>
        <p:nvGrpSpPr>
          <p:cNvPr id="866" name="Group"/>
          <p:cNvGrpSpPr/>
          <p:nvPr/>
        </p:nvGrpSpPr>
        <p:grpSpPr>
          <a:xfrm>
            <a:off x="2484862" y="1441663"/>
            <a:ext cx="12884909" cy="7229876"/>
            <a:chOff x="0" y="0"/>
            <a:chExt cx="12884907" cy="7229874"/>
          </a:xfrm>
        </p:grpSpPr>
        <p:grpSp>
          <p:nvGrpSpPr>
            <p:cNvPr id="856" name="Group"/>
            <p:cNvGrpSpPr/>
            <p:nvPr/>
          </p:nvGrpSpPr>
          <p:grpSpPr>
            <a:xfrm>
              <a:off x="11898631" y="4729168"/>
              <a:ext cx="986277" cy="945747"/>
              <a:chOff x="0" y="369105"/>
              <a:chExt cx="986276" cy="945746"/>
            </a:xfrm>
          </p:grpSpPr>
          <p:sp>
            <p:nvSpPr>
              <p:cNvPr id="854" name="Rounded Rectangle"/>
              <p:cNvSpPr/>
              <p:nvPr/>
            </p:nvSpPr>
            <p:spPr>
              <a:xfrm>
                <a:off x="0" y="369105"/>
                <a:ext cx="986277" cy="945748"/>
              </a:xfrm>
              <a:prstGeom prst="roundRect">
                <a:avLst>
                  <a:gd name="adj" fmla="val 14037"/>
                </a:avLst>
              </a:prstGeom>
              <a:solidFill>
                <a:srgbClr val="E7F6FF"/>
              </a:solidFill>
              <a:ln w="12700" cap="flat">
                <a:noFill/>
                <a:miter lim="400000"/>
              </a:ln>
              <a:effectLst/>
            </p:spPr>
            <p:txBody>
              <a:bodyPr wrap="square" lIns="71437" tIns="71437" rIns="71437" bIns="71437" numCol="1" anchor="ctr">
                <a:noAutofit/>
              </a:bodyPr>
              <a:lstStyle/>
              <a:p>
                <a:pPr>
                  <a:defRPr sz="3000">
                    <a:solidFill>
                      <a:srgbClr val="FFFFFF"/>
                    </a:solidFill>
                    <a:latin typeface="Helvetica Neue Medium"/>
                    <a:ea typeface="Helvetica Neue Medium"/>
                    <a:cs typeface="Helvetica Neue Medium"/>
                    <a:sym typeface="Helvetica Neue Medium"/>
                  </a:defRPr>
                </a:pPr>
                <a:endParaRPr/>
              </a:p>
            </p:txBody>
          </p:sp>
          <p:sp>
            <p:nvSpPr>
              <p:cNvPr id="855" name="AI"/>
              <p:cNvSpPr txBox="1"/>
              <p:nvPr/>
            </p:nvSpPr>
            <p:spPr>
              <a:xfrm>
                <a:off x="97850" y="389541"/>
                <a:ext cx="790576"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b="1"/>
                </a:lvl1pPr>
              </a:lstStyle>
              <a:p>
                <a:r>
                  <a:t>AI</a:t>
                </a:r>
              </a:p>
            </p:txBody>
          </p:sp>
        </p:grpSp>
        <p:grpSp>
          <p:nvGrpSpPr>
            <p:cNvPr id="863" name="Group"/>
            <p:cNvGrpSpPr/>
            <p:nvPr/>
          </p:nvGrpSpPr>
          <p:grpSpPr>
            <a:xfrm>
              <a:off x="0" y="0"/>
              <a:ext cx="8097647" cy="7229875"/>
              <a:chOff x="0" y="0"/>
              <a:chExt cx="8097646" cy="7229874"/>
            </a:xfrm>
          </p:grpSpPr>
          <p:sp>
            <p:nvSpPr>
              <p:cNvPr id="857" name="Rounded Rectangle"/>
              <p:cNvSpPr/>
              <p:nvPr/>
            </p:nvSpPr>
            <p:spPr>
              <a:xfrm>
                <a:off x="0" y="0"/>
                <a:ext cx="8097647" cy="7229875"/>
              </a:xfrm>
              <a:prstGeom prst="roundRect">
                <a:avLst>
                  <a:gd name="adj" fmla="val 13411"/>
                </a:avLst>
              </a:prstGeom>
              <a:solidFill>
                <a:srgbClr val="E7F6FF"/>
              </a:solidFill>
              <a:ln w="12700" cap="flat">
                <a:noFill/>
                <a:miter lim="400000"/>
              </a:ln>
              <a:effectLst/>
            </p:spPr>
            <p:txBody>
              <a:bodyPr wrap="square" lIns="71437" tIns="71437" rIns="71437" bIns="71437" numCol="1" anchor="ctr">
                <a:noAutofit/>
              </a:bodyPr>
              <a:lstStyle/>
              <a:p>
                <a:pPr>
                  <a:defRPr sz="3000">
                    <a:solidFill>
                      <a:srgbClr val="FFFFFF"/>
                    </a:solidFill>
                    <a:latin typeface="Helvetica Neue Medium"/>
                    <a:ea typeface="Helvetica Neue Medium"/>
                    <a:cs typeface="Helvetica Neue Medium"/>
                    <a:sym typeface="Helvetica Neue Medium"/>
                  </a:defRPr>
                </a:pPr>
                <a:endParaRPr/>
              </a:p>
            </p:txBody>
          </p:sp>
          <p:pic>
            <p:nvPicPr>
              <p:cNvPr id="858" name="Brain-Machine-2.jpg" descr="Brain-Machine-2.jpg"/>
              <p:cNvPicPr>
                <a:picLocks noChangeAspect="1"/>
              </p:cNvPicPr>
              <p:nvPr/>
            </p:nvPicPr>
            <p:blipFill>
              <a:blip r:embed="rId4">
                <a:extLst/>
              </a:blip>
              <a:srcRect l="22049" r="20658"/>
              <a:stretch>
                <a:fillRect/>
              </a:stretch>
            </p:blipFill>
            <p:spPr>
              <a:xfrm>
                <a:off x="231073" y="2132293"/>
                <a:ext cx="3179697" cy="3089801"/>
              </a:xfrm>
              <a:prstGeom prst="rect">
                <a:avLst/>
              </a:prstGeom>
              <a:ln w="12700" cap="flat">
                <a:noFill/>
                <a:miter lim="400000"/>
              </a:ln>
              <a:effectLst/>
            </p:spPr>
          </p:pic>
          <p:sp>
            <p:nvSpPr>
              <p:cNvPr id="859" name="Artificial…"/>
              <p:cNvSpPr txBox="1"/>
              <p:nvPr/>
            </p:nvSpPr>
            <p:spPr>
              <a:xfrm>
                <a:off x="225835" y="5367153"/>
                <a:ext cx="3190241" cy="1666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pPr>
                  <a:defRPr>
                    <a:latin typeface="Helvetica Light"/>
                    <a:ea typeface="Helvetica Light"/>
                    <a:cs typeface="Helvetica Light"/>
                    <a:sym typeface="Helvetica Light"/>
                  </a:defRPr>
                </a:pPr>
                <a:r>
                  <a:t>Artificial</a:t>
                </a:r>
              </a:p>
              <a:p>
                <a:pPr>
                  <a:defRPr>
                    <a:latin typeface="Helvetica Light"/>
                    <a:ea typeface="Helvetica Light"/>
                    <a:cs typeface="Helvetica Light"/>
                    <a:sym typeface="Helvetica Light"/>
                  </a:defRPr>
                </a:pPr>
                <a:r>
                  <a:t>Neural Net</a:t>
                </a:r>
              </a:p>
            </p:txBody>
          </p:sp>
          <p:sp>
            <p:nvSpPr>
              <p:cNvPr id="860" name="Genetic…"/>
              <p:cNvSpPr txBox="1"/>
              <p:nvPr/>
            </p:nvSpPr>
            <p:spPr>
              <a:xfrm>
                <a:off x="4319666" y="5367153"/>
                <a:ext cx="2872106" cy="1666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pPr>
                  <a:defRPr>
                    <a:latin typeface="Helvetica Light"/>
                    <a:ea typeface="Helvetica Light"/>
                    <a:cs typeface="Helvetica Light"/>
                    <a:sym typeface="Helvetica Light"/>
                  </a:defRPr>
                </a:pPr>
                <a:r>
                  <a:t>Genetic</a:t>
                </a:r>
              </a:p>
              <a:p>
                <a:pPr>
                  <a:defRPr>
                    <a:latin typeface="Helvetica Light"/>
                    <a:ea typeface="Helvetica Light"/>
                    <a:cs typeface="Helvetica Light"/>
                    <a:sym typeface="Helvetica Light"/>
                  </a:defRPr>
                </a:pPr>
                <a:r>
                  <a:t>Algorithm</a:t>
                </a:r>
              </a:p>
            </p:txBody>
          </p:sp>
          <p:pic>
            <p:nvPicPr>
              <p:cNvPr id="861" name="Evolution-small.png" descr="Evolution-small.png"/>
              <p:cNvPicPr>
                <a:picLocks noChangeAspect="1"/>
              </p:cNvPicPr>
              <p:nvPr/>
            </p:nvPicPr>
            <p:blipFill>
              <a:blip r:embed="rId5">
                <a:extLst/>
              </a:blip>
              <a:srcRect/>
              <a:stretch>
                <a:fillRect/>
              </a:stretch>
            </p:blipFill>
            <p:spPr>
              <a:xfrm>
                <a:off x="2935401" y="2842897"/>
                <a:ext cx="4930989" cy="1668544"/>
              </a:xfrm>
              <a:prstGeom prst="rect">
                <a:avLst/>
              </a:prstGeom>
              <a:ln w="12700" cap="flat">
                <a:noFill/>
                <a:miter lim="400000"/>
              </a:ln>
              <a:effectLst/>
            </p:spPr>
          </p:pic>
          <p:sp>
            <p:nvSpPr>
              <p:cNvPr id="862" name="AI"/>
              <p:cNvSpPr txBox="1"/>
              <p:nvPr/>
            </p:nvSpPr>
            <p:spPr>
              <a:xfrm>
                <a:off x="3653535" y="490552"/>
                <a:ext cx="790576"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b="1"/>
                </a:lvl1pPr>
              </a:lstStyle>
              <a:p>
                <a:r>
                  <a:t>AI</a:t>
                </a:r>
              </a:p>
            </p:txBody>
          </p:sp>
        </p:grpSp>
        <p:sp>
          <p:nvSpPr>
            <p:cNvPr id="864" name="Line"/>
            <p:cNvSpPr/>
            <p:nvPr/>
          </p:nvSpPr>
          <p:spPr>
            <a:xfrm>
              <a:off x="7830688" y="282242"/>
              <a:ext cx="5027070" cy="4515038"/>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000">
                  <a:solidFill>
                    <a:srgbClr val="FFFFFF"/>
                  </a:solidFill>
                  <a:latin typeface="Helvetica Neue Medium"/>
                  <a:ea typeface="Helvetica Neue Medium"/>
                  <a:cs typeface="Helvetica Neue Medium"/>
                  <a:sym typeface="Helvetica Neue Medium"/>
                </a:defRPr>
              </a:pPr>
              <a:endParaRPr/>
            </a:p>
          </p:txBody>
        </p:sp>
        <p:sp>
          <p:nvSpPr>
            <p:cNvPr id="865" name="Line"/>
            <p:cNvSpPr/>
            <p:nvPr/>
          </p:nvSpPr>
          <p:spPr>
            <a:xfrm flipV="1">
              <a:off x="7632568" y="5621628"/>
              <a:ext cx="5220110" cy="1440344"/>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00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 grpId="1"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grpSp>
        <p:nvGrpSpPr>
          <p:cNvPr id="872" name="Group"/>
          <p:cNvGrpSpPr/>
          <p:nvPr/>
        </p:nvGrpSpPr>
        <p:grpSpPr>
          <a:xfrm>
            <a:off x="4859086" y="2783351"/>
            <a:ext cx="13311819" cy="3267434"/>
            <a:chOff x="0" y="0"/>
            <a:chExt cx="13311818" cy="3267433"/>
          </a:xfrm>
        </p:grpSpPr>
        <p:sp>
          <p:nvSpPr>
            <p:cNvPr id="897" name="Connection Line"/>
            <p:cNvSpPr/>
            <p:nvPr/>
          </p:nvSpPr>
          <p:spPr>
            <a:xfrm>
              <a:off x="0" y="0"/>
              <a:ext cx="13311819" cy="3267434"/>
            </a:xfrm>
            <a:custGeom>
              <a:avLst/>
              <a:gdLst/>
              <a:ahLst/>
              <a:cxnLst>
                <a:cxn ang="0">
                  <a:pos x="wd2" y="hd2"/>
                </a:cxn>
                <a:cxn ang="5400000">
                  <a:pos x="wd2" y="hd2"/>
                </a:cxn>
                <a:cxn ang="10800000">
                  <a:pos x="wd2" y="hd2"/>
                </a:cxn>
                <a:cxn ang="16200000">
                  <a:pos x="wd2" y="hd2"/>
                </a:cxn>
              </a:cxnLst>
              <a:rect l="0" t="0" r="r" b="b"/>
              <a:pathLst>
                <a:path w="21600" h="20451" extrusionOk="0">
                  <a:moveTo>
                    <a:pt x="0" y="20451"/>
                  </a:moveTo>
                  <a:cubicBezTo>
                    <a:pt x="10222" y="5615"/>
                    <a:pt x="17422" y="-1149"/>
                    <a:pt x="21600" y="159"/>
                  </a:cubicBezTo>
                </a:path>
              </a:pathLst>
            </a:custGeom>
            <a:noFill/>
            <a:ln w="127000" cap="flat">
              <a:solidFill>
                <a:srgbClr val="000000"/>
              </a:solidFill>
              <a:prstDash val="solid"/>
              <a:miter lim="400000"/>
              <a:tailEnd type="triangle" w="med" len="med"/>
            </a:ln>
            <a:effectLst/>
          </p:spPr>
          <p:txBody>
            <a:bodyPr/>
            <a:lstStyle/>
            <a:p>
              <a:endParaRPr/>
            </a:p>
          </p:txBody>
        </p:sp>
        <p:sp>
          <p:nvSpPr>
            <p:cNvPr id="871" name="test"/>
            <p:cNvSpPr txBox="1"/>
            <p:nvPr/>
          </p:nvSpPr>
          <p:spPr>
            <a:xfrm>
              <a:off x="6055130" y="13605"/>
              <a:ext cx="1179196"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a:latin typeface="Helvetica Light"/>
                  <a:ea typeface="Helvetica Light"/>
                  <a:cs typeface="Helvetica Light"/>
                  <a:sym typeface="Helvetica Light"/>
                </a:defRPr>
              </a:lvl1pPr>
            </a:lstStyle>
            <a:p>
              <a:r>
                <a:t>test</a:t>
              </a:r>
            </a:p>
          </p:txBody>
        </p:sp>
      </p:grpSp>
      <p:grpSp>
        <p:nvGrpSpPr>
          <p:cNvPr id="875" name="Group"/>
          <p:cNvGrpSpPr/>
          <p:nvPr/>
        </p:nvGrpSpPr>
        <p:grpSpPr>
          <a:xfrm>
            <a:off x="18386079" y="1315960"/>
            <a:ext cx="4062092" cy="3343986"/>
            <a:chOff x="0" y="0"/>
            <a:chExt cx="4062091" cy="3343984"/>
          </a:xfrm>
        </p:grpSpPr>
        <p:pic>
          <p:nvPicPr>
            <p:cNvPr id="873" name="hc-main-Screen.jpg" descr="hc-main-Screen.jpg"/>
            <p:cNvPicPr>
              <a:picLocks noChangeAspect="1"/>
            </p:cNvPicPr>
            <p:nvPr/>
          </p:nvPicPr>
          <p:blipFill>
            <a:blip r:embed="rId2">
              <a:extLst/>
            </a:blip>
            <a:stretch>
              <a:fillRect/>
            </a:stretch>
          </p:blipFill>
          <p:spPr>
            <a:xfrm>
              <a:off x="0" y="0"/>
              <a:ext cx="4062092" cy="2588133"/>
            </a:xfrm>
            <a:prstGeom prst="rect">
              <a:avLst/>
            </a:prstGeom>
            <a:ln w="12700" cap="flat">
              <a:noFill/>
              <a:miter lim="400000"/>
            </a:ln>
            <a:effectLst/>
          </p:spPr>
        </p:pic>
        <p:sp>
          <p:nvSpPr>
            <p:cNvPr id="874" name="1.0"/>
            <p:cNvSpPr txBox="1"/>
            <p:nvPr/>
          </p:nvSpPr>
          <p:spPr>
            <a:xfrm>
              <a:off x="1511932" y="2439109"/>
              <a:ext cx="1038226"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a:latin typeface="Helvetica Light"/>
                  <a:ea typeface="Helvetica Light"/>
                  <a:cs typeface="Helvetica Light"/>
                  <a:sym typeface="Helvetica Light"/>
                </a:defRPr>
              </a:lvl1pPr>
            </a:lstStyle>
            <a:p>
              <a:r>
                <a:t>1.0</a:t>
              </a:r>
            </a:p>
          </p:txBody>
        </p:sp>
      </p:grpSp>
      <p:grpSp>
        <p:nvGrpSpPr>
          <p:cNvPr id="878" name="Group"/>
          <p:cNvGrpSpPr/>
          <p:nvPr/>
        </p:nvGrpSpPr>
        <p:grpSpPr>
          <a:xfrm>
            <a:off x="5191368" y="8349959"/>
            <a:ext cx="11970578" cy="3912834"/>
            <a:chOff x="0" y="0"/>
            <a:chExt cx="11970577" cy="3912833"/>
          </a:xfrm>
        </p:grpSpPr>
        <p:sp>
          <p:nvSpPr>
            <p:cNvPr id="898" name="Connection Line"/>
            <p:cNvSpPr/>
            <p:nvPr/>
          </p:nvSpPr>
          <p:spPr>
            <a:xfrm>
              <a:off x="0" y="0"/>
              <a:ext cx="11970578" cy="2933578"/>
            </a:xfrm>
            <a:custGeom>
              <a:avLst/>
              <a:gdLst/>
              <a:ahLst/>
              <a:cxnLst>
                <a:cxn ang="0">
                  <a:pos x="wd2" y="hd2"/>
                </a:cxn>
                <a:cxn ang="5400000">
                  <a:pos x="wd2" y="hd2"/>
                </a:cxn>
                <a:cxn ang="10800000">
                  <a:pos x="wd2" y="hd2"/>
                </a:cxn>
                <a:cxn ang="16200000">
                  <a:pos x="wd2" y="hd2"/>
                </a:cxn>
              </a:cxnLst>
              <a:rect l="0" t="0" r="r" b="b"/>
              <a:pathLst>
                <a:path w="21600" h="16232" extrusionOk="0">
                  <a:moveTo>
                    <a:pt x="0" y="0"/>
                  </a:moveTo>
                  <a:cubicBezTo>
                    <a:pt x="6956" y="20677"/>
                    <a:pt x="14156" y="21600"/>
                    <a:pt x="21600" y="2769"/>
                  </a:cubicBezTo>
                </a:path>
              </a:pathLst>
            </a:custGeom>
            <a:noFill/>
            <a:ln w="127000" cap="flat">
              <a:solidFill>
                <a:srgbClr val="000000"/>
              </a:solidFill>
              <a:prstDash val="solid"/>
              <a:miter lim="400000"/>
              <a:tailEnd type="triangle" w="med" len="med"/>
            </a:ln>
            <a:effectLst/>
          </p:spPr>
          <p:txBody>
            <a:bodyPr/>
            <a:lstStyle/>
            <a:p>
              <a:endParaRPr/>
            </a:p>
          </p:txBody>
        </p:sp>
        <p:sp>
          <p:nvSpPr>
            <p:cNvPr id="877" name="approve"/>
            <p:cNvSpPr txBox="1"/>
            <p:nvPr/>
          </p:nvSpPr>
          <p:spPr>
            <a:xfrm>
              <a:off x="5058321" y="3007958"/>
              <a:ext cx="2508251"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a:latin typeface="Helvetica Light"/>
                  <a:ea typeface="Helvetica Light"/>
                  <a:cs typeface="Helvetica Light"/>
                  <a:sym typeface="Helvetica Light"/>
                </a:defRPr>
              </a:lvl1pPr>
            </a:lstStyle>
            <a:p>
              <a:r>
                <a:t>approve</a:t>
              </a:r>
            </a:p>
          </p:txBody>
        </p:sp>
      </p:grpSp>
      <p:grpSp>
        <p:nvGrpSpPr>
          <p:cNvPr id="883" name="Group"/>
          <p:cNvGrpSpPr/>
          <p:nvPr/>
        </p:nvGrpSpPr>
        <p:grpSpPr>
          <a:xfrm>
            <a:off x="18386079" y="4468681"/>
            <a:ext cx="4062092" cy="9013667"/>
            <a:chOff x="0" y="0"/>
            <a:chExt cx="4062091" cy="9013666"/>
          </a:xfrm>
        </p:grpSpPr>
        <p:sp>
          <p:nvSpPr>
            <p:cNvPr id="899" name="Connection Line"/>
            <p:cNvSpPr/>
            <p:nvPr/>
          </p:nvSpPr>
          <p:spPr>
            <a:xfrm>
              <a:off x="3075319" y="0"/>
              <a:ext cx="534190" cy="5583837"/>
            </a:xfrm>
            <a:custGeom>
              <a:avLst/>
              <a:gdLst/>
              <a:ahLst/>
              <a:cxnLst>
                <a:cxn ang="0">
                  <a:pos x="wd2" y="hd2"/>
                </a:cxn>
                <a:cxn ang="5400000">
                  <a:pos x="wd2" y="hd2"/>
                </a:cxn>
                <a:cxn ang="10800000">
                  <a:pos x="wd2" y="hd2"/>
                </a:cxn>
                <a:cxn ang="16200000">
                  <a:pos x="wd2" y="hd2"/>
                </a:cxn>
              </a:cxnLst>
              <a:rect l="0" t="0" r="r" b="b"/>
              <a:pathLst>
                <a:path w="16201" h="21600" extrusionOk="0">
                  <a:moveTo>
                    <a:pt x="0" y="0"/>
                  </a:moveTo>
                  <a:cubicBezTo>
                    <a:pt x="21394" y="6908"/>
                    <a:pt x="21600" y="14108"/>
                    <a:pt x="617" y="21600"/>
                  </a:cubicBezTo>
                </a:path>
              </a:pathLst>
            </a:custGeom>
            <a:noFill/>
            <a:ln w="127000" cap="flat">
              <a:solidFill>
                <a:srgbClr val="000000"/>
              </a:solidFill>
              <a:prstDash val="solid"/>
              <a:miter lim="400000"/>
              <a:tailEnd type="triangle" w="med" len="med"/>
            </a:ln>
            <a:effectLst/>
          </p:spPr>
          <p:txBody>
            <a:bodyPr/>
            <a:lstStyle/>
            <a:p>
              <a:endParaRPr/>
            </a:p>
          </p:txBody>
        </p:sp>
        <p:grpSp>
          <p:nvGrpSpPr>
            <p:cNvPr id="882" name="Group"/>
            <p:cNvGrpSpPr/>
            <p:nvPr/>
          </p:nvGrpSpPr>
          <p:grpSpPr>
            <a:xfrm>
              <a:off x="0" y="5669681"/>
              <a:ext cx="4062092" cy="3343986"/>
              <a:chOff x="0" y="0"/>
              <a:chExt cx="4062091" cy="3343984"/>
            </a:xfrm>
          </p:grpSpPr>
          <p:pic>
            <p:nvPicPr>
              <p:cNvPr id="880" name="hc-main-Screen.jpg" descr="hc-main-Screen.jpg"/>
              <p:cNvPicPr>
                <a:picLocks noChangeAspect="1"/>
              </p:cNvPicPr>
              <p:nvPr/>
            </p:nvPicPr>
            <p:blipFill>
              <a:blip r:embed="rId2">
                <a:extLst/>
              </a:blip>
              <a:stretch>
                <a:fillRect/>
              </a:stretch>
            </p:blipFill>
            <p:spPr>
              <a:xfrm>
                <a:off x="0" y="0"/>
                <a:ext cx="4062092" cy="2588133"/>
              </a:xfrm>
              <a:prstGeom prst="rect">
                <a:avLst/>
              </a:prstGeom>
              <a:ln w="12700" cap="flat">
                <a:noFill/>
                <a:miter lim="400000"/>
              </a:ln>
              <a:effectLst/>
            </p:spPr>
          </p:pic>
          <p:sp>
            <p:nvSpPr>
              <p:cNvPr id="881" name="1.1"/>
              <p:cNvSpPr txBox="1"/>
              <p:nvPr/>
            </p:nvSpPr>
            <p:spPr>
              <a:xfrm>
                <a:off x="1511932" y="2439109"/>
                <a:ext cx="1038226"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a:latin typeface="Helvetica Light"/>
                    <a:ea typeface="Helvetica Light"/>
                    <a:cs typeface="Helvetica Light"/>
                    <a:sym typeface="Helvetica Light"/>
                  </a:defRPr>
                </a:lvl1pPr>
              </a:lstStyle>
              <a:p>
                <a:r>
                  <a:t>1.1</a:t>
                </a:r>
              </a:p>
            </p:txBody>
          </p:sp>
        </p:grpSp>
      </p:grpSp>
      <p:grpSp>
        <p:nvGrpSpPr>
          <p:cNvPr id="886" name="Group"/>
          <p:cNvGrpSpPr/>
          <p:nvPr/>
        </p:nvGrpSpPr>
        <p:grpSpPr>
          <a:xfrm>
            <a:off x="16827865" y="5784466"/>
            <a:ext cx="4608204" cy="3802253"/>
            <a:chOff x="0" y="0"/>
            <a:chExt cx="4608202" cy="3802252"/>
          </a:xfrm>
        </p:grpSpPr>
        <p:pic>
          <p:nvPicPr>
            <p:cNvPr id="884" name="one-click.png" descr="one-click.png"/>
            <p:cNvPicPr>
              <a:picLocks noChangeAspect="1"/>
            </p:cNvPicPr>
            <p:nvPr/>
          </p:nvPicPr>
          <p:blipFill>
            <a:blip r:embed="rId3">
              <a:extLst/>
            </a:blip>
            <a:srcRect b="54291"/>
            <a:stretch>
              <a:fillRect/>
            </a:stretch>
          </p:blipFill>
          <p:spPr>
            <a:xfrm>
              <a:off x="0" y="0"/>
              <a:ext cx="4608203" cy="2928884"/>
            </a:xfrm>
            <a:prstGeom prst="rect">
              <a:avLst/>
            </a:prstGeom>
            <a:ln w="12700" cap="flat">
              <a:noFill/>
              <a:miter lim="400000"/>
            </a:ln>
            <a:effectLst/>
          </p:spPr>
        </p:pic>
        <p:sp>
          <p:nvSpPr>
            <p:cNvPr id="885" name="diff"/>
            <p:cNvSpPr txBox="1"/>
            <p:nvPr/>
          </p:nvSpPr>
          <p:spPr>
            <a:xfrm>
              <a:off x="1680651" y="2897377"/>
              <a:ext cx="1026161"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a:latin typeface="Helvetica Light"/>
                  <a:ea typeface="Helvetica Light"/>
                  <a:cs typeface="Helvetica Light"/>
                  <a:sym typeface="Helvetica Light"/>
                </a:defRPr>
              </a:lvl1pPr>
            </a:lstStyle>
            <a:p>
              <a:r>
                <a:t>diff</a:t>
              </a:r>
            </a:p>
          </p:txBody>
        </p:sp>
      </p:grpSp>
      <p:pic>
        <p:nvPicPr>
          <p:cNvPr id="887" name="Monkey_clever_Laptop.png" descr="Monkey_clever_Laptop.png"/>
          <p:cNvPicPr>
            <a:picLocks noChangeAspect="1"/>
          </p:cNvPicPr>
          <p:nvPr/>
        </p:nvPicPr>
        <p:blipFill>
          <a:blip r:embed="rId4">
            <a:extLst/>
          </a:blip>
          <a:stretch>
            <a:fillRect/>
          </a:stretch>
        </p:blipFill>
        <p:spPr>
          <a:xfrm>
            <a:off x="8830041" y="6419036"/>
            <a:ext cx="3823588" cy="2363998"/>
          </a:xfrm>
          <a:prstGeom prst="rect">
            <a:avLst/>
          </a:prstGeom>
          <a:ln w="12700">
            <a:miter lim="400000"/>
          </a:ln>
        </p:spPr>
      </p:pic>
      <p:grpSp>
        <p:nvGrpSpPr>
          <p:cNvPr id="890" name="Group"/>
          <p:cNvGrpSpPr/>
          <p:nvPr/>
        </p:nvGrpSpPr>
        <p:grpSpPr>
          <a:xfrm>
            <a:off x="4854712" y="4606385"/>
            <a:ext cx="7691964" cy="1492682"/>
            <a:chOff x="0" y="0"/>
            <a:chExt cx="7691963" cy="1492680"/>
          </a:xfrm>
        </p:grpSpPr>
        <p:sp>
          <p:nvSpPr>
            <p:cNvPr id="900" name="Connection Line"/>
            <p:cNvSpPr/>
            <p:nvPr/>
          </p:nvSpPr>
          <p:spPr>
            <a:xfrm>
              <a:off x="0" y="93115"/>
              <a:ext cx="6321334" cy="1399566"/>
            </a:xfrm>
            <a:custGeom>
              <a:avLst/>
              <a:gdLst/>
              <a:ahLst/>
              <a:cxnLst>
                <a:cxn ang="0">
                  <a:pos x="wd2" y="hd2"/>
                </a:cxn>
                <a:cxn ang="5400000">
                  <a:pos x="wd2" y="hd2"/>
                </a:cxn>
                <a:cxn ang="10800000">
                  <a:pos x="wd2" y="hd2"/>
                </a:cxn>
                <a:cxn ang="16200000">
                  <a:pos x="wd2" y="hd2"/>
                </a:cxn>
              </a:cxnLst>
              <a:rect l="0" t="0" r="r" b="b"/>
              <a:pathLst>
                <a:path w="20439" h="16201" extrusionOk="0">
                  <a:moveTo>
                    <a:pt x="0" y="15665"/>
                  </a:moveTo>
                  <a:cubicBezTo>
                    <a:pt x="14841" y="-5399"/>
                    <a:pt x="21600" y="-5220"/>
                    <a:pt x="20276" y="16201"/>
                  </a:cubicBezTo>
                </a:path>
              </a:pathLst>
            </a:custGeom>
            <a:noFill/>
            <a:ln w="127000" cap="flat">
              <a:solidFill>
                <a:srgbClr val="000000"/>
              </a:solidFill>
              <a:prstDash val="solid"/>
              <a:miter lim="400000"/>
              <a:tailEnd type="triangle" w="med" len="med"/>
            </a:ln>
            <a:effectLst/>
          </p:spPr>
          <p:txBody>
            <a:bodyPr/>
            <a:lstStyle/>
            <a:p>
              <a:endParaRPr/>
            </a:p>
          </p:txBody>
        </p:sp>
        <p:sp>
          <p:nvSpPr>
            <p:cNvPr id="889" name="train"/>
            <p:cNvSpPr txBox="1"/>
            <p:nvPr/>
          </p:nvSpPr>
          <p:spPr>
            <a:xfrm>
              <a:off x="6301313" y="0"/>
              <a:ext cx="1390651"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a:latin typeface="Helvetica Light"/>
                  <a:ea typeface="Helvetica Light"/>
                  <a:cs typeface="Helvetica Light"/>
                  <a:sym typeface="Helvetica Light"/>
                </a:defRPr>
              </a:lvl1pPr>
            </a:lstStyle>
            <a:p>
              <a:r>
                <a:t>train</a:t>
              </a:r>
            </a:p>
          </p:txBody>
        </p:sp>
      </p:grpSp>
      <p:grpSp>
        <p:nvGrpSpPr>
          <p:cNvPr id="893" name="Group"/>
          <p:cNvGrpSpPr/>
          <p:nvPr/>
        </p:nvGrpSpPr>
        <p:grpSpPr>
          <a:xfrm>
            <a:off x="1917970" y="5028563"/>
            <a:ext cx="3078877" cy="3822390"/>
            <a:chOff x="0" y="0"/>
            <a:chExt cx="3078876" cy="3822388"/>
          </a:xfrm>
        </p:grpSpPr>
        <p:pic>
          <p:nvPicPr>
            <p:cNvPr id="891" name="dagobert83_female_user_icon.png" descr="dagobert83_female_user_icon.png"/>
            <p:cNvPicPr>
              <a:picLocks noChangeAspect="1"/>
            </p:cNvPicPr>
            <p:nvPr/>
          </p:nvPicPr>
          <p:blipFill>
            <a:blip r:embed="rId5">
              <a:extLst/>
            </a:blip>
            <a:stretch>
              <a:fillRect/>
            </a:stretch>
          </p:blipFill>
          <p:spPr>
            <a:xfrm>
              <a:off x="0" y="0"/>
              <a:ext cx="3078877" cy="3078877"/>
            </a:xfrm>
            <a:prstGeom prst="rect">
              <a:avLst/>
            </a:prstGeom>
            <a:ln w="12700" cap="flat">
              <a:noFill/>
              <a:miter lim="400000"/>
            </a:ln>
            <a:effectLst/>
          </p:spPr>
        </p:pic>
        <p:sp>
          <p:nvSpPr>
            <p:cNvPr id="892" name="user"/>
            <p:cNvSpPr txBox="1"/>
            <p:nvPr/>
          </p:nvSpPr>
          <p:spPr>
            <a:xfrm>
              <a:off x="844113" y="2917513"/>
              <a:ext cx="1390651"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a:latin typeface="Helvetica Light"/>
                  <a:ea typeface="Helvetica Light"/>
                  <a:cs typeface="Helvetica Light"/>
                  <a:sym typeface="Helvetica Light"/>
                </a:defRPr>
              </a:lvl1pPr>
            </a:lstStyle>
            <a:p>
              <a:r>
                <a:t>user</a:t>
              </a:r>
            </a:p>
          </p:txBody>
        </p:sp>
      </p:grpSp>
      <p:grpSp>
        <p:nvGrpSpPr>
          <p:cNvPr id="896" name="Group"/>
          <p:cNvGrpSpPr/>
          <p:nvPr/>
        </p:nvGrpSpPr>
        <p:grpSpPr>
          <a:xfrm>
            <a:off x="11740327" y="3570649"/>
            <a:ext cx="6447211" cy="3646466"/>
            <a:chOff x="0" y="0"/>
            <a:chExt cx="6447209" cy="3646464"/>
          </a:xfrm>
        </p:grpSpPr>
        <p:sp>
          <p:nvSpPr>
            <p:cNvPr id="901" name="Connection Line"/>
            <p:cNvSpPr/>
            <p:nvPr/>
          </p:nvSpPr>
          <p:spPr>
            <a:xfrm>
              <a:off x="0" y="0"/>
              <a:ext cx="6447210" cy="3646465"/>
            </a:xfrm>
            <a:custGeom>
              <a:avLst/>
              <a:gdLst/>
              <a:ahLst/>
              <a:cxnLst>
                <a:cxn ang="0">
                  <a:pos x="wd2" y="hd2"/>
                </a:cxn>
                <a:cxn ang="5400000">
                  <a:pos x="wd2" y="hd2"/>
                </a:cxn>
                <a:cxn ang="10800000">
                  <a:pos x="wd2" y="hd2"/>
                </a:cxn>
                <a:cxn ang="16200000">
                  <a:pos x="wd2" y="hd2"/>
                </a:cxn>
              </a:cxnLst>
              <a:rect l="0" t="0" r="r" b="b"/>
              <a:pathLst>
                <a:path w="21600" h="21121" extrusionOk="0">
                  <a:moveTo>
                    <a:pt x="0" y="21121"/>
                  </a:moveTo>
                  <a:cubicBezTo>
                    <a:pt x="4386" y="6553"/>
                    <a:pt x="11586" y="-479"/>
                    <a:pt x="21600" y="25"/>
                  </a:cubicBezTo>
                </a:path>
              </a:pathLst>
            </a:custGeom>
            <a:noFill/>
            <a:ln w="127000" cap="flat">
              <a:solidFill>
                <a:srgbClr val="000000"/>
              </a:solidFill>
              <a:prstDash val="solid"/>
              <a:miter lim="400000"/>
              <a:tailEnd type="triangle" w="med" len="med"/>
            </a:ln>
            <a:effectLst/>
          </p:spPr>
          <p:txBody>
            <a:bodyPr/>
            <a:lstStyle/>
            <a:p>
              <a:endParaRPr/>
            </a:p>
          </p:txBody>
        </p:sp>
        <p:sp>
          <p:nvSpPr>
            <p:cNvPr id="895" name="automate"/>
            <p:cNvSpPr txBox="1"/>
            <p:nvPr/>
          </p:nvSpPr>
          <p:spPr>
            <a:xfrm>
              <a:off x="2162350" y="798285"/>
              <a:ext cx="2802891"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a:latin typeface="Helvetica Light"/>
                  <a:ea typeface="Helvetica Light"/>
                  <a:cs typeface="Helvetica Light"/>
                  <a:sym typeface="Helvetica Light"/>
                </a:defRPr>
              </a:lvl1pPr>
            </a:lstStyle>
            <a:p>
              <a:r>
                <a:t>automate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7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87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89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8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8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6" nodeType="clickEffect">
                                  <p:stCondLst>
                                    <p:cond delay="0"/>
                                  </p:stCondLst>
                                  <p:iterate>
                                    <p:tmAbs val="0"/>
                                  </p:iterate>
                                  <p:childTnLst>
                                    <p:set>
                                      <p:cBhvr>
                                        <p:cTn id="24" fill="hold"/>
                                        <p:tgtEl>
                                          <p:spTgt spid="88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88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8" nodeType="clickEffect">
                                  <p:stCondLst>
                                    <p:cond delay="0"/>
                                  </p:stCondLst>
                                  <p:iterate>
                                    <p:tmAbs val="0"/>
                                  </p:iterate>
                                  <p:childTnLst>
                                    <p:set>
                                      <p:cBhvr>
                                        <p:cTn id="32" fill="hold"/>
                                        <p:tgtEl>
                                          <p:spTgt spid="8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 grpId="1" animBg="1" advAuto="0"/>
      <p:bldP spid="875" grpId="2" animBg="1" advAuto="0"/>
      <p:bldP spid="878" grpId="8" animBg="1" advAuto="0"/>
      <p:bldP spid="883" grpId="6" animBg="1" advAuto="0"/>
      <p:bldP spid="886" grpId="7" animBg="1" advAuto="0"/>
      <p:bldP spid="887" grpId="4" animBg="1" advAuto="0"/>
      <p:bldP spid="890" grpId="3" animBg="1" advAuto="0"/>
      <p:bldP spid="896" grpId="5"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sp>
        <p:nvSpPr>
          <p:cNvPr id="904" name="How do we bring AI…"/>
          <p:cNvSpPr txBox="1"/>
          <p:nvPr/>
        </p:nvSpPr>
        <p:spPr>
          <a:xfrm>
            <a:off x="4431017" y="2653098"/>
            <a:ext cx="15521966" cy="598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11200">
                <a:latin typeface="Helvetica Light"/>
                <a:ea typeface="Helvetica Light"/>
                <a:cs typeface="Helvetica Light"/>
                <a:sym typeface="Helvetica Light"/>
              </a:defRPr>
            </a:pPr>
            <a:r>
              <a:t>How do we bring </a:t>
            </a:r>
            <a:r>
              <a:rPr sz="25000">
                <a:latin typeface="Orbitron"/>
                <a:ea typeface="Orbitron"/>
                <a:cs typeface="Orbitron"/>
                <a:sym typeface="Orbitron"/>
              </a:rPr>
              <a:t>AI</a:t>
            </a:r>
            <a:r>
              <a:t> </a:t>
            </a:r>
          </a:p>
          <a:p>
            <a:pPr>
              <a:defRPr sz="11200">
                <a:latin typeface="Helvetica Light"/>
                <a:ea typeface="Helvetica Light"/>
                <a:cs typeface="Helvetica Light"/>
                <a:sym typeface="Helvetica Light"/>
              </a:defRPr>
            </a:pPr>
            <a:r>
              <a:t>into </a:t>
            </a:r>
            <a:r>
              <a:rPr sz="14000">
                <a:latin typeface="Courier New"/>
                <a:ea typeface="Courier New"/>
                <a:cs typeface="Courier New"/>
                <a:sym typeface="Courier New"/>
              </a:rPr>
              <a:t>Coding</a:t>
            </a:r>
            <a:r>
              <a:t>?</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66</a:t>
            </a:fld>
            <a:endParaRPr/>
          </a:p>
        </p:txBody>
      </p:sp>
      <p:pic>
        <p:nvPicPr>
          <p:cNvPr id="907" name="MS.jpg" descr="MS.jpg"/>
          <p:cNvPicPr>
            <a:picLocks noChangeAspect="1"/>
          </p:cNvPicPr>
          <p:nvPr/>
        </p:nvPicPr>
        <p:blipFill>
          <a:blip r:embed="rId3">
            <a:extLst/>
          </a:blip>
          <a:srcRect l="13901" t="21255" r="13113" b="19890"/>
          <a:stretch>
            <a:fillRect/>
          </a:stretch>
        </p:blipFill>
        <p:spPr>
          <a:xfrm>
            <a:off x="13697037" y="4514850"/>
            <a:ext cx="10012772" cy="4218790"/>
          </a:xfrm>
          <a:prstGeom prst="rect">
            <a:avLst/>
          </a:prstGeom>
          <a:ln w="12700">
            <a:miter lim="400000"/>
          </a:ln>
        </p:spPr>
      </p:pic>
      <p:pic>
        <p:nvPicPr>
          <p:cNvPr id="908" name="mustang.jpg" descr="mustang.jpg"/>
          <p:cNvPicPr>
            <a:picLocks noChangeAspect="1"/>
          </p:cNvPicPr>
          <p:nvPr/>
        </p:nvPicPr>
        <p:blipFill>
          <a:blip r:embed="rId4">
            <a:extLst/>
          </a:blip>
          <a:srcRect l="4162" t="24588" r="4162" b="10372"/>
          <a:stretch>
            <a:fillRect/>
          </a:stretch>
        </p:blipFill>
        <p:spPr>
          <a:xfrm>
            <a:off x="813792" y="4625379"/>
            <a:ext cx="10012760" cy="3997822"/>
          </a:xfrm>
          <a:prstGeom prst="rect">
            <a:avLst/>
          </a:prstGeom>
          <a:ln w="12700">
            <a:miter lim="400000"/>
          </a:ln>
        </p:spPr>
      </p:pic>
      <p:sp>
        <p:nvSpPr>
          <p:cNvPr id="909" name="Arrow"/>
          <p:cNvSpPr/>
          <p:nvPr/>
        </p:nvSpPr>
        <p:spPr>
          <a:xfrm>
            <a:off x="11557000" y="6223000"/>
            <a:ext cx="1270000" cy="1270000"/>
          </a:xfrm>
          <a:prstGeom prst="rightArrow">
            <a:avLst>
              <a:gd name="adj1" fmla="val 32000"/>
              <a:gd name="adj2" fmla="val 64000"/>
            </a:avLst>
          </a:prstGeom>
          <a:solidFill>
            <a:srgbClr val="000000"/>
          </a:solidFill>
          <a:ln w="12700">
            <a:miter lim="400000"/>
          </a:ln>
        </p:spPr>
        <p:txBody>
          <a:bodyPr lIns="71437" tIns="71437" rIns="71437" bIns="71437" anchor="ctr"/>
          <a:lstStyle/>
          <a:p>
            <a:pPr>
              <a:defRPr sz="3200">
                <a:solidFill>
                  <a:srgbClr val="FFFFFF"/>
                </a:solidFill>
              </a:defRPr>
            </a:pPr>
            <a:endParaRPr/>
          </a:p>
        </p:txBody>
      </p:sp>
      <p:sp>
        <p:nvSpPr>
          <p:cNvPr id="910" name="?"/>
          <p:cNvSpPr txBox="1"/>
          <p:nvPr/>
        </p:nvSpPr>
        <p:spPr>
          <a:xfrm>
            <a:off x="11279132" y="1655762"/>
            <a:ext cx="1965326" cy="5070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0">
                <a:latin typeface="Knewave"/>
                <a:ea typeface="Knewave"/>
                <a:cs typeface="Knewave"/>
                <a:sym typeface="Knewave"/>
              </a:defRPr>
            </a:lvl1pPr>
          </a:lstStyle>
          <a:p>
            <a:r>
              <a:t>?</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67</a:t>
            </a:fld>
            <a:endParaRPr/>
          </a:p>
        </p:txBody>
      </p:sp>
      <p:pic>
        <p:nvPicPr>
          <p:cNvPr id="915" name="vw_park_assist.jpg" descr="vw_park_assist.jpg"/>
          <p:cNvPicPr>
            <a:picLocks noChangeAspect="1"/>
          </p:cNvPicPr>
          <p:nvPr/>
        </p:nvPicPr>
        <p:blipFill>
          <a:blip r:embed="rId3">
            <a:extLst/>
          </a:blip>
          <a:stretch>
            <a:fillRect/>
          </a:stretch>
        </p:blipFill>
        <p:spPr>
          <a:xfrm>
            <a:off x="1325165" y="6356437"/>
            <a:ext cx="11082195" cy="5247746"/>
          </a:xfrm>
          <a:prstGeom prst="rect">
            <a:avLst/>
          </a:prstGeom>
          <a:ln w="12700">
            <a:miter lim="400000"/>
          </a:ln>
        </p:spPr>
      </p:pic>
      <p:pic>
        <p:nvPicPr>
          <p:cNvPr id="916" name="brake-assist.jpeg" descr="brake-assist.jpeg"/>
          <p:cNvPicPr>
            <a:picLocks noChangeAspect="1"/>
          </p:cNvPicPr>
          <p:nvPr/>
        </p:nvPicPr>
        <p:blipFill>
          <a:blip r:embed="rId4">
            <a:extLst/>
          </a:blip>
          <a:stretch>
            <a:fillRect/>
          </a:stretch>
        </p:blipFill>
        <p:spPr>
          <a:xfrm>
            <a:off x="13269515" y="679431"/>
            <a:ext cx="10160001" cy="6585186"/>
          </a:xfrm>
          <a:prstGeom prst="rect">
            <a:avLst/>
          </a:prstGeom>
          <a:ln w="12700">
            <a:miter lim="400000"/>
          </a:ln>
        </p:spPr>
      </p:pic>
      <p:pic>
        <p:nvPicPr>
          <p:cNvPr id="917" name="lane-assist.jpg" descr="lane-assist.jpg"/>
          <p:cNvPicPr>
            <a:picLocks noChangeAspect="1"/>
          </p:cNvPicPr>
          <p:nvPr/>
        </p:nvPicPr>
        <p:blipFill>
          <a:blip r:embed="rId5">
            <a:extLst/>
          </a:blip>
          <a:stretch>
            <a:fillRect/>
          </a:stretch>
        </p:blipFill>
        <p:spPr>
          <a:xfrm>
            <a:off x="1325165" y="1686024"/>
            <a:ext cx="11082195" cy="4123608"/>
          </a:xfrm>
          <a:prstGeom prst="rect">
            <a:avLst/>
          </a:prstGeom>
          <a:ln w="12700">
            <a:miter lim="400000"/>
          </a:ln>
        </p:spPr>
      </p:pic>
      <p:pic>
        <p:nvPicPr>
          <p:cNvPr id="918" name="blind spot assist.jpg" descr="blind spot assist.jpg"/>
          <p:cNvPicPr>
            <a:picLocks noChangeAspect="1"/>
          </p:cNvPicPr>
          <p:nvPr/>
        </p:nvPicPr>
        <p:blipFill>
          <a:blip r:embed="rId6">
            <a:extLst/>
          </a:blip>
          <a:stretch>
            <a:fillRect/>
          </a:stretch>
        </p:blipFill>
        <p:spPr>
          <a:xfrm>
            <a:off x="12808418" y="5863442"/>
            <a:ext cx="11082195" cy="6233735"/>
          </a:xfrm>
          <a:prstGeom prst="rect">
            <a:avLst/>
          </a:prstGeom>
          <a:ln w="12700">
            <a:miter lim="400000"/>
          </a:ln>
        </p:spPr>
      </p:pic>
      <p:pic>
        <p:nvPicPr>
          <p:cNvPr id="919" name="adaptive-cruise-control.jpg" descr="adaptive-cruise-control.jpg"/>
          <p:cNvPicPr>
            <a:picLocks noChangeAspect="1"/>
          </p:cNvPicPr>
          <p:nvPr/>
        </p:nvPicPr>
        <p:blipFill>
          <a:blip r:embed="rId7">
            <a:extLst/>
          </a:blip>
          <a:stretch>
            <a:fillRect/>
          </a:stretch>
        </p:blipFill>
        <p:spPr>
          <a:xfrm>
            <a:off x="6641972" y="3673904"/>
            <a:ext cx="11082195" cy="636819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9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9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3" animBg="1" advAuto="0"/>
      <p:bldP spid="916" grpId="2" animBg="1" advAuto="0"/>
      <p:bldP spid="917" grpId="1" animBg="1" advAuto="0"/>
      <p:bldP spid="918" grpId="4" animBg="1" advAuto="0"/>
      <p:bldP spid="919" grpId="5"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68</a:t>
            </a:fld>
            <a:endParaRPr/>
          </a:p>
        </p:txBody>
      </p:sp>
      <p:pic>
        <p:nvPicPr>
          <p:cNvPr id="924" name="Lorem_Ipsum_Helvetica.png" descr="Lorem_Ipsum_Helvetica.png"/>
          <p:cNvPicPr>
            <a:picLocks noChangeAspect="1"/>
          </p:cNvPicPr>
          <p:nvPr/>
        </p:nvPicPr>
        <p:blipFill>
          <a:blip r:embed="rId3">
            <a:extLst/>
          </a:blip>
          <a:srcRect t="9879" b="4570"/>
          <a:stretch>
            <a:fillRect/>
          </a:stretch>
        </p:blipFill>
        <p:spPr>
          <a:xfrm>
            <a:off x="2497385" y="4390032"/>
            <a:ext cx="5769819" cy="4936085"/>
          </a:xfrm>
          <a:prstGeom prst="rect">
            <a:avLst/>
          </a:prstGeom>
          <a:ln w="12700">
            <a:miter lim="400000"/>
          </a:ln>
        </p:spPr>
      </p:pic>
      <p:pic>
        <p:nvPicPr>
          <p:cNvPr id="925" name="binary_code.png" descr="binary_code.png"/>
          <p:cNvPicPr>
            <a:picLocks noChangeAspect="1"/>
          </p:cNvPicPr>
          <p:nvPr/>
        </p:nvPicPr>
        <p:blipFill>
          <a:blip r:embed="rId4">
            <a:extLst/>
          </a:blip>
          <a:stretch>
            <a:fillRect/>
          </a:stretch>
        </p:blipFill>
        <p:spPr>
          <a:xfrm>
            <a:off x="14619803" y="4714183"/>
            <a:ext cx="7622462" cy="4287634"/>
          </a:xfrm>
          <a:prstGeom prst="rect">
            <a:avLst/>
          </a:prstGeom>
          <a:ln w="12700">
            <a:miter lim="400000"/>
          </a:ln>
        </p:spPr>
      </p:pic>
      <p:sp>
        <p:nvSpPr>
          <p:cNvPr id="926" name="Arrow"/>
          <p:cNvSpPr/>
          <p:nvPr/>
        </p:nvSpPr>
        <p:spPr>
          <a:xfrm>
            <a:off x="8861127" y="6223000"/>
            <a:ext cx="5164704" cy="1270000"/>
          </a:xfrm>
          <a:prstGeom prst="rightArrow">
            <a:avLst>
              <a:gd name="adj1" fmla="val 32000"/>
              <a:gd name="adj2" fmla="val 64000"/>
            </a:avLst>
          </a:prstGeom>
          <a:solidFill>
            <a:srgbClr val="000000"/>
          </a:solidFill>
          <a:ln w="12700">
            <a:miter lim="400000"/>
          </a:ln>
        </p:spPr>
        <p:txBody>
          <a:bodyPr lIns="71437" tIns="71437" rIns="71437" bIns="71437" anchor="ctr"/>
          <a:lstStyle/>
          <a:p>
            <a:pPr>
              <a:defRPr sz="3200">
                <a:solidFill>
                  <a:srgbClr val="FFFFFF"/>
                </a:solidFill>
              </a:defRPr>
            </a:pPr>
            <a:endParaRPr/>
          </a:p>
        </p:txBody>
      </p:sp>
      <p:sp>
        <p:nvSpPr>
          <p:cNvPr id="927" name="Compiler"/>
          <p:cNvSpPr txBox="1"/>
          <p:nvPr/>
        </p:nvSpPr>
        <p:spPr>
          <a:xfrm>
            <a:off x="9841443" y="5815012"/>
            <a:ext cx="3204072" cy="866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Courier New"/>
                <a:ea typeface="Courier New"/>
                <a:cs typeface="Courier New"/>
                <a:sym typeface="Courier New"/>
              </a:defRPr>
            </a:lvl1pPr>
          </a:lstStyle>
          <a:p>
            <a:r>
              <a:t>Compiler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 grpId="1"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 name="source-code.png" descr="source-code.png"/>
          <p:cNvPicPr>
            <a:picLocks noChangeAspect="1"/>
          </p:cNvPicPr>
          <p:nvPr/>
        </p:nvPicPr>
        <p:blipFill>
          <a:blip r:embed="rId3">
            <a:extLst/>
          </a:blip>
          <a:stretch>
            <a:fillRect/>
          </a:stretch>
        </p:blipFill>
        <p:spPr>
          <a:xfrm>
            <a:off x="1790291" y="4178982"/>
            <a:ext cx="7183958" cy="5358036"/>
          </a:xfrm>
          <a:prstGeom prst="rect">
            <a:avLst/>
          </a:prstGeom>
          <a:ln w="12700">
            <a:miter lim="400000"/>
          </a:ln>
        </p:spPr>
      </p:pic>
      <p:sp>
        <p:nvSpPr>
          <p:cNvPr id="93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pic>
        <p:nvPicPr>
          <p:cNvPr id="933" name="binary_code.png" descr="binary_code.png"/>
          <p:cNvPicPr>
            <a:picLocks noChangeAspect="1"/>
          </p:cNvPicPr>
          <p:nvPr/>
        </p:nvPicPr>
        <p:blipFill>
          <a:blip r:embed="rId4">
            <a:extLst/>
          </a:blip>
          <a:stretch>
            <a:fillRect/>
          </a:stretch>
        </p:blipFill>
        <p:spPr>
          <a:xfrm>
            <a:off x="14619803" y="4714183"/>
            <a:ext cx="7622462" cy="4287634"/>
          </a:xfrm>
          <a:prstGeom prst="rect">
            <a:avLst/>
          </a:prstGeom>
          <a:ln w="12700">
            <a:miter lim="400000"/>
          </a:ln>
        </p:spPr>
      </p:pic>
      <p:sp>
        <p:nvSpPr>
          <p:cNvPr id="934" name="Arrow"/>
          <p:cNvSpPr/>
          <p:nvPr/>
        </p:nvSpPr>
        <p:spPr>
          <a:xfrm>
            <a:off x="8861127" y="6223000"/>
            <a:ext cx="5164704" cy="1270000"/>
          </a:xfrm>
          <a:prstGeom prst="rightArrow">
            <a:avLst>
              <a:gd name="adj1" fmla="val 32000"/>
              <a:gd name="adj2" fmla="val 64000"/>
            </a:avLst>
          </a:prstGeom>
          <a:solidFill>
            <a:srgbClr val="000000"/>
          </a:solidFill>
          <a:ln w="12700">
            <a:miter lim="400000"/>
          </a:ln>
        </p:spPr>
        <p:txBody>
          <a:bodyPr lIns="71437" tIns="71437" rIns="71437" bIns="71437" anchor="ctr"/>
          <a:lstStyle/>
          <a:p>
            <a:pPr>
              <a:defRPr sz="3200">
                <a:solidFill>
                  <a:srgbClr val="FFFFFF"/>
                </a:solidFill>
              </a:defRPr>
            </a:pPr>
            <a:endParaRPr/>
          </a:p>
        </p:txBody>
      </p:sp>
      <p:sp>
        <p:nvSpPr>
          <p:cNvPr id="935" name="Compiler"/>
          <p:cNvSpPr txBox="1"/>
          <p:nvPr/>
        </p:nvSpPr>
        <p:spPr>
          <a:xfrm>
            <a:off x="9841443" y="5815012"/>
            <a:ext cx="3204072" cy="866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Courier New"/>
                <a:ea typeface="Courier New"/>
                <a:cs typeface="Courier New"/>
                <a:sym typeface="Courier New"/>
              </a:defRPr>
            </a:lvl1pPr>
          </a:lstStyle>
          <a:p>
            <a:r>
              <a:t>Compiler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cNvSpPr txBox="1">
            <a:spLocks noGrp="1"/>
          </p:cNvSpPr>
          <p:nvPr>
            <p:ph type="sldNum" sz="quarter" idx="2"/>
          </p:nvPr>
        </p:nvSpPr>
        <p:spPr>
          <a:xfrm>
            <a:off x="12029082" y="13037343"/>
            <a:ext cx="307976" cy="498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grpSp>
        <p:nvGrpSpPr>
          <p:cNvPr id="62" name="Group"/>
          <p:cNvGrpSpPr/>
          <p:nvPr/>
        </p:nvGrpSpPr>
        <p:grpSpPr>
          <a:xfrm>
            <a:off x="10140295" y="6453756"/>
            <a:ext cx="4103410" cy="4772905"/>
            <a:chOff x="0" y="0"/>
            <a:chExt cx="4103409" cy="4772904"/>
          </a:xfrm>
        </p:grpSpPr>
        <p:sp>
          <p:nvSpPr>
            <p:cNvPr id="60"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61"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sp>
        <p:nvSpPr>
          <p:cNvPr id="63" name="Problem"/>
          <p:cNvSpPr txBox="1"/>
          <p:nvPr/>
        </p:nvSpPr>
        <p:spPr>
          <a:xfrm>
            <a:off x="9059053" y="4829662"/>
            <a:ext cx="252008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Problem</a:t>
            </a:r>
          </a:p>
        </p:txBody>
      </p:sp>
      <p:sp>
        <p:nvSpPr>
          <p:cNvPr id="64" name="Fuzzy Need"/>
          <p:cNvSpPr txBox="1"/>
          <p:nvPr/>
        </p:nvSpPr>
        <p:spPr>
          <a:xfrm>
            <a:off x="5111607" y="6913562"/>
            <a:ext cx="354358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Fuzzy Need</a:t>
            </a:r>
          </a:p>
        </p:txBody>
      </p:sp>
      <p:sp>
        <p:nvSpPr>
          <p:cNvPr id="65" name="Unknown Desire"/>
          <p:cNvSpPr txBox="1"/>
          <p:nvPr/>
        </p:nvSpPr>
        <p:spPr>
          <a:xfrm>
            <a:off x="15728807" y="6913562"/>
            <a:ext cx="48142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Unknown Desire</a:t>
            </a:r>
          </a:p>
        </p:txBody>
      </p:sp>
      <p:sp>
        <p:nvSpPr>
          <p:cNvPr id="66" name="Pain"/>
          <p:cNvSpPr txBox="1"/>
          <p:nvPr/>
        </p:nvSpPr>
        <p:spPr>
          <a:xfrm>
            <a:off x="13898441" y="4829662"/>
            <a:ext cx="14265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Pain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iterate>
                                    <p:tmAbs val="0"/>
                                  </p:iterate>
                                  <p:childTnLst>
                                    <p:set>
                                      <p:cBhvr>
                                        <p:cTn id="6" fill="hold"/>
                                        <p:tgtEl>
                                          <p:spTgt spid="6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2" nodeType="afterEffect">
                                  <p:stCondLst>
                                    <p:cond delay="500"/>
                                  </p:stCondLst>
                                  <p:iterate>
                                    <p:tmAbs val="0"/>
                                  </p:iterate>
                                  <p:childTnLst>
                                    <p:set>
                                      <p:cBhvr>
                                        <p:cTn id="9" fill="hold"/>
                                        <p:tgtEl>
                                          <p:spTgt spid="6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3" nodeType="afterEffect">
                                  <p:stCondLst>
                                    <p:cond delay="500"/>
                                  </p:stCondLst>
                                  <p:iterate>
                                    <p:tmAbs val="0"/>
                                  </p:iterate>
                                  <p:childTnLst>
                                    <p:set>
                                      <p:cBhvr>
                                        <p:cTn id="12" fill="hold"/>
                                        <p:tgtEl>
                                          <p:spTgt spid="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4" animBg="1" advAuto="0"/>
      <p:bldP spid="64" grpId="2" animBg="1" advAuto="0"/>
      <p:bldP spid="65" grpId="3" animBg="1" advAuto="0"/>
      <p:bldP spid="66" grpId="1"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 name="source-code.png" descr="source-code.png"/>
          <p:cNvPicPr>
            <a:picLocks noChangeAspect="1"/>
          </p:cNvPicPr>
          <p:nvPr/>
        </p:nvPicPr>
        <p:blipFill>
          <a:blip r:embed="rId3">
            <a:extLst/>
          </a:blip>
          <a:stretch>
            <a:fillRect/>
          </a:stretch>
        </p:blipFill>
        <p:spPr>
          <a:xfrm>
            <a:off x="9077493" y="5335578"/>
            <a:ext cx="4082473" cy="3044844"/>
          </a:xfrm>
          <a:prstGeom prst="rect">
            <a:avLst/>
          </a:prstGeom>
          <a:ln w="12700">
            <a:miter lim="400000"/>
          </a:ln>
        </p:spPr>
      </p:pic>
      <p:sp>
        <p:nvSpPr>
          <p:cNvPr id="9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pic>
        <p:nvPicPr>
          <p:cNvPr id="941" name="binary_code.png" descr="binary_code.png"/>
          <p:cNvPicPr>
            <a:picLocks noChangeAspect="1"/>
          </p:cNvPicPr>
          <p:nvPr/>
        </p:nvPicPr>
        <p:blipFill>
          <a:blip r:embed="rId4">
            <a:extLst/>
          </a:blip>
          <a:stretch>
            <a:fillRect/>
          </a:stretch>
        </p:blipFill>
        <p:spPr>
          <a:xfrm>
            <a:off x="18820192" y="5709804"/>
            <a:ext cx="4082473" cy="2296392"/>
          </a:xfrm>
          <a:prstGeom prst="rect">
            <a:avLst/>
          </a:prstGeom>
          <a:ln w="12700">
            <a:miter lim="400000"/>
          </a:ln>
        </p:spPr>
      </p:pic>
      <p:grpSp>
        <p:nvGrpSpPr>
          <p:cNvPr id="944" name="Group"/>
          <p:cNvGrpSpPr/>
          <p:nvPr/>
        </p:nvGrpSpPr>
        <p:grpSpPr>
          <a:xfrm>
            <a:off x="13407727" y="5840412"/>
            <a:ext cx="5164704" cy="1677988"/>
            <a:chOff x="0" y="0"/>
            <a:chExt cx="5164703" cy="1677987"/>
          </a:xfrm>
        </p:grpSpPr>
        <p:sp>
          <p:nvSpPr>
            <p:cNvPr id="942" name="Arrow"/>
            <p:cNvSpPr/>
            <p:nvPr/>
          </p:nvSpPr>
          <p:spPr>
            <a:xfrm>
              <a:off x="0" y="407987"/>
              <a:ext cx="5164704" cy="1270001"/>
            </a:xfrm>
            <a:prstGeom prst="rightArrow">
              <a:avLst>
                <a:gd name="adj1" fmla="val 32000"/>
                <a:gd name="adj2" fmla="val 64000"/>
              </a:avLst>
            </a:prstGeom>
            <a:solidFill>
              <a:srgbClr val="000000"/>
            </a:solidFill>
            <a:ln w="12700" cap="flat">
              <a:noFill/>
              <a:miter lim="400000"/>
            </a:ln>
            <a:effectLst/>
          </p:spPr>
          <p:txBody>
            <a:bodyPr wrap="square" lIns="71437" tIns="71437" rIns="71437" bIns="71437" numCol="1" anchor="ctr">
              <a:noAutofit/>
            </a:bodyPr>
            <a:lstStyle/>
            <a:p>
              <a:pPr>
                <a:defRPr sz="3200">
                  <a:solidFill>
                    <a:srgbClr val="FFFFFF"/>
                  </a:solidFill>
                </a:defRPr>
              </a:pPr>
              <a:endParaRPr/>
            </a:p>
          </p:txBody>
        </p:sp>
        <p:sp>
          <p:nvSpPr>
            <p:cNvPr id="943" name="Compiler"/>
            <p:cNvSpPr txBox="1"/>
            <p:nvPr/>
          </p:nvSpPr>
          <p:spPr>
            <a:xfrm>
              <a:off x="980316" y="-1"/>
              <a:ext cx="3204072" cy="866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a:latin typeface="Courier New"/>
                  <a:ea typeface="Courier New"/>
                  <a:cs typeface="Courier New"/>
                  <a:sym typeface="Courier New"/>
                </a:defRPr>
              </a:lvl1pPr>
            </a:lstStyle>
            <a:p>
              <a:r>
                <a:t>Compiler</a:t>
              </a:r>
            </a:p>
          </p:txBody>
        </p:sp>
      </p:grpSp>
      <p:pic>
        <p:nvPicPr>
          <p:cNvPr id="945" name="Lorem_Ipsum_Helvetica.png" descr="Lorem_Ipsum_Helvetica.png"/>
          <p:cNvPicPr>
            <a:picLocks noChangeAspect="1"/>
          </p:cNvPicPr>
          <p:nvPr/>
        </p:nvPicPr>
        <p:blipFill>
          <a:blip r:embed="rId5">
            <a:extLst/>
          </a:blip>
          <a:srcRect t="9879" b="4570"/>
          <a:stretch>
            <a:fillRect/>
          </a:stretch>
        </p:blipFill>
        <p:spPr>
          <a:xfrm>
            <a:off x="1506785" y="5335587"/>
            <a:ext cx="3559143" cy="3044849"/>
          </a:xfrm>
          <a:prstGeom prst="rect">
            <a:avLst/>
          </a:prstGeom>
          <a:ln w="12700">
            <a:miter lim="400000"/>
          </a:ln>
        </p:spPr>
      </p:pic>
      <p:sp>
        <p:nvSpPr>
          <p:cNvPr id="946" name="Arrow"/>
          <p:cNvSpPr/>
          <p:nvPr/>
        </p:nvSpPr>
        <p:spPr>
          <a:xfrm>
            <a:off x="5157024" y="6223000"/>
            <a:ext cx="3829406" cy="1270000"/>
          </a:xfrm>
          <a:prstGeom prst="rightArrow">
            <a:avLst>
              <a:gd name="adj1" fmla="val 32000"/>
              <a:gd name="adj2" fmla="val 64000"/>
            </a:avLst>
          </a:prstGeom>
          <a:solidFill>
            <a:srgbClr val="000000"/>
          </a:solidFill>
          <a:ln w="12700">
            <a:miter lim="400000"/>
          </a:ln>
        </p:spPr>
        <p:txBody>
          <a:bodyPr lIns="71437" tIns="71437" rIns="71437" bIns="71437" anchor="ctr"/>
          <a:lstStyle/>
          <a:p>
            <a:pPr>
              <a:defRPr sz="3200">
                <a:solidFill>
                  <a:srgbClr val="FFFFFF"/>
                </a:solidFill>
              </a:defRPr>
            </a:pPr>
            <a:endParaRPr/>
          </a:p>
        </p:txBody>
      </p:sp>
      <p:pic>
        <p:nvPicPr>
          <p:cNvPr id="947" name="Image" descr="Image"/>
          <p:cNvPicPr>
            <a:picLocks noChangeAspect="1"/>
          </p:cNvPicPr>
          <p:nvPr/>
        </p:nvPicPr>
        <p:blipFill>
          <a:blip r:embed="rId6">
            <a:extLst/>
          </a:blip>
          <a:stretch>
            <a:fillRect/>
          </a:stretch>
        </p:blipFill>
        <p:spPr>
          <a:xfrm>
            <a:off x="6261664" y="5051552"/>
            <a:ext cx="1620127" cy="1677988"/>
          </a:xfrm>
          <a:prstGeom prst="rect">
            <a:avLst/>
          </a:prstGeom>
          <a:ln w="12700">
            <a:miter lim="400000"/>
          </a:ln>
        </p:spPr>
      </p:pic>
      <p:sp>
        <p:nvSpPr>
          <p:cNvPr id="948" name="AI"/>
          <p:cNvSpPr txBox="1"/>
          <p:nvPr/>
        </p:nvSpPr>
        <p:spPr>
          <a:xfrm>
            <a:off x="6457491" y="3992562"/>
            <a:ext cx="1228472"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a:latin typeface="Orbitron"/>
                <a:ea typeface="Orbitron"/>
                <a:cs typeface="Orbitron"/>
                <a:sym typeface="Orbitron"/>
              </a:defRPr>
            </a:lvl1pPr>
          </a:lstStyle>
          <a:p>
            <a:pPr>
              <a:defRPr>
                <a:latin typeface="Helvetica Light"/>
                <a:ea typeface="Helvetica Light"/>
                <a:cs typeface="Helvetica Light"/>
                <a:sym typeface="Helvetica Light"/>
              </a:defRPr>
            </a:pPr>
            <a:r>
              <a:rPr>
                <a:latin typeface="Orbitron"/>
                <a:ea typeface="Orbitron"/>
                <a:cs typeface="Orbitron"/>
                <a:sym typeface="Orbitron"/>
              </a:rPr>
              <a:t>AI</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 name="source-code.png" descr="source-code.png"/>
          <p:cNvPicPr>
            <a:picLocks noChangeAspect="1"/>
          </p:cNvPicPr>
          <p:nvPr/>
        </p:nvPicPr>
        <p:blipFill>
          <a:blip r:embed="rId3">
            <a:extLst/>
          </a:blip>
          <a:stretch>
            <a:fillRect/>
          </a:stretch>
        </p:blipFill>
        <p:spPr>
          <a:xfrm>
            <a:off x="9077493" y="5335578"/>
            <a:ext cx="4082473" cy="3044844"/>
          </a:xfrm>
          <a:prstGeom prst="rect">
            <a:avLst/>
          </a:prstGeom>
          <a:ln w="12700">
            <a:miter lim="400000"/>
          </a:ln>
        </p:spPr>
      </p:pic>
      <p:sp>
        <p:nvSpPr>
          <p:cNvPr id="95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pic>
        <p:nvPicPr>
          <p:cNvPr id="954" name="binary_code.png" descr="binary_code.png"/>
          <p:cNvPicPr>
            <a:picLocks noChangeAspect="1"/>
          </p:cNvPicPr>
          <p:nvPr/>
        </p:nvPicPr>
        <p:blipFill>
          <a:blip r:embed="rId4">
            <a:extLst/>
          </a:blip>
          <a:stretch>
            <a:fillRect/>
          </a:stretch>
        </p:blipFill>
        <p:spPr>
          <a:xfrm>
            <a:off x="18820192" y="5709804"/>
            <a:ext cx="4082473" cy="2296392"/>
          </a:xfrm>
          <a:prstGeom prst="rect">
            <a:avLst/>
          </a:prstGeom>
          <a:ln w="12700">
            <a:miter lim="400000"/>
          </a:ln>
        </p:spPr>
      </p:pic>
      <p:grpSp>
        <p:nvGrpSpPr>
          <p:cNvPr id="957" name="Group"/>
          <p:cNvGrpSpPr/>
          <p:nvPr/>
        </p:nvGrpSpPr>
        <p:grpSpPr>
          <a:xfrm>
            <a:off x="13407727" y="5840412"/>
            <a:ext cx="5164704" cy="1677988"/>
            <a:chOff x="0" y="0"/>
            <a:chExt cx="5164703" cy="1677987"/>
          </a:xfrm>
        </p:grpSpPr>
        <p:sp>
          <p:nvSpPr>
            <p:cNvPr id="955" name="Arrow"/>
            <p:cNvSpPr/>
            <p:nvPr/>
          </p:nvSpPr>
          <p:spPr>
            <a:xfrm>
              <a:off x="0" y="407987"/>
              <a:ext cx="5164704" cy="1270001"/>
            </a:xfrm>
            <a:prstGeom prst="rightArrow">
              <a:avLst>
                <a:gd name="adj1" fmla="val 32000"/>
                <a:gd name="adj2" fmla="val 64000"/>
              </a:avLst>
            </a:prstGeom>
            <a:solidFill>
              <a:srgbClr val="000000"/>
            </a:solidFill>
            <a:ln w="12700" cap="flat">
              <a:noFill/>
              <a:miter lim="400000"/>
            </a:ln>
            <a:effectLst/>
          </p:spPr>
          <p:txBody>
            <a:bodyPr wrap="square" lIns="71437" tIns="71437" rIns="71437" bIns="71437" numCol="1" anchor="ctr">
              <a:noAutofit/>
            </a:bodyPr>
            <a:lstStyle/>
            <a:p>
              <a:pPr>
                <a:defRPr sz="3200">
                  <a:solidFill>
                    <a:srgbClr val="FFFFFF"/>
                  </a:solidFill>
                </a:defRPr>
              </a:pPr>
              <a:endParaRPr/>
            </a:p>
          </p:txBody>
        </p:sp>
        <p:sp>
          <p:nvSpPr>
            <p:cNvPr id="956" name="Compiler"/>
            <p:cNvSpPr txBox="1"/>
            <p:nvPr/>
          </p:nvSpPr>
          <p:spPr>
            <a:xfrm>
              <a:off x="980316" y="-1"/>
              <a:ext cx="3204072" cy="8667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a:latin typeface="Courier New"/>
                  <a:ea typeface="Courier New"/>
                  <a:cs typeface="Courier New"/>
                  <a:sym typeface="Courier New"/>
                </a:defRPr>
              </a:lvl1pPr>
            </a:lstStyle>
            <a:p>
              <a:r>
                <a:t>Compiler</a:t>
              </a:r>
            </a:p>
          </p:txBody>
        </p:sp>
      </p:grpSp>
      <p:sp>
        <p:nvSpPr>
          <p:cNvPr id="958" name="Arrow"/>
          <p:cNvSpPr/>
          <p:nvPr/>
        </p:nvSpPr>
        <p:spPr>
          <a:xfrm>
            <a:off x="5157024" y="6223000"/>
            <a:ext cx="3829406" cy="1270000"/>
          </a:xfrm>
          <a:prstGeom prst="rightArrow">
            <a:avLst>
              <a:gd name="adj1" fmla="val 32000"/>
              <a:gd name="adj2" fmla="val 64000"/>
            </a:avLst>
          </a:prstGeom>
          <a:solidFill>
            <a:srgbClr val="000000"/>
          </a:solidFill>
          <a:ln w="12700">
            <a:miter lim="400000"/>
          </a:ln>
        </p:spPr>
        <p:txBody>
          <a:bodyPr lIns="71437" tIns="71437" rIns="71437" bIns="71437" anchor="ctr"/>
          <a:lstStyle/>
          <a:p>
            <a:pPr>
              <a:defRPr sz="3200">
                <a:solidFill>
                  <a:srgbClr val="FFFFFF"/>
                </a:solidFill>
              </a:defRPr>
            </a:pPr>
            <a:endParaRPr/>
          </a:p>
        </p:txBody>
      </p:sp>
      <p:pic>
        <p:nvPicPr>
          <p:cNvPr id="959" name="Image" descr="Image"/>
          <p:cNvPicPr>
            <a:picLocks noChangeAspect="1"/>
          </p:cNvPicPr>
          <p:nvPr/>
        </p:nvPicPr>
        <p:blipFill>
          <a:blip r:embed="rId5">
            <a:extLst/>
          </a:blip>
          <a:stretch>
            <a:fillRect/>
          </a:stretch>
        </p:blipFill>
        <p:spPr>
          <a:xfrm>
            <a:off x="6261664" y="5051552"/>
            <a:ext cx="1620127" cy="1677988"/>
          </a:xfrm>
          <a:prstGeom prst="rect">
            <a:avLst/>
          </a:prstGeom>
          <a:ln w="12700">
            <a:miter lim="400000"/>
          </a:ln>
        </p:spPr>
      </p:pic>
      <p:sp>
        <p:nvSpPr>
          <p:cNvPr id="960" name="AI"/>
          <p:cNvSpPr txBox="1"/>
          <p:nvPr/>
        </p:nvSpPr>
        <p:spPr>
          <a:xfrm>
            <a:off x="6457491" y="3992562"/>
            <a:ext cx="1228472"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a:latin typeface="Orbitron"/>
                <a:ea typeface="Orbitron"/>
                <a:cs typeface="Orbitron"/>
                <a:sym typeface="Orbitron"/>
              </a:defRPr>
            </a:lvl1pPr>
          </a:lstStyle>
          <a:p>
            <a:pPr>
              <a:defRPr>
                <a:latin typeface="Helvetica Light"/>
                <a:ea typeface="Helvetica Light"/>
                <a:cs typeface="Helvetica Light"/>
                <a:sym typeface="Helvetica Light"/>
              </a:defRPr>
            </a:pPr>
            <a:r>
              <a:rPr>
                <a:latin typeface="Orbitron"/>
                <a:ea typeface="Orbitron"/>
                <a:cs typeface="Orbitron"/>
                <a:sym typeface="Orbitron"/>
              </a:rPr>
              <a:t>AI</a:t>
            </a:r>
          </a:p>
        </p:txBody>
      </p:sp>
      <p:grpSp>
        <p:nvGrpSpPr>
          <p:cNvPr id="965" name="Group"/>
          <p:cNvGrpSpPr/>
          <p:nvPr/>
        </p:nvGrpSpPr>
        <p:grpSpPr>
          <a:xfrm>
            <a:off x="650328" y="3633708"/>
            <a:ext cx="3538670" cy="5288057"/>
            <a:chOff x="0" y="0"/>
            <a:chExt cx="3538668" cy="5288056"/>
          </a:xfrm>
        </p:grpSpPr>
        <p:pic>
          <p:nvPicPr>
            <p:cNvPr id="961" name="login-normal-skewed.png" descr="login-normal-skewed.png"/>
            <p:cNvPicPr>
              <a:picLocks noChangeAspect="1"/>
            </p:cNvPicPr>
            <p:nvPr/>
          </p:nvPicPr>
          <p:blipFill>
            <a:blip r:embed="rId6">
              <a:extLst/>
            </a:blip>
            <a:stretch>
              <a:fillRect/>
            </a:stretch>
          </p:blipFill>
          <p:spPr>
            <a:xfrm>
              <a:off x="647940" y="0"/>
              <a:ext cx="2874531" cy="4513675"/>
            </a:xfrm>
            <a:prstGeom prst="rect">
              <a:avLst/>
            </a:prstGeom>
            <a:ln w="12700" cap="flat">
              <a:noFill/>
              <a:miter lim="400000"/>
            </a:ln>
            <a:effectLst/>
          </p:spPr>
        </p:pic>
        <p:sp>
          <p:nvSpPr>
            <p:cNvPr id="962" name="easy-to-use"/>
            <p:cNvSpPr txBox="1"/>
            <p:nvPr/>
          </p:nvSpPr>
          <p:spPr>
            <a:xfrm>
              <a:off x="1392517" y="4687981"/>
              <a:ext cx="2146152"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3000"/>
              </a:lvl1pPr>
            </a:lstStyle>
            <a:p>
              <a:r>
                <a:t>easy-to-use</a:t>
              </a:r>
            </a:p>
          </p:txBody>
        </p:sp>
        <p:sp>
          <p:nvSpPr>
            <p:cNvPr id="963" name="intuitive"/>
            <p:cNvSpPr txBox="1"/>
            <p:nvPr/>
          </p:nvSpPr>
          <p:spPr>
            <a:xfrm>
              <a:off x="888926" y="4047807"/>
              <a:ext cx="1447404"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3000"/>
              </a:lvl1pPr>
            </a:lstStyle>
            <a:p>
              <a:r>
                <a:t>intuitive</a:t>
              </a:r>
            </a:p>
          </p:txBody>
        </p:sp>
        <p:sp>
          <p:nvSpPr>
            <p:cNvPr id="964" name="simple"/>
            <p:cNvSpPr txBox="1"/>
            <p:nvPr/>
          </p:nvSpPr>
          <p:spPr>
            <a:xfrm>
              <a:off x="-1" y="3407635"/>
              <a:ext cx="1256533"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3000"/>
              </a:lvl1pPr>
            </a:lstStyle>
            <a:p>
              <a:r>
                <a:t>simple</a:t>
              </a:r>
            </a:p>
          </p:txBody>
        </p:sp>
      </p:gr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 name="source-code.png" descr="source-code.png"/>
          <p:cNvPicPr>
            <a:picLocks noChangeAspect="1"/>
          </p:cNvPicPr>
          <p:nvPr/>
        </p:nvPicPr>
        <p:blipFill>
          <a:blip r:embed="rId3">
            <a:extLst/>
          </a:blip>
          <a:stretch>
            <a:fillRect/>
          </a:stretch>
        </p:blipFill>
        <p:spPr>
          <a:xfrm>
            <a:off x="18359470" y="5335578"/>
            <a:ext cx="4082472" cy="3044844"/>
          </a:xfrm>
          <a:prstGeom prst="rect">
            <a:avLst/>
          </a:prstGeom>
          <a:ln w="12700">
            <a:miter lim="400000"/>
          </a:ln>
        </p:spPr>
      </p:pic>
      <p:sp>
        <p:nvSpPr>
          <p:cNvPr id="9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sp>
        <p:nvSpPr>
          <p:cNvPr id="971" name="Arrow"/>
          <p:cNvSpPr/>
          <p:nvPr/>
        </p:nvSpPr>
        <p:spPr>
          <a:xfrm>
            <a:off x="5157024" y="6223000"/>
            <a:ext cx="3829406" cy="1270000"/>
          </a:xfrm>
          <a:prstGeom prst="rightArrow">
            <a:avLst>
              <a:gd name="adj1" fmla="val 32000"/>
              <a:gd name="adj2" fmla="val 64000"/>
            </a:avLst>
          </a:prstGeom>
          <a:solidFill>
            <a:srgbClr val="000000"/>
          </a:solidFill>
          <a:ln w="12700">
            <a:miter lim="400000"/>
          </a:ln>
        </p:spPr>
        <p:txBody>
          <a:bodyPr lIns="71437" tIns="71437" rIns="71437" bIns="71437" anchor="ctr"/>
          <a:lstStyle/>
          <a:p>
            <a:pPr>
              <a:defRPr sz="3200">
                <a:solidFill>
                  <a:srgbClr val="FFFFFF"/>
                </a:solidFill>
              </a:defRPr>
            </a:pPr>
            <a:endParaRPr/>
          </a:p>
        </p:txBody>
      </p:sp>
      <p:pic>
        <p:nvPicPr>
          <p:cNvPr id="972" name="Image" descr="Image"/>
          <p:cNvPicPr>
            <a:picLocks noChangeAspect="1"/>
          </p:cNvPicPr>
          <p:nvPr/>
        </p:nvPicPr>
        <p:blipFill>
          <a:blip r:embed="rId4">
            <a:extLst/>
          </a:blip>
          <a:stretch>
            <a:fillRect/>
          </a:stretch>
        </p:blipFill>
        <p:spPr>
          <a:xfrm>
            <a:off x="6261664" y="5051552"/>
            <a:ext cx="1620127" cy="1677988"/>
          </a:xfrm>
          <a:prstGeom prst="rect">
            <a:avLst/>
          </a:prstGeom>
          <a:ln w="12700">
            <a:miter lim="400000"/>
          </a:ln>
        </p:spPr>
      </p:pic>
      <p:sp>
        <p:nvSpPr>
          <p:cNvPr id="973" name="AI"/>
          <p:cNvSpPr txBox="1"/>
          <p:nvPr/>
        </p:nvSpPr>
        <p:spPr>
          <a:xfrm>
            <a:off x="6457491" y="3992562"/>
            <a:ext cx="1228472"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a:latin typeface="Orbitron"/>
                <a:ea typeface="Orbitron"/>
                <a:cs typeface="Orbitron"/>
                <a:sym typeface="Orbitron"/>
              </a:defRPr>
            </a:lvl1pPr>
          </a:lstStyle>
          <a:p>
            <a:pPr>
              <a:defRPr>
                <a:latin typeface="Helvetica Light"/>
                <a:ea typeface="Helvetica Light"/>
                <a:cs typeface="Helvetica Light"/>
                <a:sym typeface="Helvetica Light"/>
              </a:defRPr>
            </a:pPr>
            <a:r>
              <a:rPr>
                <a:latin typeface="Orbitron"/>
                <a:ea typeface="Orbitron"/>
                <a:cs typeface="Orbitron"/>
                <a:sym typeface="Orbitron"/>
              </a:rPr>
              <a:t>AI</a:t>
            </a:r>
          </a:p>
        </p:txBody>
      </p:sp>
      <p:sp>
        <p:nvSpPr>
          <p:cNvPr id="974" name="Arrow"/>
          <p:cNvSpPr/>
          <p:nvPr/>
        </p:nvSpPr>
        <p:spPr>
          <a:xfrm>
            <a:off x="14315135" y="6223000"/>
            <a:ext cx="3829406" cy="1270000"/>
          </a:xfrm>
          <a:prstGeom prst="rightArrow">
            <a:avLst>
              <a:gd name="adj1" fmla="val 32000"/>
              <a:gd name="adj2" fmla="val 64000"/>
            </a:avLst>
          </a:prstGeom>
          <a:solidFill>
            <a:srgbClr val="000000"/>
          </a:solidFill>
          <a:ln w="12700">
            <a:miter lim="400000"/>
          </a:ln>
        </p:spPr>
        <p:txBody>
          <a:bodyPr lIns="71437" tIns="71437" rIns="71437" bIns="71437" anchor="ctr"/>
          <a:lstStyle/>
          <a:p>
            <a:pPr>
              <a:defRPr sz="3200">
                <a:solidFill>
                  <a:srgbClr val="FFFFFF"/>
                </a:solidFill>
              </a:defRPr>
            </a:pPr>
            <a:endParaRPr/>
          </a:p>
        </p:txBody>
      </p:sp>
      <p:grpSp>
        <p:nvGrpSpPr>
          <p:cNvPr id="987" name="Group"/>
          <p:cNvGrpSpPr/>
          <p:nvPr/>
        </p:nvGrpSpPr>
        <p:grpSpPr>
          <a:xfrm>
            <a:off x="10350131" y="4212276"/>
            <a:ext cx="2725168" cy="5291448"/>
            <a:chOff x="0" y="0"/>
            <a:chExt cx="2725166" cy="5291446"/>
          </a:xfrm>
        </p:grpSpPr>
        <p:sp>
          <p:nvSpPr>
            <p:cNvPr id="975" name="Rectangle"/>
            <p:cNvSpPr/>
            <p:nvPr/>
          </p:nvSpPr>
          <p:spPr>
            <a:xfrm>
              <a:off x="1657768" y="901543"/>
              <a:ext cx="864797" cy="912715"/>
            </a:xfrm>
            <a:prstGeom prst="rect">
              <a:avLst/>
            </a:prstGeom>
            <a:solidFill>
              <a:schemeClr val="accent3">
                <a:hueOff val="-333989"/>
                <a:satOff val="3917"/>
                <a:lumOff val="-6666"/>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976" name="Diamond"/>
            <p:cNvSpPr/>
            <p:nvPr/>
          </p:nvSpPr>
          <p:spPr>
            <a:xfrm>
              <a:off x="1455166" y="2373606"/>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1">
                <a:hueOff val="47394"/>
                <a:satOff val="-25753"/>
                <a:lumOff val="-7544"/>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977" name="Rounded Rectangle"/>
            <p:cNvSpPr/>
            <p:nvPr/>
          </p:nvSpPr>
          <p:spPr>
            <a:xfrm>
              <a:off x="1583636" y="4238698"/>
              <a:ext cx="1013061" cy="1052749"/>
            </a:xfrm>
            <a:prstGeom prst="roundRect">
              <a:avLst>
                <a:gd name="adj" fmla="val 15588"/>
              </a:avLst>
            </a:prstGeom>
            <a:solidFill>
              <a:schemeClr val="accent2">
                <a:hueOff val="-2473793"/>
                <a:satOff val="-50209"/>
                <a:lumOff val="23543"/>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978" name="Triangle"/>
            <p:cNvSpPr/>
            <p:nvPr/>
          </p:nvSpPr>
          <p:spPr>
            <a:xfrm>
              <a:off x="0" y="4007677"/>
              <a:ext cx="864796" cy="9127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979" name="Oval"/>
            <p:cNvSpPr/>
            <p:nvPr/>
          </p:nvSpPr>
          <p:spPr>
            <a:xfrm>
              <a:off x="1907212" y="0"/>
              <a:ext cx="365910" cy="342195"/>
            </a:xfrm>
            <a:prstGeom prst="ellipse">
              <a:avLst/>
            </a:prstGeom>
            <a:solidFill>
              <a:srgbClr val="000000"/>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980" name="Line"/>
            <p:cNvSpPr/>
            <p:nvPr/>
          </p:nvSpPr>
          <p:spPr>
            <a:xfrm>
              <a:off x="2090166" y="224601"/>
              <a:ext cx="1" cy="68897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981" name="Line"/>
            <p:cNvSpPr/>
            <p:nvPr/>
          </p:nvSpPr>
          <p:spPr>
            <a:xfrm>
              <a:off x="2090166" y="1869759"/>
              <a:ext cx="1" cy="49847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982" name="Line"/>
            <p:cNvSpPr/>
            <p:nvPr/>
          </p:nvSpPr>
          <p:spPr>
            <a:xfrm>
              <a:off x="2090166" y="3691914"/>
              <a:ext cx="1" cy="49847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983" name="Line"/>
            <p:cNvSpPr/>
            <p:nvPr/>
          </p:nvSpPr>
          <p:spPr>
            <a:xfrm flipH="1">
              <a:off x="929793" y="3008606"/>
              <a:ext cx="460376"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984" name="Rectangle"/>
            <p:cNvSpPr/>
            <p:nvPr/>
          </p:nvSpPr>
          <p:spPr>
            <a:xfrm>
              <a:off x="0" y="2552249"/>
              <a:ext cx="864796" cy="912715"/>
            </a:xfrm>
            <a:prstGeom prst="rect">
              <a:avLst/>
            </a:prstGeom>
            <a:solidFill>
              <a:schemeClr val="accent3">
                <a:hueOff val="-333989"/>
                <a:satOff val="3917"/>
                <a:lumOff val="-6666"/>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985" name="Line"/>
            <p:cNvSpPr/>
            <p:nvPr/>
          </p:nvSpPr>
          <p:spPr>
            <a:xfrm flipH="1">
              <a:off x="432398" y="3466137"/>
              <a:ext cx="1" cy="49847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986" name="Line"/>
            <p:cNvSpPr/>
            <p:nvPr/>
          </p:nvSpPr>
          <p:spPr>
            <a:xfrm flipV="1">
              <a:off x="885521" y="4847458"/>
              <a:ext cx="548920"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grpSp>
      <p:grpSp>
        <p:nvGrpSpPr>
          <p:cNvPr id="992" name="Group"/>
          <p:cNvGrpSpPr/>
          <p:nvPr/>
        </p:nvGrpSpPr>
        <p:grpSpPr>
          <a:xfrm>
            <a:off x="650328" y="3633708"/>
            <a:ext cx="3538670" cy="5288057"/>
            <a:chOff x="0" y="0"/>
            <a:chExt cx="3538668" cy="5288056"/>
          </a:xfrm>
        </p:grpSpPr>
        <p:pic>
          <p:nvPicPr>
            <p:cNvPr id="988" name="login-normal-skewed.png" descr="login-normal-skewed.png"/>
            <p:cNvPicPr>
              <a:picLocks noChangeAspect="1"/>
            </p:cNvPicPr>
            <p:nvPr/>
          </p:nvPicPr>
          <p:blipFill>
            <a:blip r:embed="rId6">
              <a:extLst/>
            </a:blip>
            <a:stretch>
              <a:fillRect/>
            </a:stretch>
          </p:blipFill>
          <p:spPr>
            <a:xfrm>
              <a:off x="647940" y="0"/>
              <a:ext cx="2874531" cy="4513675"/>
            </a:xfrm>
            <a:prstGeom prst="rect">
              <a:avLst/>
            </a:prstGeom>
            <a:ln w="12700" cap="flat">
              <a:noFill/>
              <a:miter lim="400000"/>
            </a:ln>
            <a:effectLst/>
          </p:spPr>
        </p:pic>
        <p:sp>
          <p:nvSpPr>
            <p:cNvPr id="989" name="easy-to-use"/>
            <p:cNvSpPr txBox="1"/>
            <p:nvPr/>
          </p:nvSpPr>
          <p:spPr>
            <a:xfrm>
              <a:off x="1392517" y="4687981"/>
              <a:ext cx="2146152"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3000"/>
              </a:lvl1pPr>
            </a:lstStyle>
            <a:p>
              <a:r>
                <a:t>easy-to-use</a:t>
              </a:r>
            </a:p>
          </p:txBody>
        </p:sp>
        <p:sp>
          <p:nvSpPr>
            <p:cNvPr id="990" name="intuitive"/>
            <p:cNvSpPr txBox="1"/>
            <p:nvPr/>
          </p:nvSpPr>
          <p:spPr>
            <a:xfrm>
              <a:off x="888926" y="4047807"/>
              <a:ext cx="1447404"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3000"/>
              </a:lvl1pPr>
            </a:lstStyle>
            <a:p>
              <a:r>
                <a:t>intuitive</a:t>
              </a:r>
            </a:p>
          </p:txBody>
        </p:sp>
        <p:sp>
          <p:nvSpPr>
            <p:cNvPr id="991" name="simple"/>
            <p:cNvSpPr txBox="1"/>
            <p:nvPr/>
          </p:nvSpPr>
          <p:spPr>
            <a:xfrm>
              <a:off x="-1" y="3407635"/>
              <a:ext cx="1256533"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3000"/>
              </a:lvl1pPr>
            </a:lstStyle>
            <a:p>
              <a:r>
                <a:t>simple</a:t>
              </a:r>
            </a:p>
          </p:txBody>
        </p:sp>
      </p:gr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 name="source-code.png" descr="source-code.png"/>
          <p:cNvPicPr>
            <a:picLocks noChangeAspect="1"/>
          </p:cNvPicPr>
          <p:nvPr/>
        </p:nvPicPr>
        <p:blipFill>
          <a:blip r:embed="rId3">
            <a:extLst/>
          </a:blip>
          <a:stretch>
            <a:fillRect/>
          </a:stretch>
        </p:blipFill>
        <p:spPr>
          <a:xfrm>
            <a:off x="18359470" y="5335578"/>
            <a:ext cx="4082472" cy="3044844"/>
          </a:xfrm>
          <a:prstGeom prst="rect">
            <a:avLst/>
          </a:prstGeom>
          <a:ln w="12700">
            <a:miter lim="400000"/>
          </a:ln>
        </p:spPr>
      </p:pic>
      <p:sp>
        <p:nvSpPr>
          <p:cNvPr id="99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sp>
        <p:nvSpPr>
          <p:cNvPr id="998" name="Arrow"/>
          <p:cNvSpPr/>
          <p:nvPr/>
        </p:nvSpPr>
        <p:spPr>
          <a:xfrm>
            <a:off x="5157024" y="6223000"/>
            <a:ext cx="3829406" cy="1270000"/>
          </a:xfrm>
          <a:prstGeom prst="rightArrow">
            <a:avLst>
              <a:gd name="adj1" fmla="val 32000"/>
              <a:gd name="adj2" fmla="val 64000"/>
            </a:avLst>
          </a:prstGeom>
          <a:solidFill>
            <a:srgbClr val="000000"/>
          </a:solidFill>
          <a:ln w="12700">
            <a:miter lim="400000"/>
          </a:ln>
        </p:spPr>
        <p:txBody>
          <a:bodyPr lIns="71437" tIns="71437" rIns="71437" bIns="71437" anchor="ctr"/>
          <a:lstStyle/>
          <a:p>
            <a:pPr>
              <a:defRPr sz="3200">
                <a:solidFill>
                  <a:srgbClr val="FFFFFF"/>
                </a:solidFill>
              </a:defRPr>
            </a:pPr>
            <a:endParaRPr/>
          </a:p>
        </p:txBody>
      </p:sp>
      <p:pic>
        <p:nvPicPr>
          <p:cNvPr id="999" name="Image" descr="Image"/>
          <p:cNvPicPr>
            <a:picLocks noChangeAspect="1"/>
          </p:cNvPicPr>
          <p:nvPr/>
        </p:nvPicPr>
        <p:blipFill>
          <a:blip r:embed="rId4">
            <a:extLst/>
          </a:blip>
          <a:stretch>
            <a:fillRect/>
          </a:stretch>
        </p:blipFill>
        <p:spPr>
          <a:xfrm>
            <a:off x="6261664" y="5051552"/>
            <a:ext cx="1620127" cy="1677988"/>
          </a:xfrm>
          <a:prstGeom prst="rect">
            <a:avLst/>
          </a:prstGeom>
          <a:ln w="12700">
            <a:miter lim="400000"/>
          </a:ln>
        </p:spPr>
      </p:pic>
      <p:sp>
        <p:nvSpPr>
          <p:cNvPr id="1000" name="AI"/>
          <p:cNvSpPr txBox="1"/>
          <p:nvPr/>
        </p:nvSpPr>
        <p:spPr>
          <a:xfrm>
            <a:off x="6457491" y="3992562"/>
            <a:ext cx="1228472"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a:latin typeface="Orbitron"/>
                <a:ea typeface="Orbitron"/>
                <a:cs typeface="Orbitron"/>
                <a:sym typeface="Orbitron"/>
              </a:defRPr>
            </a:lvl1pPr>
          </a:lstStyle>
          <a:p>
            <a:pPr>
              <a:defRPr>
                <a:latin typeface="Helvetica Light"/>
                <a:ea typeface="Helvetica Light"/>
                <a:cs typeface="Helvetica Light"/>
                <a:sym typeface="Helvetica Light"/>
              </a:defRPr>
            </a:pPr>
            <a:r>
              <a:rPr>
                <a:latin typeface="Orbitron"/>
                <a:ea typeface="Orbitron"/>
                <a:cs typeface="Orbitron"/>
                <a:sym typeface="Orbitron"/>
              </a:rPr>
              <a:t>AI</a:t>
            </a:r>
          </a:p>
        </p:txBody>
      </p:sp>
      <p:sp>
        <p:nvSpPr>
          <p:cNvPr id="1001" name="Arrow"/>
          <p:cNvSpPr/>
          <p:nvPr/>
        </p:nvSpPr>
        <p:spPr>
          <a:xfrm>
            <a:off x="14315135" y="6223000"/>
            <a:ext cx="3829406" cy="1270000"/>
          </a:xfrm>
          <a:prstGeom prst="rightArrow">
            <a:avLst>
              <a:gd name="adj1" fmla="val 32000"/>
              <a:gd name="adj2" fmla="val 64000"/>
            </a:avLst>
          </a:prstGeom>
          <a:solidFill>
            <a:srgbClr val="000000"/>
          </a:solidFill>
          <a:ln w="12700">
            <a:miter lim="400000"/>
          </a:ln>
        </p:spPr>
        <p:txBody>
          <a:bodyPr lIns="71437" tIns="71437" rIns="71437" bIns="71437" anchor="ctr"/>
          <a:lstStyle/>
          <a:p>
            <a:pPr>
              <a:defRPr sz="3200">
                <a:solidFill>
                  <a:srgbClr val="FFFFFF"/>
                </a:solidFill>
              </a:defRPr>
            </a:pPr>
            <a:endParaRPr/>
          </a:p>
        </p:txBody>
      </p:sp>
      <p:grpSp>
        <p:nvGrpSpPr>
          <p:cNvPr id="1014" name="Group"/>
          <p:cNvGrpSpPr/>
          <p:nvPr/>
        </p:nvGrpSpPr>
        <p:grpSpPr>
          <a:xfrm>
            <a:off x="10350131" y="4212276"/>
            <a:ext cx="2725168" cy="5291448"/>
            <a:chOff x="0" y="0"/>
            <a:chExt cx="2725166" cy="5291446"/>
          </a:xfrm>
        </p:grpSpPr>
        <p:sp>
          <p:nvSpPr>
            <p:cNvPr id="1002" name="Rectangle"/>
            <p:cNvSpPr/>
            <p:nvPr/>
          </p:nvSpPr>
          <p:spPr>
            <a:xfrm>
              <a:off x="1657768" y="901543"/>
              <a:ext cx="864797" cy="912715"/>
            </a:xfrm>
            <a:prstGeom prst="rect">
              <a:avLst/>
            </a:prstGeom>
            <a:solidFill>
              <a:schemeClr val="accent3">
                <a:hueOff val="-333989"/>
                <a:satOff val="3917"/>
                <a:lumOff val="-6666"/>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003" name="Diamond"/>
            <p:cNvSpPr/>
            <p:nvPr/>
          </p:nvSpPr>
          <p:spPr>
            <a:xfrm>
              <a:off x="1455166" y="2373606"/>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1">
                <a:hueOff val="47394"/>
                <a:satOff val="-25753"/>
                <a:lumOff val="-7544"/>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004" name="Rounded Rectangle"/>
            <p:cNvSpPr/>
            <p:nvPr/>
          </p:nvSpPr>
          <p:spPr>
            <a:xfrm>
              <a:off x="1583636" y="4238698"/>
              <a:ext cx="1013061" cy="1052749"/>
            </a:xfrm>
            <a:prstGeom prst="roundRect">
              <a:avLst>
                <a:gd name="adj" fmla="val 15588"/>
              </a:avLst>
            </a:prstGeom>
            <a:solidFill>
              <a:schemeClr val="accent2">
                <a:hueOff val="-2473793"/>
                <a:satOff val="-50209"/>
                <a:lumOff val="23543"/>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005" name="Triangle"/>
            <p:cNvSpPr/>
            <p:nvPr/>
          </p:nvSpPr>
          <p:spPr>
            <a:xfrm>
              <a:off x="0" y="4007677"/>
              <a:ext cx="864796" cy="9127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006" name="Oval"/>
            <p:cNvSpPr/>
            <p:nvPr/>
          </p:nvSpPr>
          <p:spPr>
            <a:xfrm>
              <a:off x="1907212" y="0"/>
              <a:ext cx="365910" cy="342195"/>
            </a:xfrm>
            <a:prstGeom prst="ellipse">
              <a:avLst/>
            </a:prstGeom>
            <a:solidFill>
              <a:srgbClr val="000000"/>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007" name="Line"/>
            <p:cNvSpPr/>
            <p:nvPr/>
          </p:nvSpPr>
          <p:spPr>
            <a:xfrm>
              <a:off x="2090166" y="224601"/>
              <a:ext cx="1" cy="68897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08" name="Line"/>
            <p:cNvSpPr/>
            <p:nvPr/>
          </p:nvSpPr>
          <p:spPr>
            <a:xfrm>
              <a:off x="2090166" y="1869759"/>
              <a:ext cx="1" cy="49847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09" name="Line"/>
            <p:cNvSpPr/>
            <p:nvPr/>
          </p:nvSpPr>
          <p:spPr>
            <a:xfrm>
              <a:off x="2090166" y="3691914"/>
              <a:ext cx="1" cy="49847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10" name="Line"/>
            <p:cNvSpPr/>
            <p:nvPr/>
          </p:nvSpPr>
          <p:spPr>
            <a:xfrm flipH="1">
              <a:off x="929793" y="3008606"/>
              <a:ext cx="460376"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11" name="Rectangle"/>
            <p:cNvSpPr/>
            <p:nvPr/>
          </p:nvSpPr>
          <p:spPr>
            <a:xfrm>
              <a:off x="0" y="2552249"/>
              <a:ext cx="864796" cy="912715"/>
            </a:xfrm>
            <a:prstGeom prst="rect">
              <a:avLst/>
            </a:prstGeom>
            <a:solidFill>
              <a:schemeClr val="accent3">
                <a:hueOff val="-333989"/>
                <a:satOff val="3917"/>
                <a:lumOff val="-6666"/>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012" name="Line"/>
            <p:cNvSpPr/>
            <p:nvPr/>
          </p:nvSpPr>
          <p:spPr>
            <a:xfrm flipH="1">
              <a:off x="432398" y="3466137"/>
              <a:ext cx="1" cy="49847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13" name="Line"/>
            <p:cNvSpPr/>
            <p:nvPr/>
          </p:nvSpPr>
          <p:spPr>
            <a:xfrm flipV="1">
              <a:off x="885521" y="4847458"/>
              <a:ext cx="548920"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grpSp>
      <p:sp>
        <p:nvSpPr>
          <p:cNvPr id="1022" name="Connection Line"/>
          <p:cNvSpPr/>
          <p:nvPr/>
        </p:nvSpPr>
        <p:spPr>
          <a:xfrm>
            <a:off x="13479293" y="8690585"/>
            <a:ext cx="5893687" cy="1812373"/>
          </a:xfrm>
          <a:custGeom>
            <a:avLst/>
            <a:gdLst/>
            <a:ahLst/>
            <a:cxnLst>
              <a:cxn ang="0">
                <a:pos x="wd2" y="hd2"/>
              </a:cxn>
              <a:cxn ang="5400000">
                <a:pos x="wd2" y="hd2"/>
              </a:cxn>
              <a:cxn ang="10800000">
                <a:pos x="wd2" y="hd2"/>
              </a:cxn>
              <a:cxn ang="16200000">
                <a:pos x="wd2" y="hd2"/>
              </a:cxn>
            </a:cxnLst>
            <a:rect l="0" t="0" r="r" b="b"/>
            <a:pathLst>
              <a:path w="21600" h="16201" extrusionOk="0">
                <a:moveTo>
                  <a:pt x="21600" y="0"/>
                </a:moveTo>
                <a:cubicBezTo>
                  <a:pt x="12345" y="21467"/>
                  <a:pt x="5145" y="21600"/>
                  <a:pt x="0" y="399"/>
                </a:cubicBezTo>
              </a:path>
            </a:pathLst>
          </a:custGeom>
          <a:ln w="127000">
            <a:solidFill>
              <a:srgbClr val="000000"/>
            </a:solidFill>
            <a:miter lim="400000"/>
            <a:tailEnd type="triangle"/>
          </a:ln>
        </p:spPr>
        <p:txBody>
          <a:bodyPr/>
          <a:lstStyle/>
          <a:p>
            <a:endParaRPr/>
          </a:p>
        </p:txBody>
      </p:sp>
      <p:sp>
        <p:nvSpPr>
          <p:cNvPr id="1016" name="read-back"/>
          <p:cNvSpPr txBox="1"/>
          <p:nvPr/>
        </p:nvSpPr>
        <p:spPr>
          <a:xfrm>
            <a:off x="14693456" y="10617668"/>
            <a:ext cx="307276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Helvetica Light"/>
                <a:ea typeface="Helvetica Light"/>
                <a:cs typeface="Helvetica Light"/>
                <a:sym typeface="Helvetica Light"/>
              </a:defRPr>
            </a:lvl1pPr>
          </a:lstStyle>
          <a:p>
            <a:r>
              <a:t>read-back</a:t>
            </a:r>
          </a:p>
        </p:txBody>
      </p:sp>
      <p:grpSp>
        <p:nvGrpSpPr>
          <p:cNvPr id="1021" name="Group"/>
          <p:cNvGrpSpPr/>
          <p:nvPr/>
        </p:nvGrpSpPr>
        <p:grpSpPr>
          <a:xfrm>
            <a:off x="650328" y="3633708"/>
            <a:ext cx="3538670" cy="5288057"/>
            <a:chOff x="0" y="0"/>
            <a:chExt cx="3538668" cy="5288056"/>
          </a:xfrm>
        </p:grpSpPr>
        <p:pic>
          <p:nvPicPr>
            <p:cNvPr id="1017" name="login-normal-skewed.png" descr="login-normal-skewed.png"/>
            <p:cNvPicPr>
              <a:picLocks noChangeAspect="1"/>
            </p:cNvPicPr>
            <p:nvPr/>
          </p:nvPicPr>
          <p:blipFill>
            <a:blip r:embed="rId6">
              <a:extLst/>
            </a:blip>
            <a:stretch>
              <a:fillRect/>
            </a:stretch>
          </p:blipFill>
          <p:spPr>
            <a:xfrm>
              <a:off x="647940" y="0"/>
              <a:ext cx="2874531" cy="4513675"/>
            </a:xfrm>
            <a:prstGeom prst="rect">
              <a:avLst/>
            </a:prstGeom>
            <a:ln w="12700" cap="flat">
              <a:noFill/>
              <a:miter lim="400000"/>
            </a:ln>
            <a:effectLst/>
          </p:spPr>
        </p:pic>
        <p:sp>
          <p:nvSpPr>
            <p:cNvPr id="1018" name="easy-to-use"/>
            <p:cNvSpPr txBox="1"/>
            <p:nvPr/>
          </p:nvSpPr>
          <p:spPr>
            <a:xfrm>
              <a:off x="1392517" y="4687981"/>
              <a:ext cx="2146152"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3000"/>
              </a:lvl1pPr>
            </a:lstStyle>
            <a:p>
              <a:r>
                <a:t>easy-to-use</a:t>
              </a:r>
            </a:p>
          </p:txBody>
        </p:sp>
        <p:sp>
          <p:nvSpPr>
            <p:cNvPr id="1019" name="intuitive"/>
            <p:cNvSpPr txBox="1"/>
            <p:nvPr/>
          </p:nvSpPr>
          <p:spPr>
            <a:xfrm>
              <a:off x="888926" y="4047807"/>
              <a:ext cx="1447404"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3000"/>
              </a:lvl1pPr>
            </a:lstStyle>
            <a:p>
              <a:r>
                <a:t>intuitive</a:t>
              </a:r>
            </a:p>
          </p:txBody>
        </p:sp>
        <p:sp>
          <p:nvSpPr>
            <p:cNvPr id="1020" name="simple"/>
            <p:cNvSpPr txBox="1"/>
            <p:nvPr/>
          </p:nvSpPr>
          <p:spPr>
            <a:xfrm>
              <a:off x="-1" y="3407635"/>
              <a:ext cx="1256533" cy="6000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3000"/>
              </a:lvl1pPr>
            </a:lstStyle>
            <a:p>
              <a:r>
                <a:t>simple</a:t>
              </a:r>
            </a:p>
          </p:txBody>
        </p:sp>
      </p:gr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source-code.png" descr="source-code.png"/>
          <p:cNvPicPr>
            <a:picLocks noChangeAspect="1"/>
          </p:cNvPicPr>
          <p:nvPr/>
        </p:nvPicPr>
        <p:blipFill>
          <a:blip r:embed="rId3">
            <a:extLst/>
          </a:blip>
          <a:stretch>
            <a:fillRect/>
          </a:stretch>
        </p:blipFill>
        <p:spPr>
          <a:xfrm>
            <a:off x="18359470" y="5335578"/>
            <a:ext cx="4082472" cy="3044844"/>
          </a:xfrm>
          <a:prstGeom prst="rect">
            <a:avLst/>
          </a:prstGeom>
          <a:ln w="12700">
            <a:miter lim="400000"/>
          </a:ln>
        </p:spPr>
      </p:pic>
      <p:sp>
        <p:nvSpPr>
          <p:cNvPr id="10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74</a:t>
            </a:fld>
            <a:endParaRPr/>
          </a:p>
        </p:txBody>
      </p:sp>
      <p:sp>
        <p:nvSpPr>
          <p:cNvPr id="1028" name="Arrow"/>
          <p:cNvSpPr/>
          <p:nvPr/>
        </p:nvSpPr>
        <p:spPr>
          <a:xfrm>
            <a:off x="5157024" y="6223000"/>
            <a:ext cx="3829406" cy="1270000"/>
          </a:xfrm>
          <a:prstGeom prst="rightArrow">
            <a:avLst>
              <a:gd name="adj1" fmla="val 32000"/>
              <a:gd name="adj2" fmla="val 64000"/>
            </a:avLst>
          </a:prstGeom>
          <a:solidFill>
            <a:srgbClr val="000000"/>
          </a:solidFill>
          <a:ln w="12700">
            <a:miter lim="400000"/>
          </a:ln>
        </p:spPr>
        <p:txBody>
          <a:bodyPr lIns="71437" tIns="71437" rIns="71437" bIns="71437" anchor="ctr"/>
          <a:lstStyle/>
          <a:p>
            <a:pPr>
              <a:defRPr sz="3200">
                <a:solidFill>
                  <a:srgbClr val="FFFFFF"/>
                </a:solidFill>
              </a:defRPr>
            </a:pPr>
            <a:endParaRPr/>
          </a:p>
        </p:txBody>
      </p:sp>
      <p:pic>
        <p:nvPicPr>
          <p:cNvPr id="1029" name="Image" descr="Image"/>
          <p:cNvPicPr>
            <a:picLocks noChangeAspect="1"/>
          </p:cNvPicPr>
          <p:nvPr/>
        </p:nvPicPr>
        <p:blipFill>
          <a:blip r:embed="rId4">
            <a:extLst/>
          </a:blip>
          <a:stretch>
            <a:fillRect/>
          </a:stretch>
        </p:blipFill>
        <p:spPr>
          <a:xfrm>
            <a:off x="6261664" y="5051552"/>
            <a:ext cx="1620127" cy="1677988"/>
          </a:xfrm>
          <a:prstGeom prst="rect">
            <a:avLst/>
          </a:prstGeom>
          <a:ln w="12700">
            <a:miter lim="400000"/>
          </a:ln>
        </p:spPr>
      </p:pic>
      <p:sp>
        <p:nvSpPr>
          <p:cNvPr id="1030" name="AI"/>
          <p:cNvSpPr txBox="1"/>
          <p:nvPr/>
        </p:nvSpPr>
        <p:spPr>
          <a:xfrm>
            <a:off x="6457491" y="3992562"/>
            <a:ext cx="1228472" cy="136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a:latin typeface="Orbitron"/>
                <a:ea typeface="Orbitron"/>
                <a:cs typeface="Orbitron"/>
                <a:sym typeface="Orbitron"/>
              </a:defRPr>
            </a:lvl1pPr>
          </a:lstStyle>
          <a:p>
            <a:pPr>
              <a:defRPr>
                <a:latin typeface="Helvetica Light"/>
                <a:ea typeface="Helvetica Light"/>
                <a:cs typeface="Helvetica Light"/>
                <a:sym typeface="Helvetica Light"/>
              </a:defRPr>
            </a:pPr>
            <a:r>
              <a:rPr>
                <a:latin typeface="Orbitron"/>
                <a:ea typeface="Orbitron"/>
                <a:cs typeface="Orbitron"/>
                <a:sym typeface="Orbitron"/>
              </a:rPr>
              <a:t>AI</a:t>
            </a:r>
          </a:p>
        </p:txBody>
      </p:sp>
      <p:sp>
        <p:nvSpPr>
          <p:cNvPr id="1031" name="Arrow"/>
          <p:cNvSpPr/>
          <p:nvPr/>
        </p:nvSpPr>
        <p:spPr>
          <a:xfrm>
            <a:off x="14315135" y="6223000"/>
            <a:ext cx="3829406" cy="1270000"/>
          </a:xfrm>
          <a:prstGeom prst="rightArrow">
            <a:avLst>
              <a:gd name="adj1" fmla="val 32000"/>
              <a:gd name="adj2" fmla="val 64000"/>
            </a:avLst>
          </a:prstGeom>
          <a:solidFill>
            <a:srgbClr val="000000"/>
          </a:solidFill>
          <a:ln w="12700">
            <a:miter lim="400000"/>
          </a:ln>
        </p:spPr>
        <p:txBody>
          <a:bodyPr lIns="71437" tIns="71437" rIns="71437" bIns="71437" anchor="ctr"/>
          <a:lstStyle/>
          <a:p>
            <a:pPr>
              <a:defRPr sz="3200">
                <a:solidFill>
                  <a:srgbClr val="FFFFFF"/>
                </a:solidFill>
              </a:defRPr>
            </a:pPr>
            <a:endParaRPr/>
          </a:p>
        </p:txBody>
      </p:sp>
      <p:grpSp>
        <p:nvGrpSpPr>
          <p:cNvPr id="1044" name="Group"/>
          <p:cNvGrpSpPr/>
          <p:nvPr/>
        </p:nvGrpSpPr>
        <p:grpSpPr>
          <a:xfrm>
            <a:off x="10350131" y="4212276"/>
            <a:ext cx="2725168" cy="5291448"/>
            <a:chOff x="0" y="0"/>
            <a:chExt cx="2725166" cy="5291446"/>
          </a:xfrm>
        </p:grpSpPr>
        <p:sp>
          <p:nvSpPr>
            <p:cNvPr id="1032" name="Rectangle"/>
            <p:cNvSpPr/>
            <p:nvPr/>
          </p:nvSpPr>
          <p:spPr>
            <a:xfrm>
              <a:off x="1657768" y="901543"/>
              <a:ext cx="864797" cy="912715"/>
            </a:xfrm>
            <a:prstGeom prst="rect">
              <a:avLst/>
            </a:prstGeom>
            <a:solidFill>
              <a:schemeClr val="accent3">
                <a:hueOff val="-333989"/>
                <a:satOff val="3917"/>
                <a:lumOff val="-6666"/>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033" name="Diamond"/>
            <p:cNvSpPr/>
            <p:nvPr/>
          </p:nvSpPr>
          <p:spPr>
            <a:xfrm>
              <a:off x="1455166" y="2373606"/>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1">
                <a:hueOff val="47394"/>
                <a:satOff val="-25753"/>
                <a:lumOff val="-7544"/>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034" name="Rounded Rectangle"/>
            <p:cNvSpPr/>
            <p:nvPr/>
          </p:nvSpPr>
          <p:spPr>
            <a:xfrm>
              <a:off x="1583636" y="4238698"/>
              <a:ext cx="1013061" cy="1052749"/>
            </a:xfrm>
            <a:prstGeom prst="roundRect">
              <a:avLst>
                <a:gd name="adj" fmla="val 15588"/>
              </a:avLst>
            </a:prstGeom>
            <a:solidFill>
              <a:schemeClr val="accent2">
                <a:hueOff val="-2473793"/>
                <a:satOff val="-50209"/>
                <a:lumOff val="23543"/>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035" name="Triangle"/>
            <p:cNvSpPr/>
            <p:nvPr/>
          </p:nvSpPr>
          <p:spPr>
            <a:xfrm>
              <a:off x="0" y="4007677"/>
              <a:ext cx="864796" cy="9127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5"/>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036" name="Oval"/>
            <p:cNvSpPr/>
            <p:nvPr/>
          </p:nvSpPr>
          <p:spPr>
            <a:xfrm>
              <a:off x="1907212" y="0"/>
              <a:ext cx="365910" cy="342195"/>
            </a:xfrm>
            <a:prstGeom prst="ellipse">
              <a:avLst/>
            </a:prstGeom>
            <a:solidFill>
              <a:srgbClr val="000000"/>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037" name="Line"/>
            <p:cNvSpPr/>
            <p:nvPr/>
          </p:nvSpPr>
          <p:spPr>
            <a:xfrm>
              <a:off x="2090166" y="224601"/>
              <a:ext cx="1" cy="68897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38" name="Line"/>
            <p:cNvSpPr/>
            <p:nvPr/>
          </p:nvSpPr>
          <p:spPr>
            <a:xfrm>
              <a:off x="2090166" y="1869759"/>
              <a:ext cx="1" cy="49847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39" name="Line"/>
            <p:cNvSpPr/>
            <p:nvPr/>
          </p:nvSpPr>
          <p:spPr>
            <a:xfrm>
              <a:off x="2090166" y="3691914"/>
              <a:ext cx="1" cy="49847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40" name="Line"/>
            <p:cNvSpPr/>
            <p:nvPr/>
          </p:nvSpPr>
          <p:spPr>
            <a:xfrm flipH="1">
              <a:off x="929793" y="3008606"/>
              <a:ext cx="460376"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41" name="Rectangle"/>
            <p:cNvSpPr/>
            <p:nvPr/>
          </p:nvSpPr>
          <p:spPr>
            <a:xfrm>
              <a:off x="0" y="2552249"/>
              <a:ext cx="864796" cy="912715"/>
            </a:xfrm>
            <a:prstGeom prst="rect">
              <a:avLst/>
            </a:prstGeom>
            <a:solidFill>
              <a:schemeClr val="accent3">
                <a:hueOff val="-333989"/>
                <a:satOff val="3917"/>
                <a:lumOff val="-6666"/>
              </a:schemeClr>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1042" name="Line"/>
            <p:cNvSpPr/>
            <p:nvPr/>
          </p:nvSpPr>
          <p:spPr>
            <a:xfrm flipH="1">
              <a:off x="432398" y="3466137"/>
              <a:ext cx="1" cy="49847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043" name="Line"/>
            <p:cNvSpPr/>
            <p:nvPr/>
          </p:nvSpPr>
          <p:spPr>
            <a:xfrm flipV="1">
              <a:off x="885521" y="4847458"/>
              <a:ext cx="548920"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grpSp>
      <p:sp>
        <p:nvSpPr>
          <p:cNvPr id="1048" name="Connection Line"/>
          <p:cNvSpPr/>
          <p:nvPr/>
        </p:nvSpPr>
        <p:spPr>
          <a:xfrm>
            <a:off x="13479293" y="8690585"/>
            <a:ext cx="5893687" cy="1812373"/>
          </a:xfrm>
          <a:custGeom>
            <a:avLst/>
            <a:gdLst/>
            <a:ahLst/>
            <a:cxnLst>
              <a:cxn ang="0">
                <a:pos x="wd2" y="hd2"/>
              </a:cxn>
              <a:cxn ang="5400000">
                <a:pos x="wd2" y="hd2"/>
              </a:cxn>
              <a:cxn ang="10800000">
                <a:pos x="wd2" y="hd2"/>
              </a:cxn>
              <a:cxn ang="16200000">
                <a:pos x="wd2" y="hd2"/>
              </a:cxn>
            </a:cxnLst>
            <a:rect l="0" t="0" r="r" b="b"/>
            <a:pathLst>
              <a:path w="21600" h="16201" extrusionOk="0">
                <a:moveTo>
                  <a:pt x="21600" y="0"/>
                </a:moveTo>
                <a:cubicBezTo>
                  <a:pt x="12345" y="21467"/>
                  <a:pt x="5145" y="21600"/>
                  <a:pt x="0" y="399"/>
                </a:cubicBezTo>
              </a:path>
            </a:pathLst>
          </a:custGeom>
          <a:ln w="127000">
            <a:solidFill>
              <a:srgbClr val="000000"/>
            </a:solidFill>
            <a:miter lim="400000"/>
            <a:tailEnd type="triangle"/>
          </a:ln>
        </p:spPr>
        <p:txBody>
          <a:bodyPr/>
          <a:lstStyle/>
          <a:p>
            <a:endParaRPr/>
          </a:p>
        </p:txBody>
      </p:sp>
      <p:sp>
        <p:nvSpPr>
          <p:cNvPr id="1046" name="read-back"/>
          <p:cNvSpPr txBox="1"/>
          <p:nvPr/>
        </p:nvSpPr>
        <p:spPr>
          <a:xfrm>
            <a:off x="14693456" y="10617668"/>
            <a:ext cx="307276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Helvetica Light"/>
                <a:ea typeface="Helvetica Light"/>
                <a:cs typeface="Helvetica Light"/>
                <a:sym typeface="Helvetica Light"/>
              </a:defRPr>
            </a:lvl1pPr>
          </a:lstStyle>
          <a:p>
            <a:r>
              <a:t>read-back</a:t>
            </a:r>
          </a:p>
        </p:txBody>
      </p:sp>
      <p:pic>
        <p:nvPicPr>
          <p:cNvPr id="1047" name="Lorem_Ipsum_Helvetica.png" descr="Lorem_Ipsum_Helvetica.png"/>
          <p:cNvPicPr>
            <a:picLocks noChangeAspect="1"/>
          </p:cNvPicPr>
          <p:nvPr/>
        </p:nvPicPr>
        <p:blipFill>
          <a:blip r:embed="rId6">
            <a:extLst/>
          </a:blip>
          <a:srcRect t="9879" b="4570"/>
          <a:stretch>
            <a:fillRect/>
          </a:stretch>
        </p:blipFill>
        <p:spPr>
          <a:xfrm>
            <a:off x="1506785" y="5335587"/>
            <a:ext cx="3559143" cy="30448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pic>
        <p:nvPicPr>
          <p:cNvPr id="1053" name="Gray_SapFix2.png" descr="Gray_SapFix2.png"/>
          <p:cNvPicPr>
            <a:picLocks noChangeAspect="1"/>
          </p:cNvPicPr>
          <p:nvPr/>
        </p:nvPicPr>
        <p:blipFill>
          <a:blip r:embed="rId3">
            <a:extLst/>
          </a:blip>
          <a:stretch>
            <a:fillRect/>
          </a:stretch>
        </p:blipFill>
        <p:spPr>
          <a:xfrm>
            <a:off x="5674320" y="3841750"/>
            <a:ext cx="13017501" cy="6032500"/>
          </a:xfrm>
          <a:prstGeom prst="rect">
            <a:avLst/>
          </a:prstGeom>
          <a:ln w="12700">
            <a:miter lim="400000"/>
          </a:ln>
        </p:spPr>
      </p:pic>
      <p:sp>
        <p:nvSpPr>
          <p:cNvPr id="1054" name="https://code.fb.com/developer-tools/finding-and-fixing-software-bugs-automatically-with-sapfix-and-sapienz/"/>
          <p:cNvSpPr txBox="1"/>
          <p:nvPr/>
        </p:nvSpPr>
        <p:spPr>
          <a:xfrm>
            <a:off x="3092902" y="10747394"/>
            <a:ext cx="18198196" cy="60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000" u="sng">
                <a:hlinkClick r:id="rId4"/>
              </a:defRPr>
            </a:lvl1pPr>
          </a:lstStyle>
          <a:p>
            <a:pPr>
              <a:defRPr u="none"/>
            </a:pPr>
            <a:r>
              <a:rPr u="sng">
                <a:hlinkClick r:id="rId4"/>
              </a:rPr>
              <a:t>https://code.fb.com/developer-tools/finding-and-fixing-software-bugs-automatically-with-sapfix-and-sapienz/</a:t>
            </a:r>
          </a:p>
        </p:txBody>
      </p:sp>
      <p:sp>
        <p:nvSpPr>
          <p:cNvPr id="1055" name="Automatically Fixing Bugs"/>
          <p:cNvSpPr txBox="1"/>
          <p:nvPr/>
        </p:nvSpPr>
        <p:spPr>
          <a:xfrm>
            <a:off x="8479085" y="2291389"/>
            <a:ext cx="7425830"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Automatically Fixing Bugs</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76</a:t>
            </a:fld>
            <a:endParaRPr/>
          </a:p>
        </p:txBody>
      </p:sp>
      <p:pic>
        <p:nvPicPr>
          <p:cNvPr id="1060" name="old_ie-600x452.jpg" descr="old_ie-600x452.jpg"/>
          <p:cNvPicPr>
            <a:picLocks noChangeAspect="1"/>
          </p:cNvPicPr>
          <p:nvPr/>
        </p:nvPicPr>
        <p:blipFill>
          <a:blip r:embed="rId3">
            <a:extLst/>
          </a:blip>
          <a:stretch>
            <a:fillRect/>
          </a:stretch>
        </p:blipFill>
        <p:spPr>
          <a:xfrm>
            <a:off x="4676816" y="1196561"/>
            <a:ext cx="15030368" cy="11322878"/>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77</a:t>
            </a:fld>
            <a:endParaRPr/>
          </a:p>
        </p:txBody>
      </p:sp>
      <p:sp>
        <p:nvSpPr>
          <p:cNvPr id="1065" name="Shape 60"/>
          <p:cNvSpPr txBox="1"/>
          <p:nvPr/>
        </p:nvSpPr>
        <p:spPr>
          <a:xfrm>
            <a:off x="17087398" y="11750769"/>
            <a:ext cx="5323202" cy="119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9" tIns="243799" rIns="243799" bIns="243799" anchor="ctr">
            <a:normAutofit lnSpcReduction="10000"/>
          </a:bodyPr>
          <a:lstStyle>
            <a:lvl1pPr algn="l" defTabSz="2414016">
              <a:defRPr sz="4752" u="sng">
                <a:solidFill>
                  <a:srgbClr val="444444"/>
                </a:solidFill>
                <a:latin typeface="Helvetica Neue"/>
                <a:ea typeface="Helvetica Neue"/>
                <a:cs typeface="Helvetica Neue"/>
                <a:sym typeface="Helvetica Neue"/>
                <a:hlinkClick r:id="rId2"/>
              </a:defRPr>
            </a:lvl1pPr>
          </a:lstStyle>
          <a:p>
            <a:pPr>
              <a:defRPr u="none"/>
            </a:pPr>
            <a:r>
              <a:rPr u="sng">
                <a:hlinkClick r:id="rId2"/>
              </a:rPr>
              <a:t>http://retest.rocks</a:t>
            </a:r>
          </a:p>
        </p:txBody>
      </p:sp>
      <p:sp>
        <p:nvSpPr>
          <p:cNvPr id="1066" name="Shape 61"/>
          <p:cNvSpPr txBox="1"/>
          <p:nvPr/>
        </p:nvSpPr>
        <p:spPr>
          <a:xfrm>
            <a:off x="10887488" y="11781366"/>
            <a:ext cx="5323201" cy="119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9" tIns="243799" rIns="243799" bIns="243799" anchor="ctr">
            <a:normAutofit fontScale="92500"/>
          </a:bodyPr>
          <a:lstStyle>
            <a:lvl1pPr algn="l" defTabSz="2340863">
              <a:defRPr sz="4608" u="sng">
                <a:solidFill>
                  <a:srgbClr val="444444"/>
                </a:solidFill>
                <a:latin typeface="Helvetica Neue"/>
                <a:ea typeface="Helvetica Neue"/>
                <a:cs typeface="Helvetica Neue"/>
                <a:sym typeface="Helvetica Neue"/>
                <a:hlinkClick r:id="rId3"/>
              </a:defRPr>
            </a:lvl1pPr>
          </a:lstStyle>
          <a:p>
            <a:pPr>
              <a:defRPr u="none"/>
            </a:pPr>
            <a:r>
              <a:rPr u="sng">
                <a:hlinkClick r:id="rId3"/>
              </a:rPr>
              <a:t>roessler@retest.de</a:t>
            </a:r>
          </a:p>
        </p:txBody>
      </p:sp>
      <p:pic>
        <p:nvPicPr>
          <p:cNvPr id="1067" name="Shape 62" descr="Shape 62"/>
          <p:cNvPicPr>
            <a:picLocks noChangeAspect="1"/>
          </p:cNvPicPr>
          <p:nvPr/>
        </p:nvPicPr>
        <p:blipFill>
          <a:blip r:embed="rId4">
            <a:extLst/>
          </a:blip>
          <a:stretch>
            <a:fillRect/>
          </a:stretch>
        </p:blipFill>
        <p:spPr>
          <a:xfrm>
            <a:off x="16408148" y="11941798"/>
            <a:ext cx="878335" cy="878335"/>
          </a:xfrm>
          <a:prstGeom prst="rect">
            <a:avLst/>
          </a:prstGeom>
          <a:ln w="12700">
            <a:miter lim="400000"/>
          </a:ln>
        </p:spPr>
      </p:pic>
      <p:pic>
        <p:nvPicPr>
          <p:cNvPr id="1068" name="Shape 64" descr="Shape 64"/>
          <p:cNvPicPr>
            <a:picLocks noChangeAspect="1"/>
          </p:cNvPicPr>
          <p:nvPr/>
        </p:nvPicPr>
        <p:blipFill>
          <a:blip r:embed="rId5">
            <a:extLst/>
          </a:blip>
          <a:stretch>
            <a:fillRect/>
          </a:stretch>
        </p:blipFill>
        <p:spPr>
          <a:xfrm>
            <a:off x="10177323" y="11905869"/>
            <a:ext cx="889001" cy="889001"/>
          </a:xfrm>
          <a:prstGeom prst="rect">
            <a:avLst/>
          </a:prstGeom>
          <a:ln w="12700">
            <a:miter lim="400000"/>
          </a:ln>
        </p:spPr>
      </p:pic>
      <p:pic>
        <p:nvPicPr>
          <p:cNvPr id="1069" name="Image" descr="Image"/>
          <p:cNvPicPr>
            <a:picLocks noChangeAspect="1"/>
          </p:cNvPicPr>
          <p:nvPr/>
        </p:nvPicPr>
        <p:blipFill>
          <a:blip r:embed="rId6">
            <a:extLst/>
          </a:blip>
          <a:stretch>
            <a:fillRect/>
          </a:stretch>
        </p:blipFill>
        <p:spPr>
          <a:xfrm>
            <a:off x="3479637" y="2391316"/>
            <a:ext cx="7237421" cy="4071049"/>
          </a:xfrm>
          <a:prstGeom prst="rect">
            <a:avLst/>
          </a:prstGeom>
          <a:ln w="127000">
            <a:solidFill>
              <a:srgbClr val="000000"/>
            </a:solidFill>
            <a:miter lim="400000"/>
          </a:ln>
        </p:spPr>
      </p:pic>
      <p:pic>
        <p:nvPicPr>
          <p:cNvPr id="1070" name="teste.png" descr="teste.png"/>
          <p:cNvPicPr>
            <a:picLocks noChangeAspect="1"/>
          </p:cNvPicPr>
          <p:nvPr/>
        </p:nvPicPr>
        <p:blipFill>
          <a:blip r:embed="rId7">
            <a:extLst/>
          </a:blip>
          <a:stretch>
            <a:fillRect/>
          </a:stretch>
        </p:blipFill>
        <p:spPr>
          <a:xfrm>
            <a:off x="3479637" y="7253635"/>
            <a:ext cx="7237420" cy="4071049"/>
          </a:xfrm>
          <a:prstGeom prst="rect">
            <a:avLst/>
          </a:prstGeom>
          <a:ln w="127000">
            <a:solidFill>
              <a:srgbClr val="000000"/>
            </a:solidFill>
            <a:miter lim="400000"/>
          </a:ln>
        </p:spPr>
      </p:pic>
      <p:pic>
        <p:nvPicPr>
          <p:cNvPr id="1071" name="Image" descr="Image"/>
          <p:cNvPicPr>
            <a:picLocks noChangeAspect="1"/>
          </p:cNvPicPr>
          <p:nvPr/>
        </p:nvPicPr>
        <p:blipFill>
          <a:blip r:embed="rId8">
            <a:extLst/>
          </a:blip>
          <a:stretch>
            <a:fillRect/>
          </a:stretch>
        </p:blipFill>
        <p:spPr>
          <a:xfrm>
            <a:off x="13666942" y="2391316"/>
            <a:ext cx="7237421" cy="4071049"/>
          </a:xfrm>
          <a:prstGeom prst="rect">
            <a:avLst/>
          </a:prstGeom>
          <a:ln w="127000">
            <a:solidFill>
              <a:srgbClr val="000000"/>
            </a:solidFill>
            <a:miter lim="400000"/>
          </a:ln>
        </p:spPr>
      </p:pic>
      <p:pic>
        <p:nvPicPr>
          <p:cNvPr id="1072" name="Image" descr="Image"/>
          <p:cNvPicPr>
            <a:picLocks noChangeAspect="1"/>
          </p:cNvPicPr>
          <p:nvPr/>
        </p:nvPicPr>
        <p:blipFill>
          <a:blip r:embed="rId9">
            <a:extLst/>
          </a:blip>
          <a:stretch>
            <a:fillRect/>
          </a:stretch>
        </p:blipFill>
        <p:spPr>
          <a:xfrm>
            <a:off x="13666942" y="7253635"/>
            <a:ext cx="7237421" cy="4071049"/>
          </a:xfrm>
          <a:prstGeom prst="rect">
            <a:avLst/>
          </a:prstGeom>
          <a:ln w="127000">
            <a:solidFill>
              <a:srgbClr val="000000"/>
            </a:solidFill>
            <a:miter lim="400000"/>
          </a:ln>
        </p:spPr>
      </p:pic>
      <p:sp>
        <p:nvSpPr>
          <p:cNvPr id="1073" name="Questions?"/>
          <p:cNvSpPr txBox="1"/>
          <p:nvPr/>
        </p:nvSpPr>
        <p:spPr>
          <a:xfrm>
            <a:off x="9399166" y="448713"/>
            <a:ext cx="5567808" cy="1730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a:latin typeface="Knewave"/>
                <a:ea typeface="Knewave"/>
                <a:cs typeface="Knewave"/>
                <a:sym typeface="Knewave"/>
              </a:defRPr>
            </a:lvl1pPr>
          </a:lstStyle>
          <a:p>
            <a:r>
              <a:t>Questions?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xfrm>
            <a:off x="12029082" y="13037343"/>
            <a:ext cx="307976" cy="498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71" name="understand"/>
          <p:cNvSpPr txBox="1"/>
          <p:nvPr/>
        </p:nvSpPr>
        <p:spPr>
          <a:xfrm>
            <a:off x="17055030" y="2036980"/>
            <a:ext cx="333305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understand</a:t>
            </a:r>
          </a:p>
        </p:txBody>
      </p:sp>
      <p:sp>
        <p:nvSpPr>
          <p:cNvPr id="78" name="Connection Line"/>
          <p:cNvSpPr/>
          <p:nvPr/>
        </p:nvSpPr>
        <p:spPr>
          <a:xfrm>
            <a:off x="13626193" y="1517932"/>
            <a:ext cx="3069223" cy="2526776"/>
          </a:xfrm>
          <a:custGeom>
            <a:avLst/>
            <a:gdLst/>
            <a:ahLst/>
            <a:cxnLst>
              <a:cxn ang="0">
                <a:pos x="wd2" y="hd2"/>
              </a:cxn>
              <a:cxn ang="5400000">
                <a:pos x="wd2" y="hd2"/>
              </a:cxn>
              <a:cxn ang="10800000">
                <a:pos x="wd2" y="hd2"/>
              </a:cxn>
              <a:cxn ang="16200000">
                <a:pos x="wd2" y="hd2"/>
              </a:cxn>
            </a:cxnLst>
            <a:rect l="0" t="0" r="r" b="b"/>
            <a:pathLst>
              <a:path w="16538" h="21600" extrusionOk="0">
                <a:moveTo>
                  <a:pt x="8101" y="21600"/>
                </a:moveTo>
                <a:cubicBezTo>
                  <a:pt x="21600" y="10272"/>
                  <a:pt x="18900" y="3072"/>
                  <a:pt x="0" y="0"/>
                </a:cubicBezTo>
              </a:path>
            </a:pathLst>
          </a:custGeom>
          <a:ln w="152400">
            <a:solidFill>
              <a:srgbClr val="000000"/>
            </a:solidFill>
            <a:miter lim="400000"/>
            <a:headEnd type="triangle"/>
          </a:ln>
        </p:spPr>
        <p:txBody>
          <a:bodyPr/>
          <a:lstStyle/>
          <a:p>
            <a:endParaRPr/>
          </a:p>
        </p:txBody>
      </p:sp>
      <p:grpSp>
        <p:nvGrpSpPr>
          <p:cNvPr id="75" name="Group"/>
          <p:cNvGrpSpPr/>
          <p:nvPr/>
        </p:nvGrpSpPr>
        <p:grpSpPr>
          <a:xfrm>
            <a:off x="2504878" y="3757515"/>
            <a:ext cx="4103410" cy="4772905"/>
            <a:chOff x="0" y="0"/>
            <a:chExt cx="4103409" cy="4772904"/>
          </a:xfrm>
        </p:grpSpPr>
        <p:sp>
          <p:nvSpPr>
            <p:cNvPr id="73"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74" name="complexity.png" descr="complexity.png"/>
            <p:cNvPicPr>
              <a:picLocks noChangeAspect="1"/>
            </p:cNvPicPr>
            <p:nvPr/>
          </p:nvPicPr>
          <p:blipFill>
            <a:blip r:embed="rId3">
              <a:extLst/>
            </a:blip>
            <a:stretch>
              <a:fillRect/>
            </a:stretch>
          </p:blipFill>
          <p:spPr>
            <a:xfrm>
              <a:off x="0" y="0"/>
              <a:ext cx="4103410" cy="4109024"/>
            </a:xfrm>
            <a:prstGeom prst="rect">
              <a:avLst/>
            </a:prstGeom>
            <a:ln w="12700" cap="flat">
              <a:noFill/>
              <a:miter lim="400000"/>
            </a:ln>
            <a:effectLst/>
          </p:spPr>
        </p:pic>
      </p:grpSp>
      <p:sp>
        <p:nvSpPr>
          <p:cNvPr id="76" name="Problem"/>
          <p:cNvSpPr txBox="1"/>
          <p:nvPr/>
        </p:nvSpPr>
        <p:spPr>
          <a:xfrm>
            <a:off x="10931959" y="1221246"/>
            <a:ext cx="2520082"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Problem</a:t>
            </a:r>
          </a:p>
        </p:txBody>
      </p:sp>
      <p:sp>
        <p:nvSpPr>
          <p:cNvPr id="77" name="Domain-Knowledge"/>
          <p:cNvSpPr txBox="1"/>
          <p:nvPr/>
        </p:nvSpPr>
        <p:spPr>
          <a:xfrm>
            <a:off x="9343373" y="3662024"/>
            <a:ext cx="5697254"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Domain-Knowledge</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lide Number"/>
          <p:cNvSpPr txBox="1">
            <a:spLocks noGrp="1"/>
          </p:cNvSpPr>
          <p:nvPr>
            <p:ph type="sldNum" sz="quarter" idx="2"/>
          </p:nvPr>
        </p:nvSpPr>
        <p:spPr>
          <a:xfrm>
            <a:off x="12029082" y="13037343"/>
            <a:ext cx="307976" cy="498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83" name="decide"/>
          <p:cNvSpPr txBox="1"/>
          <p:nvPr/>
        </p:nvSpPr>
        <p:spPr>
          <a:xfrm>
            <a:off x="17055030" y="4945069"/>
            <a:ext cx="202677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decide</a:t>
            </a:r>
          </a:p>
        </p:txBody>
      </p:sp>
      <p:sp>
        <p:nvSpPr>
          <p:cNvPr id="84" name="understand"/>
          <p:cNvSpPr txBox="1"/>
          <p:nvPr/>
        </p:nvSpPr>
        <p:spPr>
          <a:xfrm>
            <a:off x="17055030" y="2036980"/>
            <a:ext cx="333305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understand</a:t>
            </a:r>
          </a:p>
        </p:txBody>
      </p:sp>
      <p:sp>
        <p:nvSpPr>
          <p:cNvPr id="93" name="Connection Line"/>
          <p:cNvSpPr/>
          <p:nvPr/>
        </p:nvSpPr>
        <p:spPr>
          <a:xfrm>
            <a:off x="13626193" y="1517932"/>
            <a:ext cx="3069223" cy="2526776"/>
          </a:xfrm>
          <a:custGeom>
            <a:avLst/>
            <a:gdLst/>
            <a:ahLst/>
            <a:cxnLst>
              <a:cxn ang="0">
                <a:pos x="wd2" y="hd2"/>
              </a:cxn>
              <a:cxn ang="5400000">
                <a:pos x="wd2" y="hd2"/>
              </a:cxn>
              <a:cxn ang="10800000">
                <a:pos x="wd2" y="hd2"/>
              </a:cxn>
              <a:cxn ang="16200000">
                <a:pos x="wd2" y="hd2"/>
              </a:cxn>
            </a:cxnLst>
            <a:rect l="0" t="0" r="r" b="b"/>
            <a:pathLst>
              <a:path w="16538" h="21600" extrusionOk="0">
                <a:moveTo>
                  <a:pt x="8101" y="21600"/>
                </a:moveTo>
                <a:cubicBezTo>
                  <a:pt x="21600" y="10272"/>
                  <a:pt x="18900" y="3072"/>
                  <a:pt x="0" y="0"/>
                </a:cubicBezTo>
              </a:path>
            </a:pathLst>
          </a:custGeom>
          <a:ln w="152400">
            <a:solidFill>
              <a:srgbClr val="000000"/>
            </a:solidFill>
            <a:miter lim="400000"/>
            <a:headEnd type="triangle"/>
          </a:ln>
        </p:spPr>
        <p:txBody>
          <a:bodyPr/>
          <a:lstStyle/>
          <a:p>
            <a:endParaRPr/>
          </a:p>
        </p:txBody>
      </p:sp>
      <p:sp>
        <p:nvSpPr>
          <p:cNvPr id="94" name="Connection Line"/>
          <p:cNvSpPr/>
          <p:nvPr/>
        </p:nvSpPr>
        <p:spPr>
          <a:xfrm>
            <a:off x="13090399" y="4079824"/>
            <a:ext cx="3647467" cy="2417591"/>
          </a:xfrm>
          <a:custGeom>
            <a:avLst/>
            <a:gdLst/>
            <a:ahLst/>
            <a:cxnLst>
              <a:cxn ang="0">
                <a:pos x="wd2" y="hd2"/>
              </a:cxn>
              <a:cxn ang="5400000">
                <a:pos x="wd2" y="hd2"/>
              </a:cxn>
              <a:cxn ang="10800000">
                <a:pos x="wd2" y="hd2"/>
              </a:cxn>
              <a:cxn ang="16200000">
                <a:pos x="wd2" y="hd2"/>
              </a:cxn>
            </a:cxnLst>
            <a:rect l="0" t="0" r="r" b="b"/>
            <a:pathLst>
              <a:path w="16707" h="21600" extrusionOk="0">
                <a:moveTo>
                  <a:pt x="0" y="21600"/>
                </a:moveTo>
                <a:cubicBezTo>
                  <a:pt x="18395" y="21553"/>
                  <a:pt x="21600" y="14353"/>
                  <a:pt x="9614" y="0"/>
                </a:cubicBezTo>
              </a:path>
            </a:pathLst>
          </a:custGeom>
          <a:ln w="152400">
            <a:solidFill>
              <a:srgbClr val="000000"/>
            </a:solidFill>
            <a:miter lim="400000"/>
            <a:headEnd type="triangle"/>
          </a:ln>
        </p:spPr>
        <p:txBody>
          <a:bodyPr/>
          <a:lstStyle/>
          <a:p>
            <a:endParaRPr/>
          </a:p>
        </p:txBody>
      </p:sp>
      <p:grpSp>
        <p:nvGrpSpPr>
          <p:cNvPr id="89" name="Group"/>
          <p:cNvGrpSpPr/>
          <p:nvPr/>
        </p:nvGrpSpPr>
        <p:grpSpPr>
          <a:xfrm>
            <a:off x="2504878" y="3757515"/>
            <a:ext cx="4103410" cy="4772905"/>
            <a:chOff x="0" y="0"/>
            <a:chExt cx="4103409" cy="4772904"/>
          </a:xfrm>
        </p:grpSpPr>
        <p:sp>
          <p:nvSpPr>
            <p:cNvPr id="87" name="complexity"/>
            <p:cNvSpPr txBox="1"/>
            <p:nvPr/>
          </p:nvSpPr>
          <p:spPr>
            <a:xfrm>
              <a:off x="474164" y="3868029"/>
              <a:ext cx="3155083" cy="9048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complexity</a:t>
              </a:r>
            </a:p>
          </p:txBody>
        </p:sp>
        <p:pic>
          <p:nvPicPr>
            <p:cNvPr id="88" name="complexity.png" descr="complexity.png"/>
            <p:cNvPicPr>
              <a:picLocks noChangeAspect="1"/>
            </p:cNvPicPr>
            <p:nvPr/>
          </p:nvPicPr>
          <p:blipFill>
            <a:blip r:embed="rId2">
              <a:extLst/>
            </a:blip>
            <a:stretch>
              <a:fillRect/>
            </a:stretch>
          </p:blipFill>
          <p:spPr>
            <a:xfrm>
              <a:off x="0" y="0"/>
              <a:ext cx="4103410" cy="4109024"/>
            </a:xfrm>
            <a:prstGeom prst="rect">
              <a:avLst/>
            </a:prstGeom>
            <a:ln w="12700" cap="flat">
              <a:noFill/>
              <a:miter lim="400000"/>
            </a:ln>
            <a:effectLst/>
          </p:spPr>
        </p:pic>
      </p:grpSp>
      <p:sp>
        <p:nvSpPr>
          <p:cNvPr id="90" name="Problem"/>
          <p:cNvSpPr txBox="1"/>
          <p:nvPr/>
        </p:nvSpPr>
        <p:spPr>
          <a:xfrm>
            <a:off x="10931959" y="1221246"/>
            <a:ext cx="2520082"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Problem</a:t>
            </a:r>
          </a:p>
        </p:txBody>
      </p:sp>
      <p:sp>
        <p:nvSpPr>
          <p:cNvPr id="91" name="Domain-Knowledge"/>
          <p:cNvSpPr txBox="1"/>
          <p:nvPr/>
        </p:nvSpPr>
        <p:spPr>
          <a:xfrm>
            <a:off x="9343373" y="3662024"/>
            <a:ext cx="5697254"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Domain-Knowledge</a:t>
            </a:r>
          </a:p>
        </p:txBody>
      </p:sp>
      <p:sp>
        <p:nvSpPr>
          <p:cNvPr id="92" name="Plan"/>
          <p:cNvSpPr txBox="1"/>
          <p:nvPr/>
        </p:nvSpPr>
        <p:spPr>
          <a:xfrm>
            <a:off x="11478747" y="6102801"/>
            <a:ext cx="14265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Plan</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4378</Words>
  <Application>Microsoft Macintosh PowerPoint</Application>
  <PresentationFormat>Custom</PresentationFormat>
  <Paragraphs>570</Paragraphs>
  <Slides>77</Slides>
  <Notes>61</Notes>
  <HiddenSlides>2</HiddenSlides>
  <MMClips>0</MMClips>
  <ScaleCrop>false</ScaleCrop>
  <HeadingPairs>
    <vt:vector size="6" baseType="variant">
      <vt:variant>
        <vt:lpstr>Fonts Used</vt:lpstr>
      </vt:variant>
      <vt:variant>
        <vt:i4>39</vt:i4>
      </vt:variant>
      <vt:variant>
        <vt:lpstr>Theme</vt:lpstr>
      </vt:variant>
      <vt:variant>
        <vt:i4>1</vt:i4>
      </vt:variant>
      <vt:variant>
        <vt:lpstr>Slide Titles</vt:lpstr>
      </vt:variant>
      <vt:variant>
        <vt:i4>77</vt:i4>
      </vt:variant>
    </vt:vector>
  </HeadingPairs>
  <TitlesOfParts>
    <vt:vector size="117" baseType="lpstr">
      <vt:lpstr>AppleGothic</vt:lpstr>
      <vt:lpstr>ヒラギノ角ゴシック W0</vt:lpstr>
      <vt:lpstr>Alte DIN 1451 Mittelschrift gep</vt:lpstr>
      <vt:lpstr>Andale Mono</vt:lpstr>
      <vt:lpstr>Arial Black</vt:lpstr>
      <vt:lpstr>Arial Hebrew</vt:lpstr>
      <vt:lpstr>Arial Rounded MT Bold</vt:lpstr>
      <vt:lpstr>Avenir Next Condensed</vt:lpstr>
      <vt:lpstr>Ayuthaya</vt:lpstr>
      <vt:lpstr>Baloo</vt:lpstr>
      <vt:lpstr>Bangla MN</vt:lpstr>
      <vt:lpstr>Bodoni SvtyTwo ITC TT-Book</vt:lpstr>
      <vt:lpstr>Broadway</vt:lpstr>
      <vt:lpstr>Chalkduster</vt:lpstr>
      <vt:lpstr>CMU Serif Roman Slanted</vt:lpstr>
      <vt:lpstr>CMU Typewriter Text Light</vt:lpstr>
      <vt:lpstr>Courier New</vt:lpstr>
      <vt:lpstr>Devanagari MT</vt:lpstr>
      <vt:lpstr>Georgia</vt:lpstr>
      <vt:lpstr>Gill Sans Light</vt:lpstr>
      <vt:lpstr>Gujarati Sangam MN</vt:lpstr>
      <vt:lpstr>Helvetica</vt:lpstr>
      <vt:lpstr>Helvetica Light</vt:lpstr>
      <vt:lpstr>Helvetica Neue</vt:lpstr>
      <vt:lpstr>Helvetica Neue Medium</vt:lpstr>
      <vt:lpstr>Herculanum</vt:lpstr>
      <vt:lpstr>IM FELL DW Pica</vt:lpstr>
      <vt:lpstr>Impact</vt:lpstr>
      <vt:lpstr>InaiMathi</vt:lpstr>
      <vt:lpstr>Knewave</vt:lpstr>
      <vt:lpstr>Leckerli One</vt:lpstr>
      <vt:lpstr>Lucida Grande</vt:lpstr>
      <vt:lpstr>Marker Felt</vt:lpstr>
      <vt:lpstr>Noteworthy Light</vt:lpstr>
      <vt:lpstr>Orbitron</vt:lpstr>
      <vt:lpstr>Press Start 2P</vt:lpstr>
      <vt:lpstr>Sacramento</vt:lpstr>
      <vt:lpstr>SignPainter-HouseScript</vt:lpstr>
      <vt:lpstr>Vast Shadow</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Jeremias Rößler</cp:lastModifiedBy>
  <cp:revision>2</cp:revision>
  <dcterms:modified xsi:type="dcterms:W3CDTF">2019-03-23T13:53:31Z</dcterms:modified>
</cp:coreProperties>
</file>