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Oswald"/>
      <p:regular r:id="rId29"/>
      <p:bold r:id="rId30"/>
    </p:embeddedFont>
    <p:embeddedFont>
      <p:font typeface="Roboto Mon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-regular.fntdata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33" Type="http://schemas.openxmlformats.org/officeDocument/2006/relationships/font" Target="fonts/RobotoMono-italic.fntdata"/><Relationship Id="rId10" Type="http://schemas.openxmlformats.org/officeDocument/2006/relationships/slide" Target="slides/slide5.xml"/><Relationship Id="rId32" Type="http://schemas.openxmlformats.org/officeDocument/2006/relationships/font" Target="fonts/RobotoMon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RobotoMon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7019327e2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7019327e2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7019327e2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7019327e2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7019327e2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7019327e2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7019327e2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7019327e2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7019327e2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7019327e2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7019327e2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7019327e2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7019327e2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7019327e2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7019327e2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7019327e2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7019327e2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7019327e2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7019327e2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7019327e2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5d7e1608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5d7e1608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7019327e2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7019327e2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7019327e2_3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7019327e2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7019327e2_3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7019327e2_3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5d7e1608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5d7e1608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5d7e1608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5d7e1608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019327e2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019327e2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7019327e2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7019327e2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7019327e2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7019327e2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019327e2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7019327e2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7019327e2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7019327e2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7019327e2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7019327e2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EB655"/>
                </a:solidFill>
                <a:latin typeface="Oswald"/>
                <a:ea typeface="Oswald"/>
                <a:cs typeface="Oswald"/>
                <a:sym typeface="Oswald"/>
              </a:rPr>
              <a:t>Читаем логи iOS</a:t>
            </a:r>
            <a:endParaRPr b="1" sz="3200">
              <a:solidFill>
                <a:srgbClr val="3EB65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573575" y="3497650"/>
            <a:ext cx="7969200" cy="9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8CCB"/>
                </a:solidFill>
                <a:latin typeface="Oswald"/>
                <a:ea typeface="Oswald"/>
                <a:cs typeface="Oswald"/>
                <a:sym typeface="Oswald"/>
              </a:rPr>
              <a:t>Александр Трещёв</a:t>
            </a:r>
            <a:endParaRPr b="1" sz="2400">
              <a:solidFill>
                <a:srgbClr val="388CCB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9999"/>
                </a:solidFill>
                <a:latin typeface="Oswald"/>
                <a:ea typeface="Oswald"/>
                <a:cs typeface="Oswald"/>
                <a:sym typeface="Oswald"/>
              </a:rPr>
              <a:t>Quality Assurance Engineer, MobiDev</a:t>
            </a:r>
            <a:endParaRPr b="1" sz="1200">
              <a:solidFill>
                <a:srgbClr val="9999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>
            <p:ph type="ctrTitle"/>
          </p:nvPr>
        </p:nvSpPr>
        <p:spPr>
          <a:xfrm>
            <a:off x="776675" y="510775"/>
            <a:ext cx="75390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Умеет: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8" name="Google Shape;118;p22"/>
          <p:cNvSpPr txBox="1"/>
          <p:nvPr>
            <p:ph idx="1" type="subTitle"/>
          </p:nvPr>
        </p:nvSpPr>
        <p:spPr>
          <a:xfrm>
            <a:off x="287850" y="1318875"/>
            <a:ext cx="8568300" cy="29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Выдавать инфу про устройство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Делать бекапы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Включать Developer Options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Вытаскивать крашлоги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Читать логи в реальном времени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Делать скриншоты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И ещё пачка более специфичных задач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>
            <p:ph type="ctrTitle"/>
          </p:nvPr>
        </p:nvSpPr>
        <p:spPr>
          <a:xfrm>
            <a:off x="776675" y="510775"/>
            <a:ext cx="75390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TL;DR: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776675" y="16803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idevicedebug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idevicedebugserverproxy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idevicediagnostics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ideviceenterrecovery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ideviceimagemounter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ideviceinfo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Ideviceinstaller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idevicename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idevicenotificationproxy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idevicepair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ideviceprovision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 txBox="1"/>
          <p:nvPr/>
        </p:nvSpPr>
        <p:spPr>
          <a:xfrm>
            <a:off x="4460525" y="16803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idevicescreenshot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idevicesyslog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idevice_id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ideviceactivation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idevicebackup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idevicebackup2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idevicecrashreport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idevicedate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/>
          <p:nvPr>
            <p:ph type="ctrTitle"/>
          </p:nvPr>
        </p:nvSpPr>
        <p:spPr>
          <a:xfrm>
            <a:off x="802500" y="2055000"/>
            <a:ext cx="75390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Здорово! 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А почему я про это ничего не слышал?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>
            <p:ph type="ctrTitle"/>
          </p:nvPr>
        </p:nvSpPr>
        <p:spPr>
          <a:xfrm>
            <a:off x="802500" y="2055000"/>
            <a:ext cx="75390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voidtool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>
            <p:ph type="ctrTitle"/>
          </p:nvPr>
        </p:nvSpPr>
        <p:spPr>
          <a:xfrm>
            <a:off x="802500" y="2055000"/>
            <a:ext cx="75390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voidtool -&gt;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 u="sng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V</a:t>
            </a: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ery </a:t>
            </a:r>
            <a:r>
              <a:rPr b="1" lang="en" sz="3200" u="sng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O</a:t>
            </a: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mnipotent </a:t>
            </a:r>
            <a:r>
              <a:rPr b="1" lang="en" sz="3200" u="sng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i</a:t>
            </a: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OS </a:t>
            </a:r>
            <a:r>
              <a:rPr b="1" lang="en" sz="3200" u="sng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evice Tool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 txBox="1"/>
          <p:nvPr>
            <p:ph type="ctrTitle"/>
          </p:nvPr>
        </p:nvSpPr>
        <p:spPr>
          <a:xfrm>
            <a:off x="742525" y="312675"/>
            <a:ext cx="80418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Как так вышло?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282375" y="1741525"/>
            <a:ext cx="8394900" cy="15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         +						 	     </a:t>
            </a:r>
            <a:endParaRPr sz="4800"/>
          </a:p>
        </p:txBody>
      </p:sp>
      <p:pic>
        <p:nvPicPr>
          <p:cNvPr id="152" name="Google Shape;152;p27"/>
          <p:cNvPicPr preferRelativeResize="0"/>
          <p:nvPr/>
        </p:nvPicPr>
        <p:blipFill rotWithShape="1">
          <a:blip r:embed="rId4">
            <a:alphaModFix amt="61000"/>
          </a:blip>
          <a:srcRect b="0" l="0" r="0" t="0"/>
          <a:stretch/>
        </p:blipFill>
        <p:spPr>
          <a:xfrm>
            <a:off x="8187450" y="4726800"/>
            <a:ext cx="748675" cy="23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375" y="1852613"/>
            <a:ext cx="144780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10877" y="1852750"/>
            <a:ext cx="2523296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12403" y="138"/>
            <a:ext cx="248969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/>
        </p:nvSpPr>
        <p:spPr>
          <a:xfrm>
            <a:off x="282375" y="3490275"/>
            <a:ext cx="7297800" cy="15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         +								=						 	     </a:t>
            </a:r>
            <a:endParaRPr sz="4800"/>
          </a:p>
        </p:txBody>
      </p:sp>
      <p:sp>
        <p:nvSpPr>
          <p:cNvPr id="157" name="Google Shape;157;p27"/>
          <p:cNvSpPr txBox="1"/>
          <p:nvPr/>
        </p:nvSpPr>
        <p:spPr>
          <a:xfrm>
            <a:off x="2410875" y="3436700"/>
            <a:ext cx="3525900" cy="15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 Mono"/>
                <a:ea typeface="Roboto Mono"/>
                <a:cs typeface="Roboto Mono"/>
                <a:sym typeface="Roboto Mono"/>
              </a:rPr>
              <a:t>MobiDev +16 Open Source</a:t>
            </a:r>
            <a:endParaRPr sz="36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>
            <p:ph type="ctrTitle"/>
          </p:nvPr>
        </p:nvSpPr>
        <p:spPr>
          <a:xfrm>
            <a:off x="742525" y="312675"/>
            <a:ext cx="80418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Первая сборка - два вечера по два часа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 rotWithShape="1">
          <a:blip r:embed="rId4">
            <a:alphaModFix/>
          </a:blip>
          <a:srcRect b="2761" l="1067" r="1037" t="0"/>
          <a:stretch/>
        </p:blipFill>
        <p:spPr>
          <a:xfrm>
            <a:off x="778950" y="1238250"/>
            <a:ext cx="7670300" cy="25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/>
          <p:nvPr>
            <p:ph type="ctrTitle"/>
          </p:nvPr>
        </p:nvSpPr>
        <p:spPr>
          <a:xfrm>
            <a:off x="742525" y="312675"/>
            <a:ext cx="80418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Последняя сборка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 rotWithShape="1">
          <a:blip r:embed="rId4">
            <a:alphaModFix/>
          </a:blip>
          <a:srcRect b="1506" l="828" r="552" t="0"/>
          <a:stretch/>
        </p:blipFill>
        <p:spPr>
          <a:xfrm>
            <a:off x="828075" y="883100"/>
            <a:ext cx="7508901" cy="38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>
            <p:ph type="ctrTitle"/>
          </p:nvPr>
        </p:nvSpPr>
        <p:spPr>
          <a:xfrm>
            <a:off x="742525" y="312675"/>
            <a:ext cx="80418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А вот и нативный Console из macOS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525" y="901050"/>
            <a:ext cx="8312950" cy="440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/>
          <p:nvPr>
            <p:ph type="ctrTitle"/>
          </p:nvPr>
        </p:nvSpPr>
        <p:spPr>
          <a:xfrm>
            <a:off x="742525" y="312675"/>
            <a:ext cx="80418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А теперь </a:t>
            </a:r>
            <a:r>
              <a:rPr b="1" lang="en" sz="3200" strike="sng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помянем </a:t>
            </a: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вспомним iTools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4113" y="1007550"/>
            <a:ext cx="6389815" cy="39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ctrTitle"/>
          </p:nvPr>
        </p:nvSpPr>
        <p:spPr>
          <a:xfrm>
            <a:off x="776675" y="510775"/>
            <a:ext cx="75390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Кто я?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4870275" y="2091350"/>
            <a:ext cx="36912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Александр Трещёв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776675" y="3575725"/>
            <a:ext cx="7784700" cy="15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QA тимлид, техлид, ментор, технически грамотен, 4 года в компании, матершинник, характер скверный. 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50661" l="39848" r="28279" t="11755"/>
          <a:stretch/>
        </p:blipFill>
        <p:spPr>
          <a:xfrm>
            <a:off x="1263675" y="1297850"/>
            <a:ext cx="2295127" cy="193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2"/>
          <p:cNvSpPr txBox="1"/>
          <p:nvPr>
            <p:ph type="ctrTitle"/>
          </p:nvPr>
        </p:nvSpPr>
        <p:spPr>
          <a:xfrm>
            <a:off x="776675" y="510775"/>
            <a:ext cx="80418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Сейчас умеем: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32"/>
          <p:cNvSpPr txBox="1"/>
          <p:nvPr>
            <p:ph idx="1" type="subTitle"/>
          </p:nvPr>
        </p:nvSpPr>
        <p:spPr>
          <a:xfrm>
            <a:off x="287850" y="1318875"/>
            <a:ext cx="8568300" cy="29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Читать логи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Не читать логи (фильтр)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Делать скриншоты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Включать developer options 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Генерировать репорт с дополнительной инфой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Правильная </a:t>
            </a: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кросс-платформа</a:t>
            </a: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 - macOS, Windows, </a:t>
            </a:r>
            <a:r>
              <a:rPr lang="en" sz="24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Linux</a:t>
            </a:r>
            <a:endParaRPr sz="24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>
            <p:ph type="ctrTitle"/>
          </p:nvPr>
        </p:nvSpPr>
        <p:spPr>
          <a:xfrm>
            <a:off x="802500" y="3714850"/>
            <a:ext cx="75390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github.com/MobiDevBiz/voidtool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9" name="Google Shape;19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6630" y="383737"/>
            <a:ext cx="3250725" cy="324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 txBox="1"/>
          <p:nvPr>
            <p:ph type="ctrTitle"/>
          </p:nvPr>
        </p:nvSpPr>
        <p:spPr>
          <a:xfrm>
            <a:off x="802500" y="2055000"/>
            <a:ext cx="75390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Не отказывайтесь писать для </a:t>
            </a:r>
            <a:r>
              <a:rPr b="1" lang="en" sz="32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себя </a:t>
            </a: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и поделиться этим со </a:t>
            </a:r>
            <a:r>
              <a:rPr b="1" lang="en" sz="32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всеми</a:t>
            </a: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										</a:t>
            </a:r>
            <a:r>
              <a:rPr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Автор доклада</a:t>
            </a:r>
            <a:endParaRPr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EB655"/>
                </a:solidFill>
                <a:latin typeface="Oswald"/>
                <a:ea typeface="Oswald"/>
                <a:cs typeface="Oswald"/>
                <a:sym typeface="Oswald"/>
              </a:rPr>
              <a:t>Вы - восхитительны!  </a:t>
            </a:r>
            <a:endParaRPr b="1" sz="3200">
              <a:solidFill>
                <a:srgbClr val="3EB65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rgbClr val="3EB655"/>
                </a:solidFill>
                <a:latin typeface="Oswald"/>
                <a:ea typeface="Oswald"/>
                <a:cs typeface="Oswald"/>
                <a:sym typeface="Oswald"/>
              </a:rPr>
              <a:t>Вопросы?</a:t>
            </a:r>
            <a:endParaRPr b="1" sz="6400">
              <a:solidFill>
                <a:srgbClr val="3EB65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2" name="Google Shape;212;p35"/>
          <p:cNvSpPr txBox="1"/>
          <p:nvPr>
            <p:ph idx="1" type="subTitle"/>
          </p:nvPr>
        </p:nvSpPr>
        <p:spPr>
          <a:xfrm>
            <a:off x="573575" y="3497650"/>
            <a:ext cx="7969200" cy="96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388CCB"/>
                </a:solidFill>
                <a:latin typeface="Oswald"/>
                <a:ea typeface="Oswald"/>
                <a:cs typeface="Oswald"/>
                <a:sym typeface="Oswald"/>
              </a:rPr>
              <a:t>Александр Трещёв</a:t>
            </a:r>
            <a:endParaRPr b="1" sz="2400">
              <a:solidFill>
                <a:srgbClr val="388CCB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9999"/>
                </a:solidFill>
                <a:latin typeface="Oswald"/>
                <a:ea typeface="Oswald"/>
                <a:cs typeface="Oswald"/>
                <a:sym typeface="Oswald"/>
              </a:rPr>
              <a:t>Quality Assurance Engineer</a:t>
            </a:r>
            <a:r>
              <a:rPr b="1" lang="en" sz="1200">
                <a:solidFill>
                  <a:srgbClr val="999999"/>
                </a:solidFill>
                <a:latin typeface="Oswald"/>
                <a:ea typeface="Oswald"/>
                <a:cs typeface="Oswald"/>
                <a:sym typeface="Oswald"/>
              </a:rPr>
              <a:t>, MobiDev</a:t>
            </a:r>
            <a:endParaRPr b="1" sz="1200">
              <a:solidFill>
                <a:srgbClr val="99999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999999"/>
                </a:solidFill>
                <a:latin typeface="Oswald"/>
                <a:ea typeface="Oswald"/>
                <a:cs typeface="Oswald"/>
                <a:sym typeface="Oswald"/>
              </a:rPr>
              <a:t>a.treschev@mobidev.biz, @kneize</a:t>
            </a:r>
            <a:endParaRPr b="1" sz="1200">
              <a:solidFill>
                <a:srgbClr val="99999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99999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9999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ctrTitle"/>
          </p:nvPr>
        </p:nvSpPr>
        <p:spPr>
          <a:xfrm>
            <a:off x="776675" y="510775"/>
            <a:ext cx="75390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Говорим сегодня про: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311700" y="1544275"/>
            <a:ext cx="4664700" cy="29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Беда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Решения 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Наше решение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type="ctrTitle"/>
          </p:nvPr>
        </p:nvSpPr>
        <p:spPr>
          <a:xfrm>
            <a:off x="802500" y="2055000"/>
            <a:ext cx="75390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А в чём, собственно, проблема</a:t>
            </a: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ctrTitle"/>
          </p:nvPr>
        </p:nvSpPr>
        <p:spPr>
          <a:xfrm>
            <a:off x="802500" y="2055000"/>
            <a:ext cx="7539000" cy="30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Без мака ты - макака, а с маком - человек!*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										Тим Кук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b="1" lang="en" sz="18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*это не точно</a:t>
            </a:r>
            <a:endParaRPr b="1" sz="18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>
            <p:ph type="ctrTitle"/>
          </p:nvPr>
        </p:nvSpPr>
        <p:spPr>
          <a:xfrm>
            <a:off x="776675" y="510775"/>
            <a:ext cx="75390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Это у Вас что, маков нет?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311700" y="1544275"/>
            <a:ext cx="8568300" cy="29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Маки есть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Windows-машин всё равно больше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Наличие мака - не гарантия того, что у вас всё получится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type="ctrTitle"/>
          </p:nvPr>
        </p:nvSpPr>
        <p:spPr>
          <a:xfrm>
            <a:off x="776675" y="510775"/>
            <a:ext cx="75390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Потому что вот: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0150" y="1007550"/>
            <a:ext cx="5503700" cy="39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>
            <p:ph type="ctrTitle"/>
          </p:nvPr>
        </p:nvSpPr>
        <p:spPr>
          <a:xfrm>
            <a:off x="776675" y="510775"/>
            <a:ext cx="75390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Итого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5" name="Google Shape;105;p20"/>
          <p:cNvSpPr txBox="1"/>
          <p:nvPr>
            <p:ph idx="1" type="subTitle"/>
          </p:nvPr>
        </p:nvSpPr>
        <p:spPr>
          <a:xfrm>
            <a:off x="287850" y="1318875"/>
            <a:ext cx="8568300" cy="29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Windows: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Нет логов (почти)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Скриншоты - руками 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Установка билдов - iTunes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Linux: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Вообще ничего и жизни тоже (</a:t>
            </a:r>
            <a:r>
              <a:rPr lang="en" sz="24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нет</a:t>
            </a:r>
            <a:r>
              <a:rPr lang="en" sz="2400">
                <a:solidFill>
                  <a:srgbClr val="333333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>
            <p:ph type="ctrTitle"/>
          </p:nvPr>
        </p:nvSpPr>
        <p:spPr>
          <a:xfrm>
            <a:off x="802500" y="2055000"/>
            <a:ext cx="75390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libimobiledevice</a:t>
            </a:r>
            <a:endParaRPr b="1" sz="32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