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99" r:id="rId1"/>
  </p:sldMasterIdLst>
  <p:notesMasterIdLst>
    <p:notesMasterId r:id="rId32"/>
  </p:notesMasterIdLst>
  <p:sldIdLst>
    <p:sldId id="514" r:id="rId2"/>
    <p:sldId id="515" r:id="rId3"/>
    <p:sldId id="516" r:id="rId4"/>
    <p:sldId id="517" r:id="rId5"/>
    <p:sldId id="518" r:id="rId6"/>
    <p:sldId id="519" r:id="rId7"/>
    <p:sldId id="520" r:id="rId8"/>
    <p:sldId id="521" r:id="rId9"/>
    <p:sldId id="522" r:id="rId10"/>
    <p:sldId id="523" r:id="rId11"/>
    <p:sldId id="524" r:id="rId12"/>
    <p:sldId id="525" r:id="rId13"/>
    <p:sldId id="526" r:id="rId14"/>
    <p:sldId id="527" r:id="rId15"/>
    <p:sldId id="528" r:id="rId16"/>
    <p:sldId id="529" r:id="rId17"/>
    <p:sldId id="530" r:id="rId18"/>
    <p:sldId id="531" r:id="rId19"/>
    <p:sldId id="532" r:id="rId20"/>
    <p:sldId id="533" r:id="rId21"/>
    <p:sldId id="534" r:id="rId22"/>
    <p:sldId id="535" r:id="rId23"/>
    <p:sldId id="536" r:id="rId24"/>
    <p:sldId id="537" r:id="rId25"/>
    <p:sldId id="538" r:id="rId26"/>
    <p:sldId id="539" r:id="rId27"/>
    <p:sldId id="643" r:id="rId28"/>
    <p:sldId id="644" r:id="rId29"/>
    <p:sldId id="540" r:id="rId30"/>
    <p:sldId id="625" r:id="rId31"/>
  </p:sldIdLst>
  <p:sldSz cx="9144000" cy="5143500" type="screen16x9"/>
  <p:notesSz cx="6858000" cy="9144000"/>
  <p:embeddedFontLst>
    <p:embeddedFont>
      <p:font typeface="Source Sans Pro Light" panose="020B0403030403020204" pitchFamily="34" charset="0"/>
      <p:regular r:id="rId33"/>
      <p: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FF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B7EDA8-4161-432F-A703-1A2BE22687F5}">
  <a:tblStyle styleId="{C7B7EDA8-4161-432F-A703-1A2BE22687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1EB4BD1-6177-4B42-B714-778CB0F2BD0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/>
    <p:restoredTop sz="94665"/>
  </p:normalViewPr>
  <p:slideViewPr>
    <p:cSldViewPr snapToGrid="0">
      <p:cViewPr varScale="1">
        <p:scale>
          <a:sx n="104" d="100"/>
          <a:sy n="104" d="100"/>
        </p:scale>
        <p:origin x="108" y="4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5228d4c230_0_6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5228d4c230_0_6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5228d4c230_0_7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2" name="Google Shape;1002;g5228d4c230_0_7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5228d4c230_0_7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8" name="Google Shape;1008;g5228d4c230_0_7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5228d4c230_0_7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4" name="Google Shape;1014;g5228d4c230_0_7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g5228d4c230_0_7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0" name="Google Shape;1020;g5228d4c230_0_7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5228d4c230_0_7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6" name="Google Shape;1026;g5228d4c230_0_7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g5228d4c230_0_7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2" name="Google Shape;1032;g5228d4c230_0_7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5228d4c230_0_7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8" name="Google Shape;1038;g5228d4c230_0_75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5228d4c230_0_7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44" name="Google Shape;1044;g5228d4c230_0_7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5228d4c230_0_7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0" name="Google Shape;1050;g5228d4c230_0_7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g5228d4c230_0_7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6" name="Google Shape;1056;g5228d4c230_0_7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g5228d4c230_0_6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4" name="Google Shape;954;g5228d4c230_0_6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g5228d4c230_0_7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2" name="Google Shape;1062;g5228d4c230_0_7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g5228d4c230_0_7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8" name="Google Shape;1068;g5228d4c230_0_7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5228d4c230_0_7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4" name="Google Shape;1074;g5228d4c230_0_7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g5228d4c230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0" name="Google Shape;1080;g5228d4c230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g5228d4c230_0_7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6" name="Google Shape;1086;g5228d4c230_0_7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5228d4c230_0_7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2" name="Google Shape;1092;g5228d4c230_0_7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g5228d4c230_0_8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8" name="Google Shape;1098;g5228d4c230_0_8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9" name="Google Shape;1099;g5228d4c230_0_80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Google Shape;1103;g5228d4c230_0_8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4" name="Google Shape;1104;g5228d4c230_0_8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52405992a2_0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52405992a2_0_2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g5228d4c230_0_6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1" name="Google Shape;961;g5228d4c230_0_6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5228d4c230_0_6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5228d4c230_0_6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5228d4c230_0_6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3" name="Google Shape;973;g5228d4c230_0_6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g5228d4c230_0_7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8" name="Google Shape;978;g5228d4c230_0_7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g5228d4c230_0_7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4" name="Google Shape;984;g5228d4c230_0_7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5228d4c230_0_7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0" name="Google Shape;990;g5228d4c230_0_7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5228d4c230_0_7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6" name="Google Shape;996;g5228d4c230_0_7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738B16-765E-4349-9C5D-FC28C497D8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22771" y="0"/>
            <a:ext cx="621229" cy="3659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38"/>
          <p:cNvSpPr txBox="1">
            <a:spLocks noGrp="1"/>
          </p:cNvSpPr>
          <p:nvPr>
            <p:ph type="dt" idx="10"/>
          </p:nvPr>
        </p:nvSpPr>
        <p:spPr>
          <a:xfrm>
            <a:off x="6400800" y="4767263"/>
            <a:ext cx="2289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6" name="Google Shape;176;p38"/>
          <p:cNvSpPr txBox="1">
            <a:spLocks noGrp="1"/>
          </p:cNvSpPr>
          <p:nvPr>
            <p:ph type="ftr" idx="11"/>
          </p:nvPr>
        </p:nvSpPr>
        <p:spPr>
          <a:xfrm>
            <a:off x="2898648" y="4767263"/>
            <a:ext cx="35052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Google Shape;177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marL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marL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marL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marL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marL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marL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marL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marL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8" name="Google Shape;178;p38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3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911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>
            <a:spLocks noGrp="1"/>
          </p:cNvSpPr>
          <p:nvPr>
            <p:ph type="title"/>
          </p:nvPr>
        </p:nvSpPr>
        <p:spPr>
          <a:xfrm>
            <a:off x="670559" y="392773"/>
            <a:ext cx="813561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20" name="Google Shape;120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21" name="Google Shape;121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26" name="Google Shape;126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2" name="Google Shape;132;p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3" name="Google Shape;133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6" name="Google Shape;136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0" name="Google Shape;140;p3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1" name="Google Shape;141;p3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2" name="Google Shape;142;p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45" name="Google Shape;145;p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8" name="Google Shape;148;p3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9" name="Google Shape;149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>
            <a:spLocks noGrp="1"/>
          </p:cNvSpPr>
          <p:nvPr>
            <p:ph type="title"/>
          </p:nvPr>
        </p:nvSpPr>
        <p:spPr>
          <a:xfrm>
            <a:off x="768418" y="314389"/>
            <a:ext cx="8063882" cy="61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110" name="Google Shape;110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873229-A0AE-DD4B-BCF9-668C98AA836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52396" y="4781006"/>
            <a:ext cx="852484" cy="258393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701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8CE1E66-9103-AD40-AEAB-477DE9F09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399"/>
            <a:ext cx="9144000" cy="1564553"/>
          </a:xfrm>
          <a:prstGeom prst="rect">
            <a:avLst/>
          </a:prstGeom>
        </p:spPr>
      </p:pic>
      <p:sp>
        <p:nvSpPr>
          <p:cNvPr id="951" name="Google Shape;951;p144"/>
          <p:cNvSpPr txBox="1">
            <a:spLocks noGrp="1"/>
          </p:cNvSpPr>
          <p:nvPr>
            <p:ph type="title"/>
          </p:nvPr>
        </p:nvSpPr>
        <p:spPr>
          <a:xfrm>
            <a:off x="311700" y="2253491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</a:rPr>
              <a:t>Linguistic Analysis Based Test Cases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EAC255-A2FB-BE4E-8DCB-2588BDEB3EB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5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Name - is a string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String - is a SEQUENCE of Characters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Sequence = Length of string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Characters are elements of some valid character set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(THUS) Name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length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set of allowed characters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And some characters are not allowed (/ or \ in file name on windows, spaces on Linux/Unix platforms)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DC09C6-29FD-454F-B8BC-8155D5B8359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51E5AB-A7F3-1F40-9756-AA118E9D8A22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C157558B-0479-194B-B36A-011FB1BBDFA4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DBC0BB-7D1B-CE4A-8AEC-CDED779FCC8E}"/>
              </a:ext>
            </a:extLst>
          </p:cNvPr>
          <p:cNvSpPr txBox="1"/>
          <p:nvPr/>
        </p:nvSpPr>
        <p:spPr>
          <a:xfrm>
            <a:off x="665050" y="414045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Breaking Down the Properties: Name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1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Name/String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length (maximum and minimum)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set of allowed characters (valid equivalence class)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And some characters are not allowed (invalid equivalence class)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68D728-74F9-4F4C-99E8-C74BAF1340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782E3C-52E6-E54A-A02B-6E9674C0BC67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A14EFE63-85B0-2F43-ABB1-5C035794B8CC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A20947-5EFB-724B-9DB5-F59E7191D303}"/>
              </a:ext>
            </a:extLst>
          </p:cNvPr>
          <p:cNvSpPr txBox="1"/>
          <p:nvPr/>
        </p:nvSpPr>
        <p:spPr>
          <a:xfrm>
            <a:off x="665050" y="414045"/>
            <a:ext cx="2585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Applying Boundary Values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Location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 a string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length (maximum and minimum)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Has a set of allowed characters (valid equivalence class)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And some characters are not allowed (invalid equivalence class)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Also denotes physical location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 a locally connected drive (HDD, CD, Floppy…)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 the LAN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Using UNC path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operating systems (e.g. Linux connected using samba)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 a web page as a link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068C60-4591-0745-94E0-5CD3D6316D8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AADF6-0EDA-C242-93DB-0C772F01ED4C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54057E3E-52AF-684A-BA6B-3F71D877491C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5C2ABC-091A-4A4D-95B9-493AE08D177F}"/>
              </a:ext>
            </a:extLst>
          </p:cNvPr>
          <p:cNvSpPr txBox="1"/>
          <p:nvPr/>
        </p:nvSpPr>
        <p:spPr>
          <a:xfrm>
            <a:off x="665050" y="414045"/>
            <a:ext cx="2008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Properties: Location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5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 use/not in use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Saved/unsaved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use/open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Unmodified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Modified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New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New/Modified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Without data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 data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D22CD2-F51E-8447-AE3B-C4DCAE336F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9B413E-3854-2246-8D3C-943D48C67D94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9B6E88DE-3076-D647-9359-D204552DFAFC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4D9BBF-C85C-1A45-8B3B-61A7E3ECF8A8}"/>
              </a:ext>
            </a:extLst>
          </p:cNvPr>
          <p:cNvSpPr txBox="1"/>
          <p:nvPr/>
        </p:nvSpPr>
        <p:spPr>
          <a:xfrm>
            <a:off x="665050" y="414045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Properties: State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1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Type: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Supported/not supported by the application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Binary or Text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Valid/invalid (corrupt)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Extension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 extension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Without extension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Correct extension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Incorrect extension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37151E2-9FF5-AF44-85AA-797A9EC50F7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5CC0BE-76E4-9E4A-8FCB-D99AF1C24C0C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F1F67101-6F52-DC48-8445-60E72D7D044B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701421-1E1C-8E4C-B81D-99E8BE70BEEE}"/>
              </a:ext>
            </a:extLst>
          </p:cNvPr>
          <p:cNvSpPr txBox="1"/>
          <p:nvPr/>
        </p:nvSpPr>
        <p:spPr>
          <a:xfrm>
            <a:off x="665050" y="414045"/>
            <a:ext cx="3046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Properties: Type and Extension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1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 only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Writable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Archive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Hidden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…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324CBE-D7CD-584E-9488-1820FF5189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F3D941-DBA7-1D44-A1DC-3D0A708CAAD5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86A2A7E8-05FB-1F4B-AE96-EB89CA63A311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F6EE42-0F92-CE49-BE0A-74335303FFBD}"/>
              </a:ext>
            </a:extLst>
          </p:cNvPr>
          <p:cNvSpPr txBox="1"/>
          <p:nvPr/>
        </p:nvSpPr>
        <p:spPr>
          <a:xfrm>
            <a:off x="665050" y="414045"/>
            <a:ext cx="2101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Properties: Attributes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5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Applying 5W1H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What?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File with various properties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Supported and unsupported files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…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Where?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Supported Operating Systems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Application under test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Browser plug-ins, if supported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0707CE-0299-D74A-84BD-B93AED19B2F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74D42C-3793-9246-9729-599B07087C31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20206981-2759-D24E-8374-8425D32AB137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3E9BC4-E13B-DB44-9E5E-2F1EAB2507BD}"/>
              </a:ext>
            </a:extLst>
          </p:cNvPr>
          <p:cNvSpPr txBox="1"/>
          <p:nvPr/>
        </p:nvSpPr>
        <p:spPr>
          <a:xfrm>
            <a:off x="665050" y="414045"/>
            <a:ext cx="2372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Dealing with the Verb(s)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16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how?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in various ways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double click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drag and drop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command line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application menu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open with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how many?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Open one (minimum number of) file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Many files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Max. number of files that can be opened simultaneously…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fast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much time does it take to open the file?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00508B-31BE-4942-95B0-B96049C746C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E40FA-243C-FF41-AA9D-B5AB0572746D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CBAAA866-0FBE-3244-88F1-97DAA999C215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371C89-52DA-8744-9C72-37A185232D52}"/>
              </a:ext>
            </a:extLst>
          </p:cNvPr>
          <p:cNvSpPr txBox="1"/>
          <p:nvPr/>
        </p:nvSpPr>
        <p:spPr>
          <a:xfrm>
            <a:off x="665050" y="414045"/>
            <a:ext cx="2577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Dealing with the Verb(s)…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1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 (supported) file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Minimum size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Maximum size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Minimum name length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Maximum name length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Located on a network drive/web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With and without appropriate extension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Created using older/newer version of creating application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Password protected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Read-only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…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8B7D3F-EE75-6544-9882-F487161C15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74EF1-2D37-5746-9B07-68B4AF9A4CB1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D09B9FDD-1344-AB42-8B28-8AC7024AFD4A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CA831-5588-5844-8EBD-CD20DEAA77E6}"/>
              </a:ext>
            </a:extLst>
          </p:cNvPr>
          <p:cNvSpPr txBox="1"/>
          <p:nvPr/>
        </p:nvSpPr>
        <p:spPr>
          <a:xfrm>
            <a:off x="665050" y="414045"/>
            <a:ext cx="3272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Some Simple Positive Test Cases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1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file(s) of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Unsupported type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Changed extensions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Corrupt file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Invalid/non-existent name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…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A2219E-4AEA-8A42-8F64-A042A686697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776E93-53E3-2F4C-BFFD-D220DAC7889E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9D00D80D-B854-6942-B901-713BB0E213D7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ACD85A-E5DD-5B4F-96B3-18D1ECFF5FB4}"/>
              </a:ext>
            </a:extLst>
          </p:cNvPr>
          <p:cNvSpPr txBox="1"/>
          <p:nvPr/>
        </p:nvSpPr>
        <p:spPr>
          <a:xfrm>
            <a:off x="665050" y="414045"/>
            <a:ext cx="2828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Some Simple Negative Tests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1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360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software systems exist to manipulate specific kinds of data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The kinds of data sets are the nouns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The manipulations are the verbs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Adjectives and adverbs affect the manipulation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Identify these items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Write test in sentences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Even trace coverage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1800"/>
              <a:buFont typeface="Arial"/>
              <a:buNone/>
            </a:pPr>
            <a:r>
              <a:rPr lang="en">
                <a:solidFill>
                  <a:srgbClr val="656565"/>
                </a:solidFill>
              </a:rPr>
              <a:t>***Rex Black: Effective and Efficient Testing Course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14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example, an ATM system should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Accept deposits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Process withdrawals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Answer inquiries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Kinds of deposits, withdrawals, inquiries?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Quickly? Securely?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test design technique comes from Elisabeth Hendrickson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78A2E1-BBE2-174A-957A-668ACCD9E8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83345B-247E-0D48-B60C-CE5DC248FB04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B22C763B-29FA-2746-9892-49EA9F26E38A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05B599-3B7B-074D-B8D0-EE515937F199}"/>
              </a:ext>
            </a:extLst>
          </p:cNvPr>
          <p:cNvSpPr txBox="1"/>
          <p:nvPr/>
        </p:nvSpPr>
        <p:spPr>
          <a:xfrm>
            <a:off x="665050" y="414045"/>
            <a:ext cx="42659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***Nouns and Verbs, Adjectives and Adverbs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p16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 new file. Open another existing but closed file.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an already open file.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an existing file. Modify it. Open the same file again.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an existing file. Modify it. Open another file.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 local file. Open another file on the web.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multiple files together. Check performance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a very large file on the network. Check performance.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Repeat the Open operation a number of times (repetitive tests for resource leaks…)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E109F7-CFE3-C342-9577-11BC565DDC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5992FC-FBE9-F44B-A48C-52F235F908A9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B9D5D622-ACB2-B741-9540-FF8899A31142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C453DD-51AA-8D4A-85E1-AC018211322D}"/>
              </a:ext>
            </a:extLst>
          </p:cNvPr>
          <p:cNvSpPr txBox="1"/>
          <p:nvPr/>
        </p:nvSpPr>
        <p:spPr>
          <a:xfrm>
            <a:off x="665050" y="414045"/>
            <a:ext cx="2201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Scenario-Based Tests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1070;p16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Before the operation is performed on the nouns think what conditions should be satisfied?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example, before file can be opened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File should exists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Application to open the file should be installed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Activation of the software is required?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Permissions need to be checked?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Preprocessing needs to be done?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Anything else?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AF5704-B6D2-284E-84F7-0E48E9CA62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9A238F-A7C7-4E4B-A920-A602C2390DEF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9079DE41-7D0D-094A-A75B-895E80FE6996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1EB81B-BCAB-5A44-9350-1BF24793CB80}"/>
              </a:ext>
            </a:extLst>
          </p:cNvPr>
          <p:cNvSpPr txBox="1"/>
          <p:nvPr/>
        </p:nvSpPr>
        <p:spPr>
          <a:xfrm>
            <a:off x="665050" y="414045"/>
            <a:ext cx="15392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Pre-Conditions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1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OK, I have performed the action. Now what?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FC43A3-0FEC-EF4C-B929-6270B42600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948957-1A66-AB4D-833D-45231E991D18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D2EBE1AB-ECD4-E846-ADB3-79372D3F075D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FC92D0-B0D6-1C42-9320-9DCCE1462496}"/>
              </a:ext>
            </a:extLst>
          </p:cNvPr>
          <p:cNvSpPr txBox="1"/>
          <p:nvPr/>
        </p:nvSpPr>
        <p:spPr>
          <a:xfrm>
            <a:off x="665050" y="414045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Post-Conditions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Google Shape;1083;p1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(after file open)?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File is opened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Where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in the application window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What are properties of application window?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Location on the screen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Size of the window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State of GUI elements such as menus/buttons (enabling/disabling etc.)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What are the properties of OPEN FILE?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Cursor location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Zoom level</a:t>
            </a:r>
            <a:endParaRPr/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…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4DC1F4-A6C6-4540-B253-3601BB8C10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23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F1D780-1589-564D-967E-9AA4B5C3B72B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A7BD6E9A-2295-8944-8C27-1111E017D770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C699F7-09A0-B94C-873C-40CB8D51A43A}"/>
              </a:ext>
            </a:extLst>
          </p:cNvPr>
          <p:cNvSpPr txBox="1"/>
          <p:nvPr/>
        </p:nvSpPr>
        <p:spPr>
          <a:xfrm>
            <a:off x="665050" y="414045"/>
            <a:ext cx="27254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Expanding the Requirement</a:t>
            </a: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1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the position of application once file is opened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the cursor position after opening the file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what zoom level does the file open?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…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F00FD8-6B15-1643-8992-6FFB6FB15A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24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E73BFB-EED1-1944-9B5C-7A5F6C446B10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90CD7EE-8AA5-4F4E-903F-974F6ECABD8B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09AAB2-7E34-F847-B878-2BB980ECE2FD}"/>
              </a:ext>
            </a:extLst>
          </p:cNvPr>
          <p:cNvSpPr txBox="1"/>
          <p:nvPr/>
        </p:nvSpPr>
        <p:spPr>
          <a:xfrm>
            <a:off x="665050" y="414045"/>
            <a:ext cx="1907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Writing More Tests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16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string needs to be displayed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is the encoding?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is the font for display?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Default font?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Size?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Color?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Are Nouns related to each other?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67C806-E8FC-5F45-8A3E-608BA54D31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25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ABBCEE-FB31-344F-BAF3-B611781E5701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6A9D699A-CEA8-BA4A-B1CA-9D8E91EE8A1F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92525E-047B-774A-BEF8-142605CBC603}"/>
              </a:ext>
            </a:extLst>
          </p:cNvPr>
          <p:cNvSpPr txBox="1"/>
          <p:nvPr/>
        </p:nvSpPr>
        <p:spPr>
          <a:xfrm>
            <a:off x="665050" y="414045"/>
            <a:ext cx="1758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Food for Thought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1" name="Google Shape;1101;p169"/>
          <p:cNvPicPr preferRelativeResize="0"/>
          <p:nvPr/>
        </p:nvPicPr>
        <p:blipFill rotWithShape="1">
          <a:blip r:embed="rId3">
            <a:alphaModFix/>
          </a:blip>
          <a:srcRect t="3022"/>
          <a:stretch/>
        </p:blipFill>
        <p:spPr>
          <a:xfrm>
            <a:off x="3549101" y="0"/>
            <a:ext cx="4699555" cy="49150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FAA934-DE71-644A-A440-CBC228FC285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26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94AA54-0C89-D148-B54F-AA17ACA107AE}"/>
              </a:ext>
            </a:extLst>
          </p:cNvPr>
          <p:cNvSpPr txBox="1"/>
          <p:nvPr/>
        </p:nvSpPr>
        <p:spPr>
          <a:xfrm>
            <a:off x="665050" y="414045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Example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24959C-046B-874C-A0D2-604056D772E4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E5EB68E1-EFCA-7F43-B875-251ADF24AB12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0E65BD-3245-469F-909C-AE98E1DEBC5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27</a:t>
            </a:fld>
            <a:endParaRPr lang="e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D0D761-7ACF-4F0A-B054-968A8485A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391" y="312830"/>
            <a:ext cx="5895218" cy="435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93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DE14A7-31FF-4C11-B87D-28DA405BF5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28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332ABC-7856-439B-8A7A-308A255F4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164" y="565088"/>
            <a:ext cx="6682570" cy="373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6066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17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(Karta)-Subjective or nominative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(Karma)-The objective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(Karan)-Means of that deed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(Sampradan)-The receiver of the action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(Apadan)-Producer and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(Adhikaran)-Base of the deed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imagine what can be done with this analysis if nouns and verbs could do so much...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FAA3CD-92EC-FA46-96CC-F2CCE6B00B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29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2920E2-C690-BA4F-8BF1-693CFD88B9C4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13B8BA1-CCC7-C94E-95F1-ABC07B24197B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F7D9CD-0A41-7741-B480-FF68E2D5F7CB}"/>
              </a:ext>
            </a:extLst>
          </p:cNvPr>
          <p:cNvSpPr txBox="1"/>
          <p:nvPr/>
        </p:nvSpPr>
        <p:spPr>
          <a:xfrm>
            <a:off x="665050" y="414045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Explanation</a:t>
            </a:r>
            <a:br>
              <a:rPr lang="en" sz="1600" dirty="0"/>
            </a:br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1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Challenges in using the technique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Often Requirements are not sufficiently detailed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Extracting enough Noun and Verbs is difficult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Writing complex scenario based tests from this technique is difficult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more holistic approach will be to perform linguistic analysis of the requirements and extend the technique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C2BCBB-ACA4-424C-99E1-11F852FD67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225901-2AD3-814A-A458-6F34F52BF522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3689F4FB-8B6E-B44B-A919-65B251CB41DC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E6FF31-A725-B34A-A182-D3210F5288A9}"/>
              </a:ext>
            </a:extLst>
          </p:cNvPr>
          <p:cNvSpPr txBox="1"/>
          <p:nvPr/>
        </p:nvSpPr>
        <p:spPr>
          <a:xfrm>
            <a:off x="665050" y="414045"/>
            <a:ext cx="3087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Challenges with Noun-and-Verb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9766E02-77CB-414B-905D-17067F119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399"/>
            <a:ext cx="9144000" cy="1564553"/>
          </a:xfrm>
          <a:prstGeom prst="rect">
            <a:avLst/>
          </a:prstGeom>
        </p:spPr>
      </p:pic>
      <p:sp>
        <p:nvSpPr>
          <p:cNvPr id="258" name="Google Shape;258;p50"/>
          <p:cNvSpPr txBox="1">
            <a:spLocks noGrp="1"/>
          </p:cNvSpPr>
          <p:nvPr>
            <p:ph type="title"/>
          </p:nvPr>
        </p:nvSpPr>
        <p:spPr>
          <a:xfrm>
            <a:off x="311700" y="2308291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bg1"/>
                </a:solidFill>
                <a:latin typeface="+mn-lt"/>
                <a:ea typeface="Calibri"/>
                <a:cs typeface="Calibri"/>
                <a:sym typeface="Calibri"/>
              </a:rPr>
              <a:t>Thanks</a:t>
            </a:r>
            <a:endParaRPr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D3B0A3-3499-EF4F-BD99-8E38458DAF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30</a:t>
            </a:fld>
            <a:endParaRPr lang="e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8620ED-2028-DA4D-923D-2471A84CDF5A}"/>
              </a:ext>
            </a:extLst>
          </p:cNvPr>
          <p:cNvSpPr txBox="1"/>
          <p:nvPr/>
        </p:nvSpPr>
        <p:spPr>
          <a:xfrm>
            <a:off x="3168595" y="3209828"/>
            <a:ext cx="2822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Questions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Google Shape;970;p14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Extract the nouns and verbs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5W1H to extract adjectives, adverbs and more information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pre and post conditions to extract more nouns and verbs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Enumerate properties of every noun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Break down these properties to base elements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boundary values, equivalence classes on the base elements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tests for individual properties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Combine operations (verbs) to write scenario based test cases of arbitrary complexity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Create test cases using pre and post conditions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CB0B08-4844-594C-BB89-633FFE7E47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7CAB16-9C85-774D-B1CA-1B8DB49AE7B0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DDB15B87-1C86-0342-B8E4-75A296FEBB5B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60CB26-373C-204E-AABA-03A4766D582B}"/>
              </a:ext>
            </a:extLst>
          </p:cNvPr>
          <p:cNvSpPr txBox="1"/>
          <p:nvPr/>
        </p:nvSpPr>
        <p:spPr>
          <a:xfrm>
            <a:off x="665050" y="414045"/>
            <a:ext cx="108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Extension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5E9ADEF-4872-0248-BFCE-478613C20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7399"/>
            <a:ext cx="9144000" cy="1564553"/>
          </a:xfrm>
          <a:prstGeom prst="rect">
            <a:avLst/>
          </a:prstGeom>
        </p:spPr>
      </p:pic>
      <p:sp>
        <p:nvSpPr>
          <p:cNvPr id="975" name="Google Shape;975;p148"/>
          <p:cNvSpPr txBox="1">
            <a:spLocks noGrp="1"/>
          </p:cNvSpPr>
          <p:nvPr>
            <p:ph type="title"/>
          </p:nvPr>
        </p:nvSpPr>
        <p:spPr>
          <a:xfrm>
            <a:off x="311700" y="1982892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</a:rPr>
              <a:t>Applying the Extended Technique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24F6EF-B170-8B47-93CE-CE71386445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4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Requirement fragment: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&lt;given&gt; application allows users to open supported files.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 the given requirement fragment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Very few meaningful test cases can be written using any test design technique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Using our extension we plan to write extensive test cases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Let us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Extract Nouns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Extract Verbs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Extract Adjectives and Adverbs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9CC8C1-DB68-1E4C-A900-A0A63E04EB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58C60C-ED1A-2E43-9C70-B561EE402A75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B69A3183-EA81-E048-8AB2-09258781558A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91D365-237C-C842-A14C-2AAB396ED601}"/>
              </a:ext>
            </a:extLst>
          </p:cNvPr>
          <p:cNvSpPr txBox="1"/>
          <p:nvPr/>
        </p:nvSpPr>
        <p:spPr>
          <a:xfrm>
            <a:off x="665050" y="414045"/>
            <a:ext cx="1984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Example: File Open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15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Noun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 for properties of this noun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Also ask What, Why, When, Where, Who, Which, How, How much/many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Verb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Look for properties of this verb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Also ask What, Why, When, Where, Who, Which, How, How much/many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EFEBEF-9593-784D-BA3A-B50E7D80D0E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0FF8B0-F3D7-B245-8FCE-EF83B1F41AA6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4DF13B3F-7D39-A54D-8E08-C8F20042ACED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2177C5-9FE0-9A46-80D1-7F88E4D9FB3F}"/>
              </a:ext>
            </a:extLst>
          </p:cNvPr>
          <p:cNvSpPr txBox="1"/>
          <p:nvPr/>
        </p:nvSpPr>
        <p:spPr>
          <a:xfrm>
            <a:off x="665050" y="414045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File Open…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Enumerate all the properties of FILE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File has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Name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Size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Location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Extension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Metadata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Creation date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Accessing date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Modification date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AFB567-82A0-F14B-A318-8118E7CF35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AA3E9-4FE1-CA4D-9A11-C90D7EC50638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E738370E-B8D5-C449-9A47-0A2ECD1F523F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2F7504-723E-994B-B56D-72CBB32B9BC5}"/>
              </a:ext>
            </a:extLst>
          </p:cNvPr>
          <p:cNvSpPr txBox="1"/>
          <p:nvPr/>
        </p:nvSpPr>
        <p:spPr>
          <a:xfrm>
            <a:off x="665050" y="414045"/>
            <a:ext cx="156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File: Properties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15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Type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Access Control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Password protection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Attributes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Compression Support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Encryption Support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Creating application version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842188-7449-CA4B-B0AB-4FC17B2A36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478AB8-F5DC-EC42-BEA9-0BA89E929884}"/>
              </a:ext>
            </a:extLst>
          </p:cNvPr>
          <p:cNvSpPr/>
          <p:nvPr/>
        </p:nvSpPr>
        <p:spPr>
          <a:xfrm>
            <a:off x="0" y="445025"/>
            <a:ext cx="311700" cy="399706"/>
          </a:xfrm>
          <a:prstGeom prst="rect">
            <a:avLst/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FD3B23B-36BE-0849-8B84-DC0654D5934D}"/>
              </a:ext>
            </a:extLst>
          </p:cNvPr>
          <p:cNvSpPr/>
          <p:nvPr/>
        </p:nvSpPr>
        <p:spPr>
          <a:xfrm rot="5400000">
            <a:off x="340206" y="416519"/>
            <a:ext cx="399706" cy="456718"/>
          </a:xfrm>
          <a:prstGeom prst="triangle">
            <a:avLst>
              <a:gd name="adj" fmla="val 0"/>
            </a:avLst>
          </a:prstGeom>
          <a:solidFill>
            <a:srgbClr val="8AFF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092379-EC15-9641-B757-AFD90C54A4B5}"/>
              </a:ext>
            </a:extLst>
          </p:cNvPr>
          <p:cNvSpPr txBox="1"/>
          <p:nvPr/>
        </p:nvSpPr>
        <p:spPr>
          <a:xfrm>
            <a:off x="665050" y="414045"/>
            <a:ext cx="156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1600" dirty="0"/>
              <a:t>File: Properties</a:t>
            </a:r>
          </a:p>
          <a:p>
            <a:endParaRPr lang="en-US" sz="800" dirty="0">
              <a:solidFill>
                <a:schemeClr val="accent4"/>
              </a:solidFill>
              <a:latin typeface="Source Sans Pro Light" panose="020B0403030403020204" pitchFamily="34" charset="0"/>
              <a:ea typeface="Roboto Light" panose="02000000000000000000" pitchFamily="2" charset="0"/>
              <a:cs typeface="Roboto Light" panose="020000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1168</Words>
  <Application>Microsoft Office PowerPoint</Application>
  <PresentationFormat>On-screen Show (16:9)</PresentationFormat>
  <Paragraphs>259</Paragraphs>
  <Slides>30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Times New Roman</vt:lpstr>
      <vt:lpstr>Source Sans Pro Light</vt:lpstr>
      <vt:lpstr>Arial</vt:lpstr>
      <vt:lpstr>Simple Light</vt:lpstr>
      <vt:lpstr>Linguistic Analysis Based Test Cases</vt:lpstr>
      <vt:lpstr>PowerPoint Presentation</vt:lpstr>
      <vt:lpstr>PowerPoint Presentation</vt:lpstr>
      <vt:lpstr>PowerPoint Presentation</vt:lpstr>
      <vt:lpstr>Applying the Extended Technique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AI, Machine Learning  and  AI Applications</dc:title>
  <dc:creator>vipul</dc:creator>
  <cp:lastModifiedBy>vipul</cp:lastModifiedBy>
  <cp:revision>46</cp:revision>
  <dcterms:modified xsi:type="dcterms:W3CDTF">2019-03-20T07:55:41Z</dcterms:modified>
</cp:coreProperties>
</file>