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Lato"/>
      <p:regular r:id="rId24"/>
      <p:bold r:id="rId25"/>
      <p:italic r:id="rId26"/>
      <p:boldItalic r:id="rId27"/>
    </p:embeddedFont>
    <p:embeddedFont>
      <p:font typeface="Lato Light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Lato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8" Type="http://schemas.openxmlformats.org/officeDocument/2006/relationships/font" Target="fonts/LatoLight-regular.fntdata"/><Relationship Id="rId27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Ligh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Light-boldItalic.fntdata"/><Relationship Id="rId30" Type="http://schemas.openxmlformats.org/officeDocument/2006/relationships/font" Target="fonts/LatoLight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5a554dbf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f5a554dbf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fff5f0ad9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fff5f0ad9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ffaee490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ffaee490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ffaee490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ffaee490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ffaee490c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ffaee490c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ffaee490c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ffaee490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fff5f0ad9_3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fff5f0ad9_3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f5a554dbf_0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f5a554dbf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ffaee490c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ffaee490c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ffaee490c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ffaee490c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f5a554dbf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f5a554dbf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2ac93e78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2ac93e78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f5a554dbf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f5a554dbf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f5d7f86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f5d7f86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f5a554dbf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f5a554dbf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f5a554dbf_0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f5a554dbf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f5a554dbf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f5a554dbf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f5a554dbf_0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f5a554dbf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pn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3.png"/><Relationship Id="rId7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Relationship Id="rId4" Type="http://schemas.openxmlformats.org/officeDocument/2006/relationships/image" Target="../media/image2.png"/><Relationship Id="rId5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Relationship Id="rId4" Type="http://schemas.openxmlformats.org/officeDocument/2006/relationships/image" Target="../media/image19.png"/><Relationship Id="rId5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Relationship Id="rId5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Relationship Id="rId4" Type="http://schemas.openxmlformats.org/officeDocument/2006/relationships/image" Target="../media/image12.png"/><Relationship Id="rId5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Relationship Id="rId4" Type="http://schemas.openxmlformats.org/officeDocument/2006/relationships/image" Target="../media/image23.png"/><Relationship Id="rId5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Relationship Id="rId4" Type="http://schemas.openxmlformats.org/officeDocument/2006/relationships/image" Target="../media/image24.jpg"/><Relationship Id="rId5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Relationship Id="rId4" Type="http://schemas.openxmlformats.org/officeDocument/2006/relationships/image" Target="../media/image20.gif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.png"/><Relationship Id="rId4" Type="http://schemas.openxmlformats.org/officeDocument/2006/relationships/image" Target="../media/image1.jp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Relationship Id="rId4" Type="http://schemas.openxmlformats.org/officeDocument/2006/relationships/image" Target="../media/image9.jpg"/><Relationship Id="rId11" Type="http://schemas.openxmlformats.org/officeDocument/2006/relationships/image" Target="../media/image4.png"/><Relationship Id="rId10" Type="http://schemas.openxmlformats.org/officeDocument/2006/relationships/image" Target="../media/image8.jpg"/><Relationship Id="rId9" Type="http://schemas.openxmlformats.org/officeDocument/2006/relationships/image" Target="../media/image14.png"/><Relationship Id="rId5" Type="http://schemas.openxmlformats.org/officeDocument/2006/relationships/image" Target="../media/image2.png"/><Relationship Id="rId6" Type="http://schemas.openxmlformats.org/officeDocument/2006/relationships/image" Target="../media/image10.jpg"/><Relationship Id="rId7" Type="http://schemas.openxmlformats.org/officeDocument/2006/relationships/image" Target="../media/image25.jpg"/><Relationship Id="rId8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Relationship Id="rId4" Type="http://schemas.openxmlformats.org/officeDocument/2006/relationships/image" Target="../media/image21.png"/><Relationship Id="rId5" Type="http://schemas.openxmlformats.org/officeDocument/2006/relationships/image" Target="../media/image15.png"/><Relationship Id="rId6" Type="http://schemas.openxmlformats.org/officeDocument/2006/relationships/image" Target="../media/image22.png"/><Relationship Id="rId7" Type="http://schemas.openxmlformats.org/officeDocument/2006/relationships/image" Target="../media/image18.gif"/><Relationship Id="rId8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Relationship Id="rId6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0" y="0"/>
            <a:ext cx="9144000" cy="2572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824640">
            <a:off x="248234" y="3172184"/>
            <a:ext cx="1764988" cy="163726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7" name="Google Shape;57;p13"/>
          <p:cNvSpPr/>
          <p:nvPr/>
        </p:nvSpPr>
        <p:spPr>
          <a:xfrm rot="-156123">
            <a:off x="2153842" y="1143655"/>
            <a:ext cx="4546388" cy="3211212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450730">
            <a:off x="221032" y="317540"/>
            <a:ext cx="1756934" cy="146694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509283">
            <a:off x="7195611" y="254662"/>
            <a:ext cx="1629777" cy="16512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60" name="Google Shape;60;p13"/>
          <p:cNvSpPr/>
          <p:nvPr/>
        </p:nvSpPr>
        <p:spPr>
          <a:xfrm>
            <a:off x="2306212" y="991287"/>
            <a:ext cx="4546500" cy="32112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" name="Google Shape;61;p13"/>
          <p:cNvGrpSpPr/>
          <p:nvPr/>
        </p:nvGrpSpPr>
        <p:grpSpPr>
          <a:xfrm rot="-468310">
            <a:off x="2259125" y="812499"/>
            <a:ext cx="4752129" cy="4440575"/>
            <a:chOff x="2163393" y="1008755"/>
            <a:chExt cx="4752300" cy="4440735"/>
          </a:xfrm>
        </p:grpSpPr>
        <p:sp>
          <p:nvSpPr>
            <p:cNvPr id="62" name="Google Shape;62;p13"/>
            <p:cNvSpPr/>
            <p:nvPr/>
          </p:nvSpPr>
          <p:spPr>
            <a:xfrm rot="231561">
              <a:off x="2266388" y="1158109"/>
              <a:ext cx="4546310" cy="3211293"/>
            </a:xfrm>
            <a:prstGeom prst="roundRect">
              <a:avLst>
                <a:gd fmla="val 0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3"/>
            <p:cNvSpPr txBox="1"/>
            <p:nvPr/>
          </p:nvSpPr>
          <p:spPr>
            <a:xfrm rot="243131">
              <a:off x="2568556" y="1424637"/>
              <a:ext cx="3918496" cy="24995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1D2129"/>
                  </a:solidFill>
                  <a:highlight>
                    <a:srgbClr val="FFFFFF"/>
                  </a:highlight>
                </a:rPr>
                <a:t>Analytics: How Your Users Can Help You In Testing</a:t>
              </a:r>
              <a:endParaRPr b="1" sz="3600">
                <a:solidFill>
                  <a:srgbClr val="1D2129"/>
                </a:solidFill>
                <a:highlight>
                  <a:srgbClr val="FFFFFF"/>
                </a:highlight>
              </a:endParaRPr>
            </a:p>
          </p:txBody>
        </p:sp>
        <p:sp>
          <p:nvSpPr>
            <p:cNvPr id="64" name="Google Shape;64;p13"/>
            <p:cNvSpPr txBox="1"/>
            <p:nvPr/>
          </p:nvSpPr>
          <p:spPr>
            <a:xfrm rot="469127">
              <a:off x="2766546" y="4644934"/>
              <a:ext cx="2483085" cy="6386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999999"/>
                  </a:solidFill>
                  <a:latin typeface="Lato"/>
                  <a:ea typeface="Lato"/>
                  <a:cs typeface="Lato"/>
                  <a:sym typeface="Lato"/>
                </a:rPr>
                <a:t>Hanna Kliachkovska</a:t>
              </a:r>
              <a:endParaRPr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999999"/>
                  </a:solidFill>
                  <a:latin typeface="Lato"/>
                  <a:ea typeface="Lato"/>
                  <a:cs typeface="Lato"/>
                  <a:sym typeface="Lato"/>
                </a:rPr>
                <a:t>SQA Engineer @ Autodesk</a:t>
              </a:r>
              <a:endParaRPr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65" name="Google Shape;6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69100" y="4253900"/>
            <a:ext cx="1574908" cy="82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/>
          <p:nvPr/>
        </p:nvSpPr>
        <p:spPr>
          <a:xfrm>
            <a:off x="0" y="0"/>
            <a:ext cx="9144000" cy="2572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2"/>
          <p:cNvSpPr txBox="1"/>
          <p:nvPr/>
        </p:nvSpPr>
        <p:spPr>
          <a:xfrm rot="-1034">
            <a:off x="2385350" y="422136"/>
            <a:ext cx="39903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1D2129"/>
                </a:solidFill>
              </a:rPr>
              <a:t>Analytics for one of the features</a:t>
            </a:r>
            <a:endParaRPr b="1" sz="3600">
              <a:solidFill>
                <a:srgbClr val="1D2129"/>
              </a:solidFill>
            </a:endParaRPr>
          </a:p>
        </p:txBody>
      </p:sp>
      <p:pic>
        <p:nvPicPr>
          <p:cNvPr id="180" name="Google Shape;18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9100" y="4316175"/>
            <a:ext cx="1574908" cy="82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688126"/>
            <a:ext cx="9143999" cy="218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3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1749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3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3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3"/>
          <p:cNvSpPr/>
          <p:nvPr/>
        </p:nvSpPr>
        <p:spPr>
          <a:xfrm rot="-379">
            <a:off x="1819175" y="101504"/>
            <a:ext cx="5446800" cy="696600"/>
          </a:xfrm>
          <a:prstGeom prst="roundRect">
            <a:avLst>
              <a:gd fmla="val 0" name="adj"/>
            </a:avLst>
          </a:prstGeom>
          <a:solidFill>
            <a:srgbClr val="FFF2CC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Top devices</a:t>
            </a:r>
            <a:endParaRPr sz="2400"/>
          </a:p>
        </p:txBody>
      </p:sp>
      <p:sp>
        <p:nvSpPr>
          <p:cNvPr id="190" name="Google Shape;190;p23"/>
          <p:cNvSpPr/>
          <p:nvPr/>
        </p:nvSpPr>
        <p:spPr>
          <a:xfrm rot="15691">
            <a:off x="45206" y="2327722"/>
            <a:ext cx="3680738" cy="105465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45454"/>
                </a:solidFill>
              </a:rPr>
              <a:t>We choose an event which means that user start to work with our application and add a few breakpoints:</a:t>
            </a:r>
            <a:endParaRPr/>
          </a:p>
        </p:txBody>
      </p:sp>
      <p:pic>
        <p:nvPicPr>
          <p:cNvPr id="191" name="Google Shape;19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8350" y="2157800"/>
            <a:ext cx="5505650" cy="123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3"/>
          <p:cNvSpPr txBox="1"/>
          <p:nvPr/>
        </p:nvSpPr>
        <p:spPr>
          <a:xfrm>
            <a:off x="1147825" y="4175575"/>
            <a:ext cx="6399600" cy="6972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P.S: You can filter by unique users or by your TOP customers</a:t>
            </a:r>
            <a:endParaRPr b="1" sz="1800"/>
          </a:p>
        </p:txBody>
      </p:sp>
      <p:pic>
        <p:nvPicPr>
          <p:cNvPr id="193" name="Google Shape;19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47425" y="36137"/>
            <a:ext cx="1574908" cy="82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4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4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4"/>
          <p:cNvSpPr/>
          <p:nvPr/>
        </p:nvSpPr>
        <p:spPr>
          <a:xfrm rot="-379">
            <a:off x="1819175" y="101504"/>
            <a:ext cx="5446800" cy="696600"/>
          </a:xfrm>
          <a:prstGeom prst="roundRect">
            <a:avLst>
              <a:gd fmla="val 0" name="adj"/>
            </a:avLst>
          </a:prstGeom>
          <a:solidFill>
            <a:srgbClr val="D9EAD3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Top devices</a:t>
            </a:r>
            <a:endParaRPr sz="2400"/>
          </a:p>
        </p:txBody>
      </p:sp>
      <p:pic>
        <p:nvPicPr>
          <p:cNvPr id="201" name="Google Shape;20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0425" y="1093675"/>
            <a:ext cx="7374152" cy="395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9100" y="36137"/>
            <a:ext cx="1574908" cy="82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5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1749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5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5"/>
          <p:cNvSpPr/>
          <p:nvPr/>
        </p:nvSpPr>
        <p:spPr>
          <a:xfrm rot="-202">
            <a:off x="1969100" y="429664"/>
            <a:ext cx="5107800" cy="913500"/>
          </a:xfrm>
          <a:prstGeom prst="roundRect">
            <a:avLst>
              <a:gd fmla="val 0" name="adj"/>
            </a:avLst>
          </a:prstGeom>
          <a:solidFill>
            <a:srgbClr val="EAD1DC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Developing automation based on Analytics</a:t>
            </a:r>
            <a:endParaRPr sz="2400"/>
          </a:p>
        </p:txBody>
      </p:sp>
      <p:sp>
        <p:nvSpPr>
          <p:cNvPr id="210" name="Google Shape;210;p25"/>
          <p:cNvSpPr/>
          <p:nvPr/>
        </p:nvSpPr>
        <p:spPr>
          <a:xfrm rot="16078">
            <a:off x="50652" y="1871439"/>
            <a:ext cx="4169446" cy="1918172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45454"/>
                </a:solidFill>
              </a:rPr>
              <a:t>We choose Top Events and  can see what is more popular from user’s side. They are more important for automation.</a:t>
            </a:r>
            <a:endParaRPr/>
          </a:p>
        </p:txBody>
      </p:sp>
      <p:pic>
        <p:nvPicPr>
          <p:cNvPr id="211" name="Google Shape;21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3600" y="2944752"/>
            <a:ext cx="4736825" cy="1938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9100" y="0"/>
            <a:ext cx="1574908" cy="82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6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6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6"/>
          <p:cNvSpPr/>
          <p:nvPr/>
        </p:nvSpPr>
        <p:spPr>
          <a:xfrm rot="-202">
            <a:off x="1969100" y="429664"/>
            <a:ext cx="5107800" cy="913500"/>
          </a:xfrm>
          <a:prstGeom prst="roundRect">
            <a:avLst>
              <a:gd fmla="val 0" name="adj"/>
            </a:avLst>
          </a:prstGeom>
          <a:solidFill>
            <a:srgbClr val="FFF2CC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Understanding user’s struggles</a:t>
            </a:r>
            <a:endParaRPr sz="2400"/>
          </a:p>
        </p:txBody>
      </p:sp>
      <p:sp>
        <p:nvSpPr>
          <p:cNvPr id="220" name="Google Shape;220;p26"/>
          <p:cNvSpPr/>
          <p:nvPr/>
        </p:nvSpPr>
        <p:spPr>
          <a:xfrm rot="15902">
            <a:off x="162306" y="1536888"/>
            <a:ext cx="3502237" cy="890875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545454"/>
                </a:solidFill>
              </a:rPr>
              <a:t>Problem</a:t>
            </a:r>
            <a:r>
              <a:rPr lang="en" sz="1800">
                <a:solidFill>
                  <a:srgbClr val="545454"/>
                </a:solidFill>
              </a:rPr>
              <a:t>: User reports a bug</a:t>
            </a:r>
            <a:endParaRPr/>
          </a:p>
        </p:txBody>
      </p:sp>
      <p:pic>
        <p:nvPicPr>
          <p:cNvPr id="221" name="Google Shape;22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832700"/>
            <a:ext cx="9143997" cy="82352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6"/>
          <p:cNvSpPr/>
          <p:nvPr/>
        </p:nvSpPr>
        <p:spPr>
          <a:xfrm rot="15902">
            <a:off x="5159856" y="2283667"/>
            <a:ext cx="3502237" cy="121276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545454"/>
                </a:solidFill>
              </a:rPr>
              <a:t>Solution</a:t>
            </a:r>
            <a:r>
              <a:rPr lang="en" sz="1800">
                <a:solidFill>
                  <a:srgbClr val="545454"/>
                </a:solidFill>
              </a:rPr>
              <a:t>: </a:t>
            </a:r>
            <a:r>
              <a:rPr lang="en" sz="1800">
                <a:solidFill>
                  <a:srgbClr val="545454"/>
                </a:solidFill>
              </a:rPr>
              <a:t>Find the user and track the history of the activities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45454"/>
              </a:solidFill>
            </a:endParaRPr>
          </a:p>
        </p:txBody>
      </p:sp>
      <p:pic>
        <p:nvPicPr>
          <p:cNvPr id="223" name="Google Shape;22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9100" y="0"/>
            <a:ext cx="1574908" cy="82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7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7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7"/>
          <p:cNvSpPr/>
          <p:nvPr/>
        </p:nvSpPr>
        <p:spPr>
          <a:xfrm rot="-202">
            <a:off x="1969100" y="429664"/>
            <a:ext cx="5107800" cy="913500"/>
          </a:xfrm>
          <a:prstGeom prst="roundRect">
            <a:avLst>
              <a:gd fmla="val 0" name="adj"/>
            </a:avLst>
          </a:prstGeom>
          <a:solidFill>
            <a:srgbClr val="D9EAD3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Checking analytics of the new features after release</a:t>
            </a:r>
            <a:endParaRPr sz="2400"/>
          </a:p>
        </p:txBody>
      </p:sp>
      <p:sp>
        <p:nvSpPr>
          <p:cNvPr id="231" name="Google Shape;231;p27"/>
          <p:cNvSpPr/>
          <p:nvPr/>
        </p:nvSpPr>
        <p:spPr>
          <a:xfrm rot="15902">
            <a:off x="195206" y="1893871"/>
            <a:ext cx="3502237" cy="1261159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45454"/>
                </a:solidFill>
              </a:rPr>
              <a:t>It’s possible to see if user starts to work with new features</a:t>
            </a:r>
            <a:endParaRPr/>
          </a:p>
        </p:txBody>
      </p:sp>
      <p:sp>
        <p:nvSpPr>
          <p:cNvPr id="232" name="Google Shape;232;p27"/>
          <p:cNvSpPr/>
          <p:nvPr/>
        </p:nvSpPr>
        <p:spPr>
          <a:xfrm rot="15902">
            <a:off x="5262606" y="3343611"/>
            <a:ext cx="3502237" cy="1030627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45454"/>
                </a:solidFill>
              </a:rPr>
              <a:t>If some features are not used we can check the reason and see the problem feature</a:t>
            </a:r>
            <a:endParaRPr/>
          </a:p>
        </p:txBody>
      </p:sp>
      <p:pic>
        <p:nvPicPr>
          <p:cNvPr id="233" name="Google Shape;23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9100" y="0"/>
            <a:ext cx="1574908" cy="82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8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8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8"/>
          <p:cNvSpPr/>
          <p:nvPr/>
        </p:nvSpPr>
        <p:spPr>
          <a:xfrm rot="-253875">
            <a:off x="2473986" y="1079912"/>
            <a:ext cx="4196137" cy="2963381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8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8"/>
          <p:cNvSpPr/>
          <p:nvPr/>
        </p:nvSpPr>
        <p:spPr>
          <a:xfrm rot="240484">
            <a:off x="2474056" y="1089884"/>
            <a:ext cx="4196293" cy="2963536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8"/>
          <p:cNvSpPr txBox="1"/>
          <p:nvPr/>
        </p:nvSpPr>
        <p:spPr>
          <a:xfrm rot="240519">
            <a:off x="-86934" y="111125"/>
            <a:ext cx="2991118" cy="1531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Q&amp;A </a:t>
            </a:r>
            <a:endParaRPr b="1" sz="6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4" name="Google Shape;244;p28"/>
          <p:cNvSpPr txBox="1"/>
          <p:nvPr/>
        </p:nvSpPr>
        <p:spPr>
          <a:xfrm rot="240484">
            <a:off x="2627203" y="3152921"/>
            <a:ext cx="3771173" cy="534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45" name="Google Shape;24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08928">
            <a:off x="2672550" y="1294168"/>
            <a:ext cx="3799326" cy="2534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9100" y="4316175"/>
            <a:ext cx="1574908" cy="82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29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1749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9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9"/>
          <p:cNvSpPr/>
          <p:nvPr/>
        </p:nvSpPr>
        <p:spPr>
          <a:xfrm rot="-202">
            <a:off x="1969100" y="429664"/>
            <a:ext cx="5107800" cy="913500"/>
          </a:xfrm>
          <a:prstGeom prst="roundRect">
            <a:avLst>
              <a:gd fmla="val 0" name="adj"/>
            </a:avLst>
          </a:prstGeom>
          <a:solidFill>
            <a:srgbClr val="EAD1DC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Summary:</a:t>
            </a:r>
            <a:endParaRPr sz="2400"/>
          </a:p>
        </p:txBody>
      </p:sp>
      <p:sp>
        <p:nvSpPr>
          <p:cNvPr id="254" name="Google Shape;254;p29"/>
          <p:cNvSpPr/>
          <p:nvPr/>
        </p:nvSpPr>
        <p:spPr>
          <a:xfrm rot="15866">
            <a:off x="545231" y="1833337"/>
            <a:ext cx="3640239" cy="88425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AutoNum type="arabicPeriod"/>
            </a:pPr>
            <a:r>
              <a:rPr lang="en" sz="1800">
                <a:solidFill>
                  <a:srgbClr val="545454"/>
                </a:solidFill>
              </a:rPr>
              <a:t>Importance of Analytics</a:t>
            </a:r>
            <a:endParaRPr/>
          </a:p>
        </p:txBody>
      </p:sp>
      <p:sp>
        <p:nvSpPr>
          <p:cNvPr id="255" name="Google Shape;255;p29"/>
          <p:cNvSpPr/>
          <p:nvPr/>
        </p:nvSpPr>
        <p:spPr>
          <a:xfrm rot="15842">
            <a:off x="4892604" y="2415539"/>
            <a:ext cx="4036243" cy="1088022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45454"/>
                </a:solidFill>
              </a:rPr>
              <a:t>2. Some tools which can help you to gather data from technical and user’s side</a:t>
            </a:r>
            <a:endParaRPr/>
          </a:p>
        </p:txBody>
      </p:sp>
      <p:sp>
        <p:nvSpPr>
          <p:cNvPr id="256" name="Google Shape;256;p29"/>
          <p:cNvSpPr/>
          <p:nvPr/>
        </p:nvSpPr>
        <p:spPr>
          <a:xfrm rot="15650">
            <a:off x="36428" y="3216111"/>
            <a:ext cx="4217444" cy="1193229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45454"/>
                </a:solidFill>
              </a:rPr>
              <a:t>3.Base information regarding Mixpanel: Features and solutions which they provide</a:t>
            </a:r>
            <a:endParaRPr/>
          </a:p>
        </p:txBody>
      </p:sp>
      <p:sp>
        <p:nvSpPr>
          <p:cNvPr id="257" name="Google Shape;257;p29"/>
          <p:cNvSpPr/>
          <p:nvPr/>
        </p:nvSpPr>
        <p:spPr>
          <a:xfrm rot="15936">
            <a:off x="4889904" y="3975545"/>
            <a:ext cx="3947742" cy="996662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45454"/>
                </a:solidFill>
              </a:rPr>
              <a:t>4. Some cases when Mixpanel is very helpful</a:t>
            </a:r>
            <a:endParaRPr/>
          </a:p>
        </p:txBody>
      </p:sp>
      <p:pic>
        <p:nvPicPr>
          <p:cNvPr id="258" name="Google Shape;25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9100" y="0"/>
            <a:ext cx="1574908" cy="82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0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17788" y="2569199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0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0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0"/>
          <p:cNvSpPr/>
          <p:nvPr/>
        </p:nvSpPr>
        <p:spPr>
          <a:xfrm rot="-5641810">
            <a:off x="2473882" y="1079929"/>
            <a:ext cx="4195976" cy="2963223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7" name="Google Shape;267;p30"/>
          <p:cNvGrpSpPr/>
          <p:nvPr/>
        </p:nvGrpSpPr>
        <p:grpSpPr>
          <a:xfrm rot="162395">
            <a:off x="763501" y="2733501"/>
            <a:ext cx="2527134" cy="2052328"/>
            <a:chOff x="1473729" y="2369662"/>
            <a:chExt cx="1619188" cy="2133300"/>
          </a:xfrm>
        </p:grpSpPr>
        <p:sp>
          <p:nvSpPr>
            <p:cNvPr id="268" name="Google Shape;268;p30"/>
            <p:cNvSpPr/>
            <p:nvPr/>
          </p:nvSpPr>
          <p:spPr>
            <a:xfrm rot="-237893">
              <a:off x="1542318" y="2418079"/>
              <a:ext cx="1470820" cy="2036466"/>
            </a:xfrm>
            <a:prstGeom prst="rect">
              <a:avLst/>
            </a:prstGeom>
            <a:solidFill>
              <a:srgbClr val="FADA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0"/>
            <p:cNvSpPr txBox="1"/>
            <p:nvPr/>
          </p:nvSpPr>
          <p:spPr>
            <a:xfrm rot="-237893">
              <a:off x="1538471" y="2667684"/>
              <a:ext cx="1501193" cy="1585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FFFF"/>
                  </a:solidFill>
                </a:rPr>
                <a:t>Thank you!</a:t>
              </a:r>
              <a:endParaRPr b="1" sz="3000">
                <a:solidFill>
                  <a:srgbClr val="D9F0FF"/>
                </a:solidFill>
              </a:endParaRPr>
            </a:p>
          </p:txBody>
        </p:sp>
      </p:grpSp>
      <p:pic>
        <p:nvPicPr>
          <p:cNvPr id="270" name="Google Shape;27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35216">
            <a:off x="3119775" y="583980"/>
            <a:ext cx="2904199" cy="3395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9100" y="4316175"/>
            <a:ext cx="1574908" cy="82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/>
          <p:nvPr/>
        </p:nvSpPr>
        <p:spPr>
          <a:xfrm rot="-5639218">
            <a:off x="1421429" y="3058906"/>
            <a:ext cx="2023597" cy="1477188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" name="Google Shape;73;p14"/>
          <p:cNvGrpSpPr/>
          <p:nvPr/>
        </p:nvGrpSpPr>
        <p:grpSpPr>
          <a:xfrm>
            <a:off x="751073" y="2724356"/>
            <a:ext cx="2481657" cy="2189999"/>
            <a:chOff x="974856" y="2323400"/>
            <a:chExt cx="2087707" cy="2166600"/>
          </a:xfrm>
        </p:grpSpPr>
        <p:sp>
          <p:nvSpPr>
            <p:cNvPr id="74" name="Google Shape;74;p14"/>
            <p:cNvSpPr/>
            <p:nvPr/>
          </p:nvSpPr>
          <p:spPr>
            <a:xfrm rot="-238020">
              <a:off x="1042869" y="2388466"/>
              <a:ext cx="1951375" cy="2036466"/>
            </a:xfrm>
            <a:prstGeom prst="rect">
              <a:avLst/>
            </a:prstGeom>
            <a:solidFill>
              <a:srgbClr val="FADA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4"/>
            <p:cNvSpPr txBox="1"/>
            <p:nvPr/>
          </p:nvSpPr>
          <p:spPr>
            <a:xfrm rot="-238028">
              <a:off x="1098122" y="2683970"/>
              <a:ext cx="1912282" cy="1571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434343"/>
                  </a:solidFill>
                </a:rPr>
                <a:t>More information:</a:t>
              </a:r>
              <a:endParaRPr b="1" sz="1200">
                <a:solidFill>
                  <a:srgbClr val="434343"/>
                </a:solidFill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434343"/>
                  </a:solidFill>
                </a:rPr>
                <a:t>Linkedin: </a:t>
              </a:r>
              <a:endParaRPr b="1" sz="1000">
                <a:solidFill>
                  <a:srgbClr val="434343"/>
                </a:solidFill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34343"/>
                  </a:solidFill>
                </a:rPr>
                <a:t>Hanna Kliachkovska</a:t>
              </a:r>
              <a:endParaRPr sz="1000">
                <a:solidFill>
                  <a:srgbClr val="434343"/>
                </a:solidFill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434343"/>
                </a:solidFill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434343"/>
                  </a:solidFill>
                </a:rPr>
                <a:t>Email: </a:t>
              </a:r>
              <a:r>
                <a:rPr lang="en" sz="1000">
                  <a:solidFill>
                    <a:srgbClr val="434343"/>
                  </a:solidFill>
                </a:rPr>
                <a:t>hanna.kliachkovska@autodesk.com</a:t>
              </a:r>
              <a:endParaRPr sz="1000">
                <a:solidFill>
                  <a:srgbClr val="434343"/>
                </a:solidFill>
              </a:endParaRPr>
            </a:p>
          </p:txBody>
        </p:sp>
      </p:grpSp>
      <p:sp>
        <p:nvSpPr>
          <p:cNvPr id="76" name="Google Shape;76;p14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4"/>
          <p:cNvSpPr/>
          <p:nvPr/>
        </p:nvSpPr>
        <p:spPr>
          <a:xfrm rot="-5639455">
            <a:off x="2474094" y="1079628"/>
            <a:ext cx="4196205" cy="2963474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4"/>
          <p:cNvSpPr txBox="1"/>
          <p:nvPr/>
        </p:nvSpPr>
        <p:spPr>
          <a:xfrm rot="-239519">
            <a:off x="3184808" y="3459028"/>
            <a:ext cx="2982035" cy="957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66666"/>
                </a:solidFill>
              </a:rPr>
              <a:t>SQA Engineer </a:t>
            </a:r>
            <a:endParaRPr b="1" sz="1800"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66666"/>
                </a:solidFill>
              </a:rPr>
              <a:t>Autodesk Tel Aviv</a:t>
            </a:r>
            <a:endParaRPr b="1" sz="1800">
              <a:solidFill>
                <a:srgbClr val="666666"/>
              </a:solidFill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34838">
            <a:off x="3293452" y="747910"/>
            <a:ext cx="2508771" cy="2454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9100" y="4316175"/>
            <a:ext cx="1574908" cy="82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5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">
            <a:off x="6311250" y="2088354"/>
            <a:ext cx="2818801" cy="3055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55150" y="4300525"/>
            <a:ext cx="1574908" cy="82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8">
            <a:off x="6645850" y="3"/>
            <a:ext cx="2484202" cy="2353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14900" y="0"/>
            <a:ext cx="4030948" cy="2656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2353400"/>
            <a:ext cx="2899276" cy="277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14900" y="2471200"/>
            <a:ext cx="3815726" cy="265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0"/>
            <a:ext cx="2818800" cy="2653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63450" y="0"/>
            <a:ext cx="1780550" cy="54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6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17788" y="2569199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6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6"/>
          <p:cNvSpPr/>
          <p:nvPr/>
        </p:nvSpPr>
        <p:spPr>
          <a:xfrm rot="-5641879">
            <a:off x="2473877" y="1079811"/>
            <a:ext cx="4195992" cy="2963323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4" name="Google Shape;104;p16"/>
          <p:cNvGrpSpPr/>
          <p:nvPr/>
        </p:nvGrpSpPr>
        <p:grpSpPr>
          <a:xfrm rot="162395">
            <a:off x="753905" y="2726509"/>
            <a:ext cx="2536829" cy="2059091"/>
            <a:chOff x="1467467" y="2362632"/>
            <a:chExt cx="1625400" cy="2140330"/>
          </a:xfrm>
        </p:grpSpPr>
        <p:sp>
          <p:nvSpPr>
            <p:cNvPr id="105" name="Google Shape;105;p16"/>
            <p:cNvSpPr/>
            <p:nvPr/>
          </p:nvSpPr>
          <p:spPr>
            <a:xfrm rot="-237893">
              <a:off x="1542318" y="2418079"/>
              <a:ext cx="1470820" cy="2036466"/>
            </a:xfrm>
            <a:prstGeom prst="rect">
              <a:avLst/>
            </a:prstGeom>
            <a:solidFill>
              <a:srgbClr val="F4C7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6"/>
            <p:cNvSpPr txBox="1"/>
            <p:nvPr/>
          </p:nvSpPr>
          <p:spPr>
            <a:xfrm rot="-237893">
              <a:off x="1529570" y="2412311"/>
              <a:ext cx="1501193" cy="18407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000">
                <a:solidFill>
                  <a:srgbClr val="FFFFFF"/>
                </a:solidFill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FFFF"/>
                  </a:solidFill>
                </a:rPr>
                <a:t>WHAT TO CHECK???</a:t>
              </a:r>
              <a:endParaRPr b="1" sz="3000">
                <a:solidFill>
                  <a:srgbClr val="D9F0FF"/>
                </a:solidFill>
              </a:endParaRPr>
            </a:p>
          </p:txBody>
        </p:sp>
      </p:grpSp>
      <p:pic>
        <p:nvPicPr>
          <p:cNvPr id="107" name="Google Shape;10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69530">
            <a:off x="3161031" y="680933"/>
            <a:ext cx="2857514" cy="3724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9100" y="4316175"/>
            <a:ext cx="1574908" cy="82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/>
          <p:nvPr/>
        </p:nvSpPr>
        <p:spPr>
          <a:xfrm rot="2044061">
            <a:off x="5550534" y="1090181"/>
            <a:ext cx="2815387" cy="2963162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17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1749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7"/>
          <p:cNvSpPr/>
          <p:nvPr/>
        </p:nvSpPr>
        <p:spPr>
          <a:xfrm rot="-6549404">
            <a:off x="812665" y="-16472"/>
            <a:ext cx="1363081" cy="2466393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314287">
            <a:off x="413685" y="656572"/>
            <a:ext cx="2161030" cy="101790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/>
          <p:nvPr/>
        </p:nvSpPr>
        <p:spPr>
          <a:xfrm rot="1824138">
            <a:off x="6568043" y="649071"/>
            <a:ext cx="2273409" cy="1371708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835317">
            <a:off x="6734540" y="750101"/>
            <a:ext cx="1931471" cy="1202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/>
          <p:nvPr/>
        </p:nvSpPr>
        <p:spPr>
          <a:xfrm rot="-304">
            <a:off x="2914525" y="168375"/>
            <a:ext cx="3389100" cy="11190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U</a:t>
            </a:r>
            <a:r>
              <a:rPr lang="en" sz="2400"/>
              <a:t>ser’s </a:t>
            </a:r>
            <a:r>
              <a:rPr lang="en" sz="2400"/>
              <a:t>perspective</a:t>
            </a:r>
            <a:endParaRPr sz="2400"/>
          </a:p>
        </p:txBody>
      </p:sp>
      <p:sp>
        <p:nvSpPr>
          <p:cNvPr id="121" name="Google Shape;121;p17"/>
          <p:cNvSpPr/>
          <p:nvPr/>
        </p:nvSpPr>
        <p:spPr>
          <a:xfrm rot="-304">
            <a:off x="2988000" y="3937475"/>
            <a:ext cx="3389100" cy="11190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</a:t>
            </a:r>
            <a:r>
              <a:rPr lang="en" sz="2400"/>
              <a:t>echnical side</a:t>
            </a:r>
            <a:endParaRPr sz="2400"/>
          </a:p>
        </p:txBody>
      </p:sp>
      <p:sp>
        <p:nvSpPr>
          <p:cNvPr id="122" name="Google Shape;122;p17"/>
          <p:cNvSpPr/>
          <p:nvPr/>
        </p:nvSpPr>
        <p:spPr>
          <a:xfrm rot="-4142638">
            <a:off x="726072" y="2745873"/>
            <a:ext cx="1363059" cy="2466318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294316">
            <a:off x="682642" y="3294459"/>
            <a:ext cx="1449964" cy="159503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/>
          <p:cNvSpPr/>
          <p:nvPr/>
        </p:nvSpPr>
        <p:spPr>
          <a:xfrm rot="-6914008">
            <a:off x="7079257" y="2506409"/>
            <a:ext cx="1414471" cy="2449685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522863">
            <a:off x="7125106" y="3046812"/>
            <a:ext cx="1420788" cy="136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69100" y="4316175"/>
            <a:ext cx="1574908" cy="82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7"/>
          <p:cNvSpPr/>
          <p:nvPr/>
        </p:nvSpPr>
        <p:spPr>
          <a:xfrm rot="-202">
            <a:off x="1893300" y="2114989"/>
            <a:ext cx="5107800" cy="9135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Our analytics tools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8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8"/>
          <p:cNvSpPr/>
          <p:nvPr/>
        </p:nvSpPr>
        <p:spPr>
          <a:xfrm rot="-202">
            <a:off x="1893300" y="2114989"/>
            <a:ext cx="5107800" cy="9135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Let’s talk about Mixpanel</a:t>
            </a:r>
            <a:endParaRPr sz="2400"/>
          </a:p>
        </p:txBody>
      </p:sp>
      <p:pic>
        <p:nvPicPr>
          <p:cNvPr id="135" name="Google Shape;13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9100" y="4316175"/>
            <a:ext cx="1574908" cy="82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9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9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50" y="1050350"/>
            <a:ext cx="5019150" cy="393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73425" y="1050350"/>
            <a:ext cx="3767725" cy="393612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9"/>
          <p:cNvSpPr/>
          <p:nvPr/>
        </p:nvSpPr>
        <p:spPr>
          <a:xfrm rot="-379">
            <a:off x="1819175" y="101504"/>
            <a:ext cx="5446800" cy="696600"/>
          </a:xfrm>
          <a:prstGeom prst="roundRect">
            <a:avLst>
              <a:gd fmla="val 0" name="adj"/>
            </a:avLst>
          </a:prstGeom>
          <a:solidFill>
            <a:srgbClr val="EAD1DC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Features &amp; Solutions</a:t>
            </a:r>
            <a:endParaRPr sz="2400"/>
          </a:p>
        </p:txBody>
      </p:sp>
      <p:pic>
        <p:nvPicPr>
          <p:cNvPr id="146" name="Google Shape;14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69100" y="36137"/>
            <a:ext cx="1574908" cy="82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0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0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0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0"/>
          <p:cNvSpPr/>
          <p:nvPr/>
        </p:nvSpPr>
        <p:spPr>
          <a:xfrm rot="-253930">
            <a:off x="2473983" y="1079876"/>
            <a:ext cx="4196213" cy="296348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0"/>
          <p:cNvSpPr txBox="1"/>
          <p:nvPr/>
        </p:nvSpPr>
        <p:spPr>
          <a:xfrm rot="-254000">
            <a:off x="2595114" y="1554707"/>
            <a:ext cx="3929922" cy="22323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Examples of how we use it</a:t>
            </a:r>
            <a:endParaRPr b="1" sz="48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6" name="Google Shape;15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9100" y="4316175"/>
            <a:ext cx="1574908" cy="82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1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1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1"/>
          <p:cNvSpPr/>
          <p:nvPr/>
        </p:nvSpPr>
        <p:spPr>
          <a:xfrm rot="-247956">
            <a:off x="4829196" y="140894"/>
            <a:ext cx="4196210" cy="3282445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1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5" name="Google Shape;165;p21"/>
          <p:cNvGrpSpPr/>
          <p:nvPr/>
        </p:nvGrpSpPr>
        <p:grpSpPr>
          <a:xfrm rot="237397">
            <a:off x="373253" y="140849"/>
            <a:ext cx="4196030" cy="3282245"/>
            <a:chOff x="2474075" y="1158675"/>
            <a:chExt cx="4196100" cy="3282300"/>
          </a:xfrm>
        </p:grpSpPr>
        <p:sp>
          <p:nvSpPr>
            <p:cNvPr id="166" name="Google Shape;166;p21"/>
            <p:cNvSpPr/>
            <p:nvPr/>
          </p:nvSpPr>
          <p:spPr>
            <a:xfrm>
              <a:off x="2474075" y="1158675"/>
              <a:ext cx="4196100" cy="3282300"/>
            </a:xfrm>
            <a:prstGeom prst="roundRect">
              <a:avLst>
                <a:gd fmla="val 0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1"/>
            <p:cNvSpPr txBox="1"/>
            <p:nvPr/>
          </p:nvSpPr>
          <p:spPr>
            <a:xfrm rot="366">
              <a:off x="3167922" y="1226852"/>
              <a:ext cx="2818500" cy="55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434343"/>
                  </a:solidFill>
                  <a:latin typeface="Lato"/>
                  <a:ea typeface="Lato"/>
                  <a:cs typeface="Lato"/>
                  <a:sym typeface="Lato"/>
                </a:rPr>
                <a:t>Events</a:t>
              </a:r>
              <a:endParaRPr b="1" sz="24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68" name="Google Shape;168;p21"/>
          <p:cNvSpPr txBox="1"/>
          <p:nvPr/>
        </p:nvSpPr>
        <p:spPr>
          <a:xfrm rot="352543">
            <a:off x="679321" y="429094"/>
            <a:ext cx="3584029" cy="26418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Session start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Login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Edit markup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</a:rPr>
              <a:t>The list of events which we want to monitor.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1"/>
          <p:cNvSpPr txBox="1"/>
          <p:nvPr/>
        </p:nvSpPr>
        <p:spPr>
          <a:xfrm rot="-219693">
            <a:off x="5149764" y="148408"/>
            <a:ext cx="2818554" cy="5576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Parameters</a:t>
            </a:r>
            <a:endParaRPr b="1" sz="24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0" name="Google Shape;170;p21"/>
          <p:cNvSpPr/>
          <p:nvPr/>
        </p:nvSpPr>
        <p:spPr>
          <a:xfrm rot="15937">
            <a:off x="576937" y="3902364"/>
            <a:ext cx="6988875" cy="770323"/>
          </a:xfrm>
          <a:prstGeom prst="rect">
            <a:avLst/>
          </a:prstGeom>
          <a:solidFill>
            <a:srgbClr val="C6DAF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545454"/>
                </a:solidFill>
              </a:rPr>
              <a:t>And, of course, we need to decide on which moments we need to send the events</a:t>
            </a:r>
            <a:endParaRPr b="1"/>
          </a:p>
        </p:txBody>
      </p:sp>
      <p:sp>
        <p:nvSpPr>
          <p:cNvPr id="171" name="Google Shape;171;p21"/>
          <p:cNvSpPr txBox="1"/>
          <p:nvPr/>
        </p:nvSpPr>
        <p:spPr>
          <a:xfrm rot="-349630">
            <a:off x="4937581" y="358013"/>
            <a:ext cx="3844264" cy="28295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Project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Status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Error code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</a:rPr>
              <a:t>The list of information which we want to receive with a chosen event.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9100" y="4316175"/>
            <a:ext cx="1574908" cy="82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