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4" r:id="rId4"/>
    <p:sldId id="293" r:id="rId5"/>
    <p:sldId id="283" r:id="rId6"/>
    <p:sldId id="285" r:id="rId7"/>
    <p:sldId id="286" r:id="rId8"/>
    <p:sldId id="287" r:id="rId9"/>
    <p:sldId id="288" r:id="rId10"/>
    <p:sldId id="281" r:id="rId11"/>
    <p:sldId id="289" r:id="rId12"/>
    <p:sldId id="290" r:id="rId13"/>
    <p:sldId id="291" r:id="rId14"/>
    <p:sldId id="269" r:id="rId15"/>
    <p:sldId id="260" r:id="rId16"/>
    <p:sldId id="292" r:id="rId17"/>
    <p:sldId id="268" r:id="rId18"/>
    <p:sldId id="274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63E"/>
    <a:srgbClr val="422C16"/>
    <a:srgbClr val="0C788E"/>
    <a:srgbClr val="006666"/>
    <a:srgbClr val="0099CC"/>
    <a:srgbClr val="660066"/>
    <a:srgbClr val="660033"/>
    <a:srgbClr val="1C1C1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52" autoAdjust="0"/>
  </p:normalViewPr>
  <p:slideViewPr>
    <p:cSldViewPr>
      <p:cViewPr varScale="1">
        <p:scale>
          <a:sx n="124" d="100"/>
          <a:sy n="124" d="100"/>
        </p:scale>
        <p:origin x="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C6F1-3B30-479D-8C72-87E80527F2BC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8A80-C271-41CB-B8D2-A186341A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5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A80-C271-41CB-B8D2-A186341A6B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9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A80-C271-41CB-B8D2-A186341A6B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3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A80-C271-41CB-B8D2-A186341A6BF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7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A80-C271-41CB-B8D2-A186341A6BF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5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164D3-593B-49BF-BCB4-A615209815E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221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0507D-6149-49E0-981A-4258F25E35F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7447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C3938-72FC-4FAC-A397-E90EDD4E1A6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9776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DAB8F-949C-42F3-BD92-A88FD5AB3F2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04927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28D12-4891-4165-BBF4-071BD60BCE9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563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46F3F-AF3E-4A68-8AE7-082E61267C9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8529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A9F50-5F84-44CA-95A5-F8DAAC206A3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1883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A258-33F4-4257-A38F-67BB6CEBDC1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9023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023DE-3992-4AE5-8868-059897A6E56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946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77B0-85E9-4D2B-A3B8-5FEBCA9C41A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5209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61CE-433C-46D8-962E-2676E5572E9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767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0B891C-D46F-4568-9BD9-459FDEE72371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504" y="4581128"/>
            <a:ext cx="7777112" cy="647700"/>
          </a:xfrm>
          <a:ln>
            <a:noFill/>
          </a:ln>
        </p:spPr>
        <p:txBody>
          <a:bodyPr anchor="ctr"/>
          <a:lstStyle/>
          <a:p>
            <a:pPr algn="l"/>
            <a:r>
              <a:rPr lang="ru-RU" altLang="ru-RU" sz="4000" dirty="0" smtClean="0">
                <a:solidFill>
                  <a:schemeClr val="bg1"/>
                </a:solidFill>
              </a:rPr>
              <a:t>Этика тестирования</a:t>
            </a:r>
            <a:endParaRPr lang="es-ES" altLang="ru-RU" sz="4000" dirty="0">
              <a:solidFill>
                <a:schemeClr val="bg1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323850" y="6003259"/>
            <a:ext cx="56880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</a:rPr>
              <a:t>Павлов Андрей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T-Systems </a:t>
            </a:r>
            <a:r>
              <a:rPr lang="en-US" sz="2000" dirty="0" smtClean="0">
                <a:solidFill>
                  <a:schemeClr val="bg1"/>
                </a:solidFill>
              </a:rPr>
              <a:t>RUS, </a:t>
            </a:r>
            <a:r>
              <a:rPr lang="ru-RU" sz="2000" dirty="0">
                <a:solidFill>
                  <a:schemeClr val="bg1"/>
                </a:solidFill>
              </a:rPr>
              <a:t>Санкт-Петербург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73618"/>
              </p:ext>
            </p:extLst>
          </p:nvPr>
        </p:nvGraphicFramePr>
        <p:xfrm>
          <a:off x="1835696" y="129913"/>
          <a:ext cx="54229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13002840" imgH="9752040" progId="Photoshop.Image.16">
                  <p:embed/>
                </p:oleObj>
              </mc:Choice>
              <mc:Fallback>
                <p:oleObj name="Image" r:id="rId4" imgW="13002840" imgH="97520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129913"/>
                        <a:ext cx="54229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Ситуация 1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Тестер нашел кучу ошибок в определенной области кода. </a:t>
            </a:r>
            <a:r>
              <a:rPr lang="ru-RU" sz="2000" dirty="0" smtClean="0">
                <a:solidFill>
                  <a:schemeClr val="bg1"/>
                </a:solidFill>
              </a:rPr>
              <a:t>Он </a:t>
            </a:r>
            <a:r>
              <a:rPr lang="ru-RU" sz="2000" dirty="0">
                <a:solidFill>
                  <a:schemeClr val="bg1"/>
                </a:solidFill>
              </a:rPr>
              <a:t>знает, что разработчик, написавший этот код, не виноват в этом. Код был наследован от кого-то еще, кто написал его спустя рукава. Тестер может сообщить обо всех этих ошибках, но в определенный момент это поставит под риск карьеру разработчика, поскольку </a:t>
            </a:r>
            <a:r>
              <a:rPr lang="en-US" sz="2000" dirty="0">
                <a:solidFill>
                  <a:schemeClr val="bg1"/>
                </a:solidFill>
              </a:rPr>
              <a:t>Project Manager </a:t>
            </a:r>
            <a:r>
              <a:rPr lang="ru-RU" sz="2000" dirty="0">
                <a:solidFill>
                  <a:schemeClr val="bg1"/>
                </a:solidFill>
              </a:rPr>
              <a:t>считал бы его основной причиной проблем с качеством.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Должен </a:t>
            </a:r>
            <a:r>
              <a:rPr lang="ru-RU" sz="2000" dirty="0">
                <a:solidFill>
                  <a:schemeClr val="bg1"/>
                </a:solidFill>
              </a:rPr>
              <a:t>ли тестер сообщить об этих ошибках официально? Или он должен передать отчеты непосредственно коллеге, защитив и самого коллегу и качество продукта?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30" y="4221088"/>
            <a:ext cx="3395340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40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Ситуация 2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Менеджер просит, чтобы тестеры задержали репорт о критической ошибке на один день. Причина состоит в том, что сегодня у него </a:t>
            </a:r>
            <a:r>
              <a:rPr lang="ru-RU" sz="2000" dirty="0" err="1">
                <a:solidFill>
                  <a:schemeClr val="bg1"/>
                </a:solidFill>
              </a:rPr>
              <a:t>ревью</a:t>
            </a:r>
            <a:r>
              <a:rPr lang="ru-RU" sz="2000" dirty="0">
                <a:solidFill>
                  <a:schemeClr val="bg1"/>
                </a:solidFill>
              </a:rPr>
              <a:t> с заказчиком, и новая критическая ошибка вызовет серьезную реакцию от его менеджеров. Не то, чтобы ошибка не будет исправлена. Она определенно будет исправлена, но завтра.</a:t>
            </a:r>
          </a:p>
        </p:txBody>
      </p:sp>
      <p:pic>
        <p:nvPicPr>
          <p:cNvPr id="6" name="Picture 2" descr="https://admin.mashable.com/wp-content/uploads/2012/12/Mr-Burns-Fiscal-Cli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96" y="3251082"/>
            <a:ext cx="4644008" cy="26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73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Что нам говорит Кодекс?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1"/>
            <a:ext cx="8229600" cy="2088232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“</a:t>
            </a:r>
            <a:r>
              <a:rPr lang="ru-RU" sz="2000" dirty="0" err="1" smtClean="0">
                <a:solidFill>
                  <a:schemeClr val="bg1"/>
                </a:solidFill>
              </a:rPr>
              <a:t>Тестировщики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программного обеспечения должны быть справедливы к их коллегам и способствовать сотрудничеству с разработчиками программного обеспечения</a:t>
            </a:r>
            <a:r>
              <a:rPr lang="ru-RU" sz="2000" dirty="0" smtClean="0">
                <a:solidFill>
                  <a:schemeClr val="bg1"/>
                </a:solidFill>
              </a:rPr>
              <a:t>”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“</a:t>
            </a:r>
            <a:r>
              <a:rPr lang="ru-RU" sz="2000" dirty="0" err="1" smtClean="0">
                <a:solidFill>
                  <a:schemeClr val="bg1"/>
                </a:solidFill>
              </a:rPr>
              <a:t>Тестировщики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программного обеспечения должны поддержать целостность и независимость в их профессиональном суждении</a:t>
            </a:r>
            <a:r>
              <a:rPr lang="ru-RU" sz="2000" dirty="0" smtClean="0">
                <a:solidFill>
                  <a:schemeClr val="bg1"/>
                </a:solidFill>
              </a:rPr>
              <a:t>”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lh5.ggpht.com/72HFS4MzMT24svHXP_OL1oZdypLHRayuyUcit6t4udEdPAMaFQzOL4FbCV8t7b_Qu6Dx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72" y="3429000"/>
            <a:ext cx="5495256" cy="30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524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Кажется, все снова сложно…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668344" cy="4313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45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Что можете сделать именно вы?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8922" y="1351737"/>
            <a:ext cx="8229600" cy="315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К</a:t>
            </a:r>
            <a:r>
              <a:rPr lang="ru-RU" sz="1400" dirty="0" smtClean="0">
                <a:solidFill>
                  <a:schemeClr val="bg1"/>
                </a:solidFill>
              </a:rPr>
              <a:t>одекс </a:t>
            </a:r>
            <a:r>
              <a:rPr lang="ru-RU" sz="1400" dirty="0">
                <a:solidFill>
                  <a:schemeClr val="bg1"/>
                </a:solidFill>
              </a:rPr>
              <a:t>на самом деле полезен, пока Вы не ожидаете, что он будет иметь простое решение для всех ситуаций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Кодекс подчеркивает, что этика должна быть параметром для принятия решений.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Мы должны </a:t>
            </a:r>
            <a:r>
              <a:rPr lang="ru-RU" sz="1400" dirty="0">
                <a:solidFill>
                  <a:schemeClr val="bg1"/>
                </a:solidFill>
              </a:rPr>
              <a:t>думать не только о технических аспектах, но также и “</a:t>
            </a:r>
            <a:r>
              <a:rPr lang="en-US" sz="1400" dirty="0" err="1">
                <a:solidFill>
                  <a:schemeClr val="bg1"/>
                </a:solidFill>
              </a:rPr>
              <a:t>softskill</a:t>
            </a:r>
            <a:r>
              <a:rPr lang="ru-RU" sz="1400" dirty="0">
                <a:solidFill>
                  <a:schemeClr val="bg1"/>
                </a:solidFill>
              </a:rPr>
              <a:t>” </a:t>
            </a:r>
            <a:r>
              <a:rPr lang="ru-RU" sz="1400" dirty="0" smtClean="0">
                <a:solidFill>
                  <a:schemeClr val="bg1"/>
                </a:solidFill>
              </a:rPr>
              <a:t>аспектах, таких </a:t>
            </a:r>
            <a:r>
              <a:rPr lang="ru-RU" sz="1400" dirty="0">
                <a:solidFill>
                  <a:schemeClr val="bg1"/>
                </a:solidFill>
              </a:rPr>
              <a:t>как поддержка коллег, справедливая практика управления и т.д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Достаточно редко </a:t>
            </a:r>
            <a:r>
              <a:rPr lang="ru-RU" sz="1400" dirty="0">
                <a:solidFill>
                  <a:schemeClr val="bg1"/>
                </a:solidFill>
              </a:rPr>
              <a:t>в</a:t>
            </a:r>
            <a:r>
              <a:rPr lang="ru-RU" sz="1400" dirty="0" smtClean="0">
                <a:solidFill>
                  <a:schemeClr val="bg1"/>
                </a:solidFill>
              </a:rPr>
              <a:t>ы </a:t>
            </a:r>
            <a:r>
              <a:rPr lang="ru-RU" sz="1400" dirty="0">
                <a:solidFill>
                  <a:schemeClr val="bg1"/>
                </a:solidFill>
              </a:rPr>
              <a:t>получите ясный и окончательный ответ непосредственно от Этического </a:t>
            </a:r>
            <a:r>
              <a:rPr lang="ru-RU" sz="1400" dirty="0" smtClean="0">
                <a:solidFill>
                  <a:schemeClr val="bg1"/>
                </a:solidFill>
              </a:rPr>
              <a:t>Кодекса</a:t>
            </a:r>
            <a:r>
              <a:rPr lang="ru-RU" sz="1400" dirty="0">
                <a:solidFill>
                  <a:schemeClr val="bg1"/>
                </a:solidFill>
              </a:rPr>
              <a:t>, но в большинстве случаев, это - хорошая отправная точка для обсуждения.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4032448" cy="2688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45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Придется находить баланс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static-media.fxx.com/img/FX_Networks_-_FXX/742/134/Simpsons_07_16_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7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21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Что может помочь кроме Кодекса?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41" y="3284984"/>
            <a:ext cx="5119518" cy="288032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1268760"/>
            <a:ext cx="8229600" cy="315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Хорошая </a:t>
            </a:r>
            <a:r>
              <a:rPr lang="ru-RU" sz="1400" dirty="0">
                <a:solidFill>
                  <a:schemeClr val="bg1"/>
                </a:solidFill>
              </a:rPr>
              <a:t>стратегия </a:t>
            </a:r>
            <a:r>
              <a:rPr lang="ru-RU" sz="1400" dirty="0" smtClean="0">
                <a:solidFill>
                  <a:schemeClr val="bg1"/>
                </a:solidFill>
              </a:rPr>
              <a:t>- проконсультироваться </a:t>
            </a:r>
            <a:r>
              <a:rPr lang="ru-RU" sz="1400" dirty="0">
                <a:solidFill>
                  <a:schemeClr val="bg1"/>
                </a:solidFill>
              </a:rPr>
              <a:t>с </a:t>
            </a:r>
            <a:r>
              <a:rPr lang="ru-RU" sz="1400" dirty="0" smtClean="0">
                <a:solidFill>
                  <a:schemeClr val="bg1"/>
                </a:solidFill>
              </a:rPr>
              <a:t>другими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Консультация с коллегами из других проектов является другим эффективным подходом, если Вы можете доверять их </a:t>
            </a:r>
            <a:r>
              <a:rPr lang="ru-RU" sz="1400" dirty="0" smtClean="0">
                <a:solidFill>
                  <a:schemeClr val="bg1"/>
                </a:solidFill>
              </a:rPr>
              <a:t>усмотрению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Кто-то, кто эмоционально не связан с </a:t>
            </a:r>
            <a:r>
              <a:rPr lang="ru-RU" sz="1400" dirty="0" smtClean="0">
                <a:solidFill>
                  <a:schemeClr val="bg1"/>
                </a:solidFill>
              </a:rPr>
              <a:t>проблемой, </a:t>
            </a:r>
            <a:r>
              <a:rPr lang="ru-RU" sz="1400" dirty="0">
                <a:solidFill>
                  <a:schemeClr val="bg1"/>
                </a:solidFill>
              </a:rPr>
              <a:t>с которой Вы </a:t>
            </a:r>
            <a:r>
              <a:rPr lang="ru-RU" sz="1400" dirty="0" smtClean="0">
                <a:solidFill>
                  <a:schemeClr val="bg1"/>
                </a:solidFill>
              </a:rPr>
              <a:t>столкнулись, </a:t>
            </a:r>
            <a:r>
              <a:rPr lang="ru-RU" sz="1400" dirty="0">
                <a:solidFill>
                  <a:schemeClr val="bg1"/>
                </a:solidFill>
              </a:rPr>
              <a:t>может думать более </a:t>
            </a:r>
            <a:r>
              <a:rPr lang="ru-RU" sz="1400" dirty="0" smtClean="0">
                <a:solidFill>
                  <a:schemeClr val="bg1"/>
                </a:solidFill>
              </a:rPr>
              <a:t>ясно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8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Как же в итоге пользоваться Кодексом?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335991"/>
            <a:ext cx="8568952" cy="158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При </a:t>
            </a:r>
            <a:r>
              <a:rPr lang="ru-RU" sz="2000" dirty="0" smtClean="0">
                <a:solidFill>
                  <a:schemeClr val="bg1"/>
                </a:solidFill>
              </a:rPr>
              <a:t>столкновении </a:t>
            </a:r>
            <a:r>
              <a:rPr lang="ru-RU" sz="2000" dirty="0">
                <a:solidFill>
                  <a:schemeClr val="bg1"/>
                </a:solidFill>
              </a:rPr>
              <a:t>с этической дилеммой на работе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ru-RU" sz="2000" dirty="0" smtClean="0">
                <a:solidFill>
                  <a:schemeClr val="bg1"/>
                </a:solidFill>
              </a:rPr>
              <a:t>Этический кодекс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ISTQB</a:t>
            </a:r>
            <a:r>
              <a:rPr lang="ru-RU" sz="2000" dirty="0">
                <a:solidFill>
                  <a:schemeClr val="bg1"/>
                </a:solidFill>
              </a:rPr>
              <a:t> является хорошей отправной точкой, чтобы выяснить, как </a:t>
            </a:r>
            <a:r>
              <a:rPr lang="ru-RU" sz="2000" dirty="0" smtClean="0">
                <a:solidFill>
                  <a:schemeClr val="bg1"/>
                </a:solidFill>
              </a:rPr>
              <a:t>вы </a:t>
            </a:r>
            <a:r>
              <a:rPr lang="ru-RU" sz="2000" dirty="0">
                <a:solidFill>
                  <a:schemeClr val="bg1"/>
                </a:solidFill>
              </a:rPr>
              <a:t>должны действовать.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Но </a:t>
            </a:r>
            <a:r>
              <a:rPr lang="ru-RU" sz="2000" dirty="0">
                <a:solidFill>
                  <a:schemeClr val="bg1"/>
                </a:solidFill>
              </a:rPr>
              <a:t>консультация </a:t>
            </a:r>
            <a:r>
              <a:rPr lang="ru-RU" sz="2000" dirty="0" smtClean="0">
                <a:solidFill>
                  <a:schemeClr val="bg1"/>
                </a:solidFill>
              </a:rPr>
              <a:t>с коллегами </a:t>
            </a:r>
            <a:r>
              <a:rPr lang="ru-RU" sz="2000" dirty="0">
                <a:solidFill>
                  <a:schemeClr val="bg1"/>
                </a:solidFill>
              </a:rPr>
              <a:t>или </a:t>
            </a:r>
            <a:r>
              <a:rPr lang="ru-RU" sz="2000" dirty="0" smtClean="0">
                <a:solidFill>
                  <a:schemeClr val="bg1"/>
                </a:solidFill>
              </a:rPr>
              <a:t>менеджерами </a:t>
            </a:r>
            <a:r>
              <a:rPr lang="ru-RU" sz="2000" dirty="0">
                <a:solidFill>
                  <a:schemeClr val="bg1"/>
                </a:solidFill>
              </a:rPr>
              <a:t>являются также </a:t>
            </a:r>
            <a:r>
              <a:rPr lang="ru-RU" sz="2000" dirty="0" smtClean="0">
                <a:solidFill>
                  <a:schemeClr val="bg1"/>
                </a:solidFill>
              </a:rPr>
              <a:t>неплохим вариантом, который позволит убедиться, что вы не упустили других аспектов. 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 помните, ваша совесть должна быть Вашим главным руководством!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458"/>
            <a:ext cx="4211960" cy="1685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51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Вопросы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27" y="1268760"/>
            <a:ext cx="3472346" cy="4020611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5629211"/>
            <a:ext cx="8229600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dirty="0" smtClean="0">
                <a:solidFill>
                  <a:schemeClr val="bg1"/>
                </a:solidFill>
              </a:rPr>
              <a:t>linkedin.com/in/</a:t>
            </a:r>
            <a:r>
              <a:rPr lang="en-US" altLang="ru-RU" sz="1800" dirty="0" err="1" smtClean="0">
                <a:solidFill>
                  <a:schemeClr val="bg1"/>
                </a:solidFill>
              </a:rPr>
              <a:t>qapavlov</a:t>
            </a:r>
            <a:endParaRPr lang="en-US" alt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sz="1800" dirty="0" smtClean="0">
                <a:solidFill>
                  <a:schemeClr val="bg1"/>
                </a:solidFill>
              </a:rPr>
              <a:t>ru.apavlov@gmail.com</a:t>
            </a:r>
          </a:p>
        </p:txBody>
      </p:sp>
      <p:pic>
        <p:nvPicPr>
          <p:cNvPr id="172038" name="Picture 6" descr="https://upload.wikimedia.org/wikipedia/commons/thumb/4/45/New_Logo_Gmail.svg/2000px-New_Logo_Gmai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" y="6369916"/>
            <a:ext cx="350341" cy="2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" y="5612683"/>
            <a:ext cx="406800" cy="3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509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About me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1600200"/>
            <a:ext cx="5364088" cy="4525963"/>
          </a:xfrm>
        </p:spPr>
        <p:txBody>
          <a:bodyPr/>
          <a:lstStyle/>
          <a:p>
            <a:r>
              <a:rPr lang="ru-RU" altLang="ru-RU" sz="2400" dirty="0" err="1" smtClean="0">
                <a:solidFill>
                  <a:schemeClr val="bg1"/>
                </a:solidFill>
              </a:rPr>
              <a:t>Ex-Developer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endParaRPr lang="ru-RU" altLang="ru-RU" sz="2400" dirty="0" smtClean="0">
              <a:solidFill>
                <a:schemeClr val="bg1"/>
              </a:solidFill>
            </a:endParaRP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В тестировании более </a:t>
            </a:r>
            <a:r>
              <a:rPr lang="ru-RU" altLang="ru-RU" sz="2400" dirty="0" smtClean="0">
                <a:solidFill>
                  <a:schemeClr val="bg1"/>
                </a:solidFill>
              </a:rPr>
              <a:t>7 </a:t>
            </a:r>
            <a:r>
              <a:rPr lang="ru-RU" altLang="ru-RU" sz="2400" dirty="0" smtClean="0">
                <a:solidFill>
                  <a:schemeClr val="bg1"/>
                </a:solidFill>
              </a:rPr>
              <a:t>лет</a:t>
            </a:r>
          </a:p>
          <a:p>
            <a:pPr marL="0" indent="0">
              <a:buNone/>
            </a:pPr>
            <a:endParaRPr lang="ru-RU" altLang="ru-RU" sz="2400" dirty="0" smtClean="0">
              <a:solidFill>
                <a:schemeClr val="bg1"/>
              </a:solidFill>
            </a:endParaRPr>
          </a:p>
          <a:p>
            <a:r>
              <a:rPr lang="en-US" altLang="ru-RU" sz="2400" dirty="0" smtClean="0">
                <a:solidFill>
                  <a:schemeClr val="bg1"/>
                </a:solidFill>
              </a:rPr>
              <a:t>Sr. Test Manager </a:t>
            </a:r>
          </a:p>
          <a:p>
            <a:pPr marL="0" indent="0">
              <a:buNone/>
            </a:pPr>
            <a:r>
              <a:rPr lang="en-US" altLang="ru-RU" sz="2400" dirty="0" smtClean="0">
                <a:solidFill>
                  <a:schemeClr val="bg1"/>
                </a:solidFill>
              </a:rPr>
              <a:t>                               </a:t>
            </a:r>
            <a:r>
              <a:rPr lang="ru-RU" altLang="ru-RU" sz="2400" dirty="0" smtClean="0">
                <a:solidFill>
                  <a:schemeClr val="bg1"/>
                </a:solidFill>
              </a:rPr>
              <a:t>@ </a:t>
            </a:r>
            <a:r>
              <a:rPr lang="ru-RU" altLang="ru-RU" sz="2400" dirty="0" smtClean="0">
                <a:solidFill>
                  <a:schemeClr val="bg1"/>
                </a:solidFill>
              </a:rPr>
              <a:t>T-</a:t>
            </a:r>
            <a:r>
              <a:rPr lang="ru-RU" altLang="ru-RU" sz="2400" dirty="0" err="1" smtClean="0">
                <a:solidFill>
                  <a:schemeClr val="bg1"/>
                </a:solidFill>
              </a:rPr>
              <a:t>Systems</a:t>
            </a:r>
            <a:r>
              <a:rPr lang="ru-RU" altLang="ru-RU" sz="2400" dirty="0" smtClean="0">
                <a:solidFill>
                  <a:schemeClr val="bg1"/>
                </a:solidFill>
              </a:rPr>
              <a:t> </a:t>
            </a:r>
            <a:r>
              <a:rPr lang="en-US" altLang="ru-RU" sz="2400" dirty="0" smtClean="0">
                <a:solidFill>
                  <a:schemeClr val="bg1"/>
                </a:solidFill>
              </a:rPr>
              <a:t>RUS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cs319617.vk.me/v319617426/34c2/3fzTtlum_1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54179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5629211"/>
            <a:ext cx="8229600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dirty="0" smtClean="0">
                <a:solidFill>
                  <a:schemeClr val="bg1"/>
                </a:solidFill>
              </a:rPr>
              <a:t>linkedin.com/in/</a:t>
            </a:r>
            <a:r>
              <a:rPr lang="en-US" altLang="ru-RU" sz="1800" dirty="0" err="1" smtClean="0">
                <a:solidFill>
                  <a:schemeClr val="bg1"/>
                </a:solidFill>
              </a:rPr>
              <a:t>qapavlov</a:t>
            </a:r>
            <a:endParaRPr lang="en-US" alt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sz="1800" dirty="0" smtClean="0">
                <a:solidFill>
                  <a:schemeClr val="bg1"/>
                </a:solidFill>
              </a:rPr>
              <a:t>ru.apavlov@gmail.com</a:t>
            </a:r>
          </a:p>
        </p:txBody>
      </p:sp>
      <p:pic>
        <p:nvPicPr>
          <p:cNvPr id="11" name="Picture 6" descr="https://upload.wikimedia.org/wikipedia/commons/thumb/4/45/New_Logo_Gmail.svg/2000px-New_Logo_Gmai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" y="6369916"/>
            <a:ext cx="350341" cy="2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" y="5612683"/>
            <a:ext cx="406800" cy="3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Что такое </a:t>
            </a:r>
            <a:r>
              <a:rPr lang="en-US" altLang="ru-RU" sz="2400" dirty="0" smtClean="0">
                <a:solidFill>
                  <a:schemeClr val="bg1"/>
                </a:solidFill>
              </a:rPr>
              <a:t>“</a:t>
            </a:r>
            <a:r>
              <a:rPr lang="ru-RU" altLang="ru-RU" sz="2400" dirty="0" smtClean="0">
                <a:solidFill>
                  <a:schemeClr val="bg1"/>
                </a:solidFill>
              </a:rPr>
              <a:t>Этический кодекс</a:t>
            </a:r>
            <a:r>
              <a:rPr lang="en-US" altLang="ru-RU" sz="2400" dirty="0" smtClean="0">
                <a:solidFill>
                  <a:schemeClr val="bg1"/>
                </a:solidFill>
              </a:rPr>
              <a:t>”?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74" y="1484784"/>
            <a:ext cx="7680852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86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ISTQB </a:t>
            </a:r>
            <a:r>
              <a:rPr lang="en-US" sz="2400" dirty="0">
                <a:solidFill>
                  <a:schemeClr val="bg1"/>
                </a:solidFill>
              </a:rPr>
              <a:t>Code of Ethics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80704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Нужен ли нам этический кодекс?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1" y="2556493"/>
            <a:ext cx="3364777" cy="428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84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Короткий тест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484784"/>
            <a:ext cx="8797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тестировании программного обеспечения вы находите ошибку, которая может сказаться на жизнях пользователей системы. Версия должна выйти на </a:t>
            </a:r>
            <a:r>
              <a:rPr lang="ru-RU" dirty="0" err="1" smtClean="0">
                <a:solidFill>
                  <a:schemeClr val="bg1"/>
                </a:solidFill>
              </a:rPr>
              <a:t>прод</a:t>
            </a:r>
            <a:r>
              <a:rPr lang="ru-RU" dirty="0" smtClean="0">
                <a:solidFill>
                  <a:schemeClr val="bg1"/>
                </a:solidFill>
              </a:rPr>
              <a:t> через 2 дня и исправление ошибки задержит релиз. Вы сообщите об ошибке?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   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   Нет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487812"/>
            <a:ext cx="8797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 тестируете </a:t>
            </a:r>
            <a:r>
              <a:rPr lang="ru-RU" dirty="0">
                <a:solidFill>
                  <a:schemeClr val="bg1"/>
                </a:solidFill>
              </a:rPr>
              <a:t>приложение, которое было разработано для </a:t>
            </a:r>
            <a:r>
              <a:rPr lang="ru-RU" dirty="0" smtClean="0">
                <a:solidFill>
                  <a:schemeClr val="bg1"/>
                </a:solidFill>
              </a:rPr>
              <a:t>вашей </a:t>
            </a:r>
            <a:r>
              <a:rPr lang="ru-RU" dirty="0">
                <a:solidFill>
                  <a:schemeClr val="bg1"/>
                </a:solidFill>
              </a:rPr>
              <a:t>компании </a:t>
            </a:r>
            <a:r>
              <a:rPr lang="ru-RU" dirty="0" smtClean="0">
                <a:solidFill>
                  <a:schemeClr val="bg1"/>
                </a:solidFill>
              </a:rPr>
              <a:t>внешним </a:t>
            </a:r>
            <a:r>
              <a:rPr lang="ru-RU" dirty="0" err="1" smtClean="0">
                <a:solidFill>
                  <a:schemeClr val="bg1"/>
                </a:solidFill>
              </a:rPr>
              <a:t>вендором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в соответствии с контрактом. </a:t>
            </a:r>
            <a:r>
              <a:rPr lang="ru-RU" dirty="0" err="1" smtClean="0">
                <a:solidFill>
                  <a:schemeClr val="bg1"/>
                </a:solidFill>
              </a:rPr>
              <a:t>Вендор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намекает, что, если </a:t>
            </a:r>
            <a:r>
              <a:rPr lang="ru-RU" dirty="0" smtClean="0">
                <a:solidFill>
                  <a:schemeClr val="bg1"/>
                </a:solidFill>
              </a:rPr>
              <a:t>вы не будете проверять слишком детально и </a:t>
            </a:r>
            <a:r>
              <a:rPr lang="ru-RU" dirty="0">
                <a:solidFill>
                  <a:schemeClr val="bg1"/>
                </a:solidFill>
              </a:rPr>
              <a:t>вместо этого </a:t>
            </a:r>
            <a:r>
              <a:rPr lang="ru-RU" dirty="0" smtClean="0">
                <a:solidFill>
                  <a:schemeClr val="bg1"/>
                </a:solidFill>
              </a:rPr>
              <a:t>сообщите, </a:t>
            </a:r>
            <a:r>
              <a:rPr lang="ru-RU" dirty="0">
                <a:solidFill>
                  <a:schemeClr val="bg1"/>
                </a:solidFill>
              </a:rPr>
              <a:t>что программное обеспечение </a:t>
            </a:r>
            <a:r>
              <a:rPr lang="ru-RU" dirty="0" smtClean="0">
                <a:solidFill>
                  <a:schemeClr val="bg1"/>
                </a:solidFill>
              </a:rPr>
              <a:t>не содержит багов, это окажет </a:t>
            </a:r>
            <a:r>
              <a:rPr lang="ru-RU" dirty="0">
                <a:solidFill>
                  <a:schemeClr val="bg1"/>
                </a:solidFill>
              </a:rPr>
              <a:t>положительное финансовое влияние на </a:t>
            </a:r>
            <a:r>
              <a:rPr lang="ru-RU" dirty="0" smtClean="0">
                <a:solidFill>
                  <a:schemeClr val="bg1"/>
                </a:solidFill>
              </a:rPr>
              <a:t>ваш </a:t>
            </a:r>
            <a:r>
              <a:rPr lang="ru-RU" dirty="0">
                <a:solidFill>
                  <a:schemeClr val="bg1"/>
                </a:solidFill>
              </a:rPr>
              <a:t>банковский счет. </a:t>
            </a:r>
            <a:r>
              <a:rPr lang="ru-RU" dirty="0" smtClean="0">
                <a:solidFill>
                  <a:schemeClr val="bg1"/>
                </a:solidFill>
              </a:rPr>
              <a:t>Вы удовлетворите эту просьбу?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   Нет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   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Короткий тест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484784"/>
            <a:ext cx="8797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тестировании программного обеспечения вы находите ошибку, которая может сказаться на жизнях пользователей системы. Версия должна выйти на </a:t>
            </a:r>
            <a:r>
              <a:rPr lang="ru-RU" dirty="0" err="1" smtClean="0">
                <a:solidFill>
                  <a:schemeClr val="bg1"/>
                </a:solidFill>
              </a:rPr>
              <a:t>прод</a:t>
            </a:r>
            <a:r>
              <a:rPr lang="ru-RU" dirty="0" smtClean="0">
                <a:solidFill>
                  <a:schemeClr val="bg1"/>
                </a:solidFill>
              </a:rPr>
              <a:t> через 2 дня и исправление ошибки задержит релиз. Вы сообщите об ошибке?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2863E"/>
                </a:solidFill>
              </a:rPr>
              <a:t>    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   Нет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487812"/>
            <a:ext cx="8797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 тестируете </a:t>
            </a:r>
            <a:r>
              <a:rPr lang="ru-RU" dirty="0">
                <a:solidFill>
                  <a:schemeClr val="bg1"/>
                </a:solidFill>
              </a:rPr>
              <a:t>приложение, которое было разработано для </a:t>
            </a:r>
            <a:r>
              <a:rPr lang="ru-RU" dirty="0" smtClean="0">
                <a:solidFill>
                  <a:schemeClr val="bg1"/>
                </a:solidFill>
              </a:rPr>
              <a:t>вашей </a:t>
            </a:r>
            <a:r>
              <a:rPr lang="ru-RU" dirty="0">
                <a:solidFill>
                  <a:schemeClr val="bg1"/>
                </a:solidFill>
              </a:rPr>
              <a:t>компании </a:t>
            </a:r>
            <a:r>
              <a:rPr lang="ru-RU" dirty="0" smtClean="0">
                <a:solidFill>
                  <a:schemeClr val="bg1"/>
                </a:solidFill>
              </a:rPr>
              <a:t>внешним </a:t>
            </a:r>
            <a:r>
              <a:rPr lang="ru-RU" dirty="0" err="1" smtClean="0">
                <a:solidFill>
                  <a:schemeClr val="bg1"/>
                </a:solidFill>
              </a:rPr>
              <a:t>вендором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в соответствии с контрактом. </a:t>
            </a:r>
            <a:r>
              <a:rPr lang="ru-RU" dirty="0" err="1" smtClean="0">
                <a:solidFill>
                  <a:schemeClr val="bg1"/>
                </a:solidFill>
              </a:rPr>
              <a:t>Вендор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намекает, что, если </a:t>
            </a:r>
            <a:r>
              <a:rPr lang="ru-RU" dirty="0" smtClean="0">
                <a:solidFill>
                  <a:schemeClr val="bg1"/>
                </a:solidFill>
              </a:rPr>
              <a:t>вы не будете проверять слишком детально и </a:t>
            </a:r>
            <a:r>
              <a:rPr lang="ru-RU" dirty="0">
                <a:solidFill>
                  <a:schemeClr val="bg1"/>
                </a:solidFill>
              </a:rPr>
              <a:t>вместо этого </a:t>
            </a:r>
            <a:r>
              <a:rPr lang="ru-RU" dirty="0" smtClean="0">
                <a:solidFill>
                  <a:schemeClr val="bg1"/>
                </a:solidFill>
              </a:rPr>
              <a:t>сообщите, </a:t>
            </a:r>
            <a:r>
              <a:rPr lang="ru-RU" dirty="0">
                <a:solidFill>
                  <a:schemeClr val="bg1"/>
                </a:solidFill>
              </a:rPr>
              <a:t>что программное обеспечение </a:t>
            </a:r>
            <a:r>
              <a:rPr lang="ru-RU" dirty="0" smtClean="0">
                <a:solidFill>
                  <a:schemeClr val="bg1"/>
                </a:solidFill>
              </a:rPr>
              <a:t>не содержит багов, это окажет </a:t>
            </a:r>
            <a:r>
              <a:rPr lang="ru-RU" dirty="0">
                <a:solidFill>
                  <a:schemeClr val="bg1"/>
                </a:solidFill>
              </a:rPr>
              <a:t>положительное финансовое влияние на </a:t>
            </a:r>
            <a:r>
              <a:rPr lang="ru-RU" dirty="0" smtClean="0">
                <a:solidFill>
                  <a:schemeClr val="bg1"/>
                </a:solidFill>
              </a:rPr>
              <a:t>ваш </a:t>
            </a:r>
            <a:r>
              <a:rPr lang="ru-RU" dirty="0">
                <a:solidFill>
                  <a:schemeClr val="bg1"/>
                </a:solidFill>
              </a:rPr>
              <a:t>банковский счет. </a:t>
            </a:r>
            <a:r>
              <a:rPr lang="ru-RU" dirty="0" smtClean="0">
                <a:solidFill>
                  <a:schemeClr val="bg1"/>
                </a:solidFill>
              </a:rPr>
              <a:t>Вы удовлетворите эту просьбу?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2863E"/>
                </a:solidFill>
              </a:rPr>
              <a:t>    Нет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   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Отлично! </a:t>
            </a:r>
            <a:br>
              <a:rPr lang="ru-RU" altLang="ru-RU" sz="2400" dirty="0" smtClean="0">
                <a:solidFill>
                  <a:schemeClr val="bg1"/>
                </a:solidFill>
              </a:rPr>
            </a:br>
            <a:r>
              <a:rPr lang="ru-RU" altLang="ru-RU" sz="2400" dirty="0" smtClean="0">
                <a:solidFill>
                  <a:schemeClr val="bg1"/>
                </a:solidFill>
              </a:rPr>
              <a:t>Нет никакой потребности в кодексе!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48" y="1405034"/>
            <a:ext cx="5959703" cy="44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Но, увы, это детские вопросы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93296"/>
            <a:ext cx="1236332" cy="6514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88313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5971</TotalTime>
  <Words>665</Words>
  <Application>Microsoft Office PowerPoint</Application>
  <PresentationFormat>Экран (4:3)</PresentationFormat>
  <Paragraphs>73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Diseño predeterminado</vt:lpstr>
      <vt:lpstr>Adobe Photoshop Image</vt:lpstr>
      <vt:lpstr>Этика тестирования</vt:lpstr>
      <vt:lpstr>About me</vt:lpstr>
      <vt:lpstr>Что такое “Этический кодекс”?</vt:lpstr>
      <vt:lpstr>ISTQB Code of Ethics</vt:lpstr>
      <vt:lpstr>Нужен ли нам этический кодекс?</vt:lpstr>
      <vt:lpstr>Короткий тест</vt:lpstr>
      <vt:lpstr>Короткий тест</vt:lpstr>
      <vt:lpstr>Отлично!  Нет никакой потребности в кодексе!</vt:lpstr>
      <vt:lpstr>Но, увы, это детские вопросы</vt:lpstr>
      <vt:lpstr>Ситуация 1</vt:lpstr>
      <vt:lpstr>Ситуация 2</vt:lpstr>
      <vt:lpstr>Что нам говорит Кодекс?</vt:lpstr>
      <vt:lpstr>Кажется, все снова сложно…</vt:lpstr>
      <vt:lpstr>Что можете сделать именно вы?</vt:lpstr>
      <vt:lpstr>Придется находить баланс</vt:lpstr>
      <vt:lpstr>Что может помочь кроме Кодекса?</vt:lpstr>
      <vt:lpstr>Как же в итоге пользоваться Кодексом?</vt:lpstr>
      <vt:lpstr>Вопросы</vt:lpstr>
    </vt:vector>
  </TitlesOfParts>
  <Company>T-Systems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Analyst Days - FIFO - Pavlov</dc:title>
  <dc:creator>Andrey Pavlov</dc:creator>
  <cp:lastModifiedBy>Andrey Pavlov</cp:lastModifiedBy>
  <cp:revision>758</cp:revision>
  <dcterms:created xsi:type="dcterms:W3CDTF">2010-05-23T14:28:12Z</dcterms:created>
  <dcterms:modified xsi:type="dcterms:W3CDTF">2019-03-08T17:33:08Z</dcterms:modified>
</cp:coreProperties>
</file>