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nsolas" panose="020B0609020204030204" pitchFamily="49" charset="0"/>
      <p:regular r:id="rId23"/>
      <p:bold r:id="rId24"/>
      <p:italic r:id="rId25"/>
      <p:boldItalic r:id="rId26"/>
    </p:embeddedFont>
    <p:embeddedFont>
      <p:font typeface="Helvetica Neue" panose="020B0604020202020204" charset="0"/>
      <p:regular r:id="rId27"/>
      <p:bold r:id="rId28"/>
      <p:italic r:id="rId29"/>
      <p:boldItalic r:id="rId30"/>
    </p:embeddedFont>
    <p:embeddedFont>
      <p:font typeface="Merriweather Sans" panose="00000500000000000000" pitchFamily="2" charset="0"/>
      <p:regular r:id="rId31"/>
      <p:bold r:id="rId32"/>
      <p:italic r:id="rId33"/>
      <p:boldItalic r:id="rId34"/>
    </p:embeddedFont>
    <p:embeddedFont>
      <p:font typeface="Noto Sans Symbols" panose="020B0502040504020204" pitchFamily="34" charset="0"/>
      <p:regular r:id="rId35"/>
      <p:bold r:id="rId36"/>
    </p:embeddedFont>
    <p:embeddedFont>
      <p:font typeface="Source Sans Pro" panose="020B0503030403020204" pitchFamily="34" charset="0"/>
      <p:regular r:id="rId37"/>
      <p:bold r:id="rId38"/>
      <p:italic r:id="rId39"/>
      <p:bold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fe043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fe043d8e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4fe043d8e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fe043d8e0_0_1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4fe043d8e0_0_1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fe043d8e0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4fe043d8e0_0_1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4fe043d8e0_0_1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fe043d8e0_0_1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fe043d8e0_0_15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4fe043d8e0_0_15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fe043d8e0_0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4fe043d8e0_0_15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4fe043d8e0_0_15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4fe043d8e0_0_1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4fe043d8e0_0_18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4fe043d8e0_0_1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fe043d8e0_0_1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4fe043d8e0_0_18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4fe043d8e0_0_18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fe043d8e0_0_2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fe043d8e0_0_20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4fe043d8e0_0_20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fe043d8e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4fe043d8e0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4fe043d8e0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fe043d8e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4fe043d8e0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4fe043d8e0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fe043d8e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4fe043d8e0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4fe043d8e0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fe043d8e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4fe043d8e0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4fe043d8e0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fe043d8e0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fe043d8e0_0_6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4fe043d8e0_0_6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fe043d8e0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4fe043d8e0_0_6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4fe043d8e0_0_6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fe043d8e0_0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fe043d8e0_0_8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4fe043d8e0_0_8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fe043d8e0_0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fe043d8e0_0_1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4fe043d8e0_0_1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iddynamics" TargetMode="External"/><Relationship Id="rId13" Type="http://schemas.openxmlformats.org/officeDocument/2006/relationships/hyperlink" Target="http://www.griddynamics.com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hyperlink" Target="https://plus.google.com/115302417170674279390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https://www.youtube.com/channel/UCFX-U3YT1ANC907BzvhNn7Q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www.linkedin.com/company/grid-dynamics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twitter.com/griddynamics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66700" y="2104452"/>
            <a:ext cx="5732100" cy="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rebuchet MS"/>
              <a:buNone/>
              <a:defRPr sz="3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- 3 blocks">
  <p:cSld name="Comparison - 3 block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529167" y="1227666"/>
            <a:ext cx="26175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2"/>
          </p:nvPr>
        </p:nvSpPr>
        <p:spPr>
          <a:xfrm>
            <a:off x="529167" y="814168"/>
            <a:ext cx="26175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" name="Google Shape;11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>
            <a:spLocks noGrp="1"/>
          </p:cNvSpPr>
          <p:nvPr>
            <p:ph type="body" idx="3"/>
          </p:nvPr>
        </p:nvSpPr>
        <p:spPr>
          <a:xfrm>
            <a:off x="3414889" y="1227666"/>
            <a:ext cx="26175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body" idx="4"/>
          </p:nvPr>
        </p:nvSpPr>
        <p:spPr>
          <a:xfrm>
            <a:off x="3414889" y="814168"/>
            <a:ext cx="26175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body" idx="5"/>
          </p:nvPr>
        </p:nvSpPr>
        <p:spPr>
          <a:xfrm>
            <a:off x="6300611" y="1227666"/>
            <a:ext cx="26175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body" idx="6"/>
          </p:nvPr>
        </p:nvSpPr>
        <p:spPr>
          <a:xfrm>
            <a:off x="6300611" y="814168"/>
            <a:ext cx="26175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5" name="Google Shape;125;p11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- 4 blocks">
  <p:cSld name="Comparison - 4 block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8" name="Google Shape;128;p12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2"/>
          <p:cNvSpPr txBox="1">
            <a:spLocks noGrp="1"/>
          </p:cNvSpPr>
          <p:nvPr>
            <p:ph type="body" idx="1"/>
          </p:nvPr>
        </p:nvSpPr>
        <p:spPr>
          <a:xfrm>
            <a:off x="529167" y="1227666"/>
            <a:ext cx="19368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2"/>
          </p:nvPr>
        </p:nvSpPr>
        <p:spPr>
          <a:xfrm>
            <a:off x="2679935" y="1227666"/>
            <a:ext cx="19368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3"/>
          </p:nvPr>
        </p:nvSpPr>
        <p:spPr>
          <a:xfrm>
            <a:off x="2681699" y="814168"/>
            <a:ext cx="1936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4"/>
          </p:nvPr>
        </p:nvSpPr>
        <p:spPr>
          <a:xfrm>
            <a:off x="4830703" y="1227666"/>
            <a:ext cx="19368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body" idx="5"/>
          </p:nvPr>
        </p:nvSpPr>
        <p:spPr>
          <a:xfrm>
            <a:off x="4831586" y="814168"/>
            <a:ext cx="1936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body" idx="6"/>
          </p:nvPr>
        </p:nvSpPr>
        <p:spPr>
          <a:xfrm>
            <a:off x="6981472" y="1227666"/>
            <a:ext cx="19368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body" idx="7"/>
          </p:nvPr>
        </p:nvSpPr>
        <p:spPr>
          <a:xfrm>
            <a:off x="6981472" y="814168"/>
            <a:ext cx="1936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body" idx="8"/>
          </p:nvPr>
        </p:nvSpPr>
        <p:spPr>
          <a:xfrm>
            <a:off x="529167" y="814168"/>
            <a:ext cx="19395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9" name="Google Shape;139;p12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centered">
  <p:cSld name="Content - centere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body" idx="1"/>
          </p:nvPr>
        </p:nvSpPr>
        <p:spPr>
          <a:xfrm>
            <a:off x="506139" y="811389"/>
            <a:ext cx="8403000" cy="3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144" name="Google Shape;14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6" name="Google Shape;146;p13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cover 3rd level">
  <p:cSld name="Subcover 3rd leve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>
            <a:spLocks noGrp="1"/>
          </p:cNvSpPr>
          <p:nvPr>
            <p:ph type="title"/>
          </p:nvPr>
        </p:nvSpPr>
        <p:spPr>
          <a:xfrm>
            <a:off x="266699" y="2099071"/>
            <a:ext cx="86361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rebuchet MS"/>
              <a:buNone/>
              <a:defRPr sz="3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7680" y="1703070"/>
            <a:ext cx="2766060" cy="23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4700" y="1703070"/>
            <a:ext cx="2766060" cy="23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100" y="1703070"/>
            <a:ext cx="2766060" cy="2303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529166" y="164441"/>
            <a:ext cx="83736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body" idx="1"/>
          </p:nvPr>
        </p:nvSpPr>
        <p:spPr>
          <a:xfrm>
            <a:off x="608698" y="2190750"/>
            <a:ext cx="2532300" cy="14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/>
          <a:lstStyle>
            <a:lvl1pPr marL="457200" marR="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body" idx="2"/>
          </p:nvPr>
        </p:nvSpPr>
        <p:spPr>
          <a:xfrm>
            <a:off x="608698" y="1376164"/>
            <a:ext cx="25323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000" tIns="0" rIns="162000" bIns="0" anchor="t" anchorCtr="0"/>
          <a:lstStyle>
            <a:lvl1pPr marL="457200" marR="0" lvl="0" indent="-228600" algn="ctr" rtl="0">
              <a:lnSpc>
                <a:spcPct val="82142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/>
          <p:nvPr/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rPr>
              <a:t>Privileged and Confidential</a:t>
            </a:r>
            <a:endParaRPr sz="700" b="0" i="0" u="none" strike="noStrike" cap="none">
              <a:solidFill>
                <a:srgbClr val="9B9B9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" name="Google Shape;162;p15"/>
          <p:cNvSpPr txBox="1"/>
          <p:nvPr/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Google Shape;163;p15"/>
          <p:cNvSpPr txBox="1">
            <a:spLocks noGrp="1"/>
          </p:cNvSpPr>
          <p:nvPr>
            <p:ph type="body" idx="3"/>
          </p:nvPr>
        </p:nvSpPr>
        <p:spPr>
          <a:xfrm>
            <a:off x="3428991" y="2190750"/>
            <a:ext cx="2547000" cy="14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/>
          <a:lstStyle>
            <a:lvl1pPr marL="457200" marR="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body" idx="4"/>
          </p:nvPr>
        </p:nvSpPr>
        <p:spPr>
          <a:xfrm>
            <a:off x="3428991" y="1376164"/>
            <a:ext cx="25470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000" tIns="0" rIns="162000" bIns="0" anchor="t" anchorCtr="0"/>
          <a:lstStyle>
            <a:lvl1pPr marL="457200" marR="0" lvl="0" indent="-228600" algn="ctr" rtl="0">
              <a:lnSpc>
                <a:spcPct val="82142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body" idx="5"/>
          </p:nvPr>
        </p:nvSpPr>
        <p:spPr>
          <a:xfrm>
            <a:off x="6249945" y="2190750"/>
            <a:ext cx="2546400" cy="14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/>
          <a:lstStyle>
            <a:lvl1pPr marL="457200" marR="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body" idx="6"/>
          </p:nvPr>
        </p:nvSpPr>
        <p:spPr>
          <a:xfrm>
            <a:off x="6249945" y="1376164"/>
            <a:ext cx="25464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000" tIns="0" rIns="162000" bIns="0" anchor="t" anchorCtr="0"/>
          <a:lstStyle>
            <a:lvl1pPr marL="457200" marR="0" lvl="0" indent="-228600" algn="ctr" rtl="0">
              <a:lnSpc>
                <a:spcPct val="82142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167" name="Google Shape;1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5" descr="slides_innerline_2_2@2x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/>
          <p:nvPr/>
        </p:nvSpPr>
        <p:spPr>
          <a:xfrm>
            <a:off x="670560" y="1798320"/>
            <a:ext cx="2529900" cy="1828800"/>
          </a:xfrm>
          <a:prstGeom prst="roundRect">
            <a:avLst>
              <a:gd name="adj" fmla="val 6250"/>
            </a:avLst>
          </a:prstGeom>
          <a:solidFill>
            <a:schemeClr val="lt1"/>
          </a:solidFill>
          <a:ln>
            <a:noFill/>
          </a:ln>
          <a:effectLst>
            <a:outerShdw blurRad="190500" dist="63500" dir="5400000" algn="tl" rotWithShape="0">
              <a:srgbClr val="000000">
                <a:alpha val="1373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/>
          </p:nvPr>
        </p:nvSpPr>
        <p:spPr>
          <a:xfrm>
            <a:off x="529166" y="164441"/>
            <a:ext cx="83736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body" idx="1"/>
          </p:nvPr>
        </p:nvSpPr>
        <p:spPr>
          <a:xfrm>
            <a:off x="677278" y="2362200"/>
            <a:ext cx="2532300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/>
          <a:lstStyle>
            <a:lvl1pPr marL="457200" marR="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body" idx="2"/>
          </p:nvPr>
        </p:nvSpPr>
        <p:spPr>
          <a:xfrm>
            <a:off x="677278" y="1962905"/>
            <a:ext cx="25323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000" tIns="0" rIns="162000" bIns="0" anchor="t" anchorCtr="0"/>
          <a:lstStyle>
            <a:lvl1pPr marL="457200" marR="0" lvl="0" indent="-228600" algn="ctr" rtl="0">
              <a:lnSpc>
                <a:spcPct val="82142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/>
          <p:nvPr/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rPr>
              <a:t>Privileged and Confidential</a:t>
            </a:r>
            <a:endParaRPr sz="700" b="0" i="0" u="none" strike="noStrike" cap="none">
              <a:solidFill>
                <a:srgbClr val="9B9B9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"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8" name="Google Shape;17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16"/>
          <p:cNvCxnSpPr/>
          <p:nvPr/>
        </p:nvCxnSpPr>
        <p:spPr>
          <a:xfrm rot="10800000">
            <a:off x="799980" y="2354580"/>
            <a:ext cx="2278500" cy="0"/>
          </a:xfrm>
          <a:prstGeom prst="straightConnector1">
            <a:avLst/>
          </a:prstGeom>
          <a:noFill/>
          <a:ln w="12700" cap="flat" cmpd="sng">
            <a:solidFill>
              <a:srgbClr val="FF860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6"/>
          <p:cNvSpPr/>
          <p:nvPr/>
        </p:nvSpPr>
        <p:spPr>
          <a:xfrm>
            <a:off x="3444240" y="1798320"/>
            <a:ext cx="2529900" cy="1828800"/>
          </a:xfrm>
          <a:prstGeom prst="roundRect">
            <a:avLst>
              <a:gd name="adj" fmla="val 6250"/>
            </a:avLst>
          </a:prstGeom>
          <a:solidFill>
            <a:schemeClr val="lt1"/>
          </a:solidFill>
          <a:ln>
            <a:noFill/>
          </a:ln>
          <a:effectLst>
            <a:outerShdw blurRad="190500" dist="63500" dir="5400000" algn="tl" rotWithShape="0">
              <a:srgbClr val="000000">
                <a:alpha val="1373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1" name="Google Shape;181;p16"/>
          <p:cNvSpPr txBox="1">
            <a:spLocks noGrp="1"/>
          </p:cNvSpPr>
          <p:nvPr>
            <p:ph type="body" idx="3"/>
          </p:nvPr>
        </p:nvSpPr>
        <p:spPr>
          <a:xfrm>
            <a:off x="3450959" y="2362200"/>
            <a:ext cx="2532300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/>
          <a:lstStyle>
            <a:lvl1pPr marL="457200" marR="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body" idx="4"/>
          </p:nvPr>
        </p:nvSpPr>
        <p:spPr>
          <a:xfrm>
            <a:off x="3450959" y="1962905"/>
            <a:ext cx="25323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000" tIns="0" rIns="162000" bIns="0" anchor="t" anchorCtr="0"/>
          <a:lstStyle>
            <a:lvl1pPr marL="457200" marR="0" lvl="0" indent="-228600" algn="ctr" rtl="0">
              <a:lnSpc>
                <a:spcPct val="82142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183" name="Google Shape;183;p16"/>
          <p:cNvCxnSpPr/>
          <p:nvPr/>
        </p:nvCxnSpPr>
        <p:spPr>
          <a:xfrm rot="10800000">
            <a:off x="3573660" y="2354580"/>
            <a:ext cx="2278500" cy="0"/>
          </a:xfrm>
          <a:prstGeom prst="straightConnector1">
            <a:avLst/>
          </a:prstGeom>
          <a:noFill/>
          <a:ln w="12700" cap="flat" cmpd="sng">
            <a:solidFill>
              <a:srgbClr val="FF860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6"/>
          <p:cNvSpPr/>
          <p:nvPr/>
        </p:nvSpPr>
        <p:spPr>
          <a:xfrm>
            <a:off x="6233160" y="1798320"/>
            <a:ext cx="2529900" cy="1828800"/>
          </a:xfrm>
          <a:prstGeom prst="roundRect">
            <a:avLst>
              <a:gd name="adj" fmla="val 6250"/>
            </a:avLst>
          </a:prstGeom>
          <a:solidFill>
            <a:schemeClr val="lt1"/>
          </a:solidFill>
          <a:ln>
            <a:noFill/>
          </a:ln>
          <a:effectLst>
            <a:outerShdw blurRad="190500" dist="63500" dir="5400000" algn="tl" rotWithShape="0">
              <a:srgbClr val="000000">
                <a:alpha val="1373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5" name="Google Shape;185;p16"/>
          <p:cNvSpPr txBox="1">
            <a:spLocks noGrp="1"/>
          </p:cNvSpPr>
          <p:nvPr>
            <p:ph type="body" idx="5"/>
          </p:nvPr>
        </p:nvSpPr>
        <p:spPr>
          <a:xfrm>
            <a:off x="6239879" y="2362200"/>
            <a:ext cx="2532300" cy="12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/>
          <a:lstStyle>
            <a:lvl1pPr marL="457200" marR="0" lvl="0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body" idx="6"/>
          </p:nvPr>
        </p:nvSpPr>
        <p:spPr>
          <a:xfrm>
            <a:off x="6239879" y="1962905"/>
            <a:ext cx="25323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000" tIns="0" rIns="162000" bIns="0" anchor="t" anchorCtr="0"/>
          <a:lstStyle>
            <a:lvl1pPr marL="457200" marR="0" lvl="0" indent="-228600" algn="ctr" rtl="0">
              <a:lnSpc>
                <a:spcPct val="82142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4375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cxnSp>
        <p:nvCxnSpPr>
          <p:cNvPr id="187" name="Google Shape;187;p16"/>
          <p:cNvCxnSpPr/>
          <p:nvPr/>
        </p:nvCxnSpPr>
        <p:spPr>
          <a:xfrm rot="10800000">
            <a:off x="6362580" y="2354580"/>
            <a:ext cx="2278500" cy="0"/>
          </a:xfrm>
          <a:prstGeom prst="straightConnector1">
            <a:avLst/>
          </a:prstGeom>
          <a:noFill/>
          <a:ln w="12700" cap="flat" cmpd="sng">
            <a:solidFill>
              <a:srgbClr val="FF860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8" name="Google Shape;188;p16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rge numbers">
  <p:cSld name="Agenda large number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>
            <a:spLocks noGrp="1"/>
          </p:cNvSpPr>
          <p:nvPr>
            <p:ph type="title"/>
          </p:nvPr>
        </p:nvSpPr>
        <p:spPr>
          <a:xfrm>
            <a:off x="878400" y="252001"/>
            <a:ext cx="79083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9C1"/>
              </a:buClr>
              <a:buSzPts val="2600"/>
              <a:buFont typeface="Source Sans Pro"/>
              <a:buNone/>
              <a:defRPr sz="2600" b="0" i="0" u="none" strike="noStrike" cap="none">
                <a:solidFill>
                  <a:srgbClr val="1589C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body" idx="1"/>
          </p:nvPr>
        </p:nvSpPr>
        <p:spPr>
          <a:xfrm>
            <a:off x="878399" y="1176950"/>
            <a:ext cx="7908300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3020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1589C1"/>
              </a:buClr>
              <a:buSzPts val="1600"/>
              <a:buFont typeface="Consolas"/>
              <a:buAutoNum type="arabicPeriod"/>
              <a:defRPr sz="1600" b="0" i="0" u="none" strike="noStrike" cap="none">
                <a:solidFill>
                  <a:srgbClr val="49494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>
            <a:spLocks noGrp="1"/>
          </p:cNvSpPr>
          <p:nvPr>
            <p:ph type="title"/>
          </p:nvPr>
        </p:nvSpPr>
        <p:spPr>
          <a:xfrm>
            <a:off x="878400" y="252001"/>
            <a:ext cx="79083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89C1"/>
              </a:buClr>
              <a:buSzPts val="2600"/>
              <a:buFont typeface="Source Sans Pro"/>
              <a:buNone/>
              <a:defRPr sz="2600" b="0" i="0" u="none" strike="noStrike" cap="none">
                <a:solidFill>
                  <a:srgbClr val="1589C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ullet points">
  <p:cSld name="content with bullet poin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79105" y="2234272"/>
            <a:ext cx="4766699" cy="290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>
            <a:spLocks noGrp="1"/>
          </p:cNvSpPr>
          <p:nvPr>
            <p:ph type="title"/>
          </p:nvPr>
        </p:nvSpPr>
        <p:spPr>
          <a:xfrm>
            <a:off x="457200" y="846483"/>
            <a:ext cx="8229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body" idx="1"/>
          </p:nvPr>
        </p:nvSpPr>
        <p:spPr>
          <a:xfrm>
            <a:off x="457200" y="1478932"/>
            <a:ext cx="8229600" cy="3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8890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8890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">
  <p:cSld name="Ab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66700" y="380339"/>
            <a:ext cx="51255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rebuchet MS"/>
              <a:buNone/>
              <a:defRPr sz="3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273049" y="1898650"/>
            <a:ext cx="8623200" cy="28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just" rtl="0">
              <a:lnSpc>
                <a:spcPct val="125000"/>
              </a:lnSpc>
              <a:spcBef>
                <a:spcPts val="1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Trebuchet MS"/>
              <a:buNone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49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Trebuchet MS"/>
              <a:buNone/>
              <a:defRPr sz="5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master">
  <p:cSld name="bullet mast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670560" y="101918"/>
            <a:ext cx="82296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Helvetica Neue"/>
              <a:buNone/>
              <a:defRPr sz="2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1"/>
          </p:nvPr>
        </p:nvSpPr>
        <p:spPr>
          <a:xfrm>
            <a:off x="670560" y="1056005"/>
            <a:ext cx="8229600" cy="3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SECTION_HEADER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map">
  <p:cSld name="Slide with map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524626" y="979312"/>
            <a:ext cx="3600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6786209" y="4269634"/>
            <a:ext cx="1482000" cy="273900"/>
          </a:xfrm>
          <a:prstGeom prst="roundRect">
            <a:avLst>
              <a:gd name="adj" fmla="val 8749"/>
            </a:avLst>
          </a:prstGeom>
          <a:solidFill>
            <a:schemeClr val="lt1"/>
          </a:solidFill>
          <a:ln>
            <a:noFill/>
          </a:ln>
          <a:effectLst>
            <a:outerShdw blurRad="215900" dist="76200" dir="5400000" sx="98000" sy="98000" algn="t" rotWithShape="0">
              <a:srgbClr val="9B9B9B">
                <a:alpha val="68630"/>
              </a:srgbClr>
            </a:outerShdw>
          </a:effectLst>
        </p:spPr>
        <p:txBody>
          <a:bodyPr spcFirstLastPara="1" wrap="square" lIns="756000" tIns="34275" rIns="10800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2958" y="4332740"/>
            <a:ext cx="102904" cy="14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24217" y="4361053"/>
            <a:ext cx="82617" cy="8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6166" y="2656457"/>
            <a:ext cx="118286" cy="16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0060" y="2224441"/>
            <a:ext cx="118286" cy="16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0967" y="2224441"/>
            <a:ext cx="118286" cy="16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9312" y="2165683"/>
            <a:ext cx="118286" cy="16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6602" y="1804049"/>
            <a:ext cx="118286" cy="16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9623" y="2135863"/>
            <a:ext cx="118286" cy="16165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>
            <a:off x="8241224" y="1595572"/>
            <a:ext cx="7014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St. Petersburg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(Russia)</a:t>
            </a:r>
            <a:endParaRPr sz="5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8646118" y="1934850"/>
            <a:ext cx="7014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Saratov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(Russia)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8382341" y="2363744"/>
            <a:ext cx="7014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Kharkiv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(Ukraine)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7404823" y="2142313"/>
            <a:ext cx="7014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Krakow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(Poland)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8128886" y="2359675"/>
            <a:ext cx="7014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Lviv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(Ukraine)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4258160" y="2466058"/>
            <a:ext cx="5307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500"/>
              <a:buFont typeface="Trebuchet MS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San Ramon </a:t>
            </a: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(CA)</a:t>
            </a: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500" b="1" i="0" u="none" strike="noStrike" cap="non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5815" y="2578424"/>
            <a:ext cx="82617" cy="8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476" y="2640416"/>
            <a:ext cx="82617" cy="8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9036" y="2601658"/>
            <a:ext cx="82617" cy="8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2430" y="3091232"/>
            <a:ext cx="82617" cy="8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9201" y="2915156"/>
            <a:ext cx="82617" cy="8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0785" y="2956465"/>
            <a:ext cx="82617" cy="8261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/>
          <p:nvPr/>
        </p:nvSpPr>
        <p:spPr>
          <a:xfrm>
            <a:off x="4756685" y="3028580"/>
            <a:ext cx="5307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500"/>
              <a:buFont typeface="Trebuchet MS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Dallas </a:t>
            </a: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(TX)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>
            <a:off x="4916221" y="2440156"/>
            <a:ext cx="6219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Milwaukee</a:t>
            </a: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 (WI)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5485138" y="2481481"/>
            <a:ext cx="596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New York </a:t>
            </a: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(NY)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5448399" y="2690673"/>
            <a:ext cx="4992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Wayne</a:t>
            </a: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 (NJ)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5"/>
          <p:cNvSpPr/>
          <p:nvPr/>
        </p:nvSpPr>
        <p:spPr>
          <a:xfrm>
            <a:off x="5093875" y="2795755"/>
            <a:ext cx="5244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Atlanta</a:t>
            </a: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 (GA)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5040587" y="3179652"/>
            <a:ext cx="7224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500"/>
              <a:buFont typeface="Trebuchet MS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St. Petersburg </a:t>
            </a: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(FL)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/>
          <p:nvPr/>
        </p:nvSpPr>
        <p:spPr>
          <a:xfrm>
            <a:off x="6942141" y="4340675"/>
            <a:ext cx="7014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Corporate office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7768414" y="4340675"/>
            <a:ext cx="701400" cy="1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Site office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0789" y="2411374"/>
            <a:ext cx="118286" cy="16165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5"/>
          <p:cNvSpPr/>
          <p:nvPr/>
        </p:nvSpPr>
        <p:spPr>
          <a:xfrm>
            <a:off x="8018325" y="2554505"/>
            <a:ext cx="7014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Belgrade</a:t>
            </a:r>
            <a:endParaRPr sz="500" b="1" i="0" u="none" strike="noStrike" cap="none">
              <a:solidFill>
                <a:srgbClr val="4A4A4A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(Serbia)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5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2"/>
          </p:nvPr>
        </p:nvSpPr>
        <p:spPr>
          <a:xfrm>
            <a:off x="536222" y="1472045"/>
            <a:ext cx="3594300" cy="29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61" name="Google Shape;61;p5" descr="slides_innerline_2_2@2x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eneral">
  <p:cSld name="1_Genera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536222" y="811389"/>
            <a:ext cx="4045200" cy="3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2"/>
          </p:nvPr>
        </p:nvSpPr>
        <p:spPr>
          <a:xfrm>
            <a:off x="4850060" y="811388"/>
            <a:ext cx="4045200" cy="3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69" name="Google Shape;69;p6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">
  <p:cSld name="Genera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536222" y="811389"/>
            <a:ext cx="8359500" cy="3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76" name="Google Shape;76;p7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 - 4 blocks">
  <p:cSld name="1_Comparison - 4 block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"/>
          <p:cNvSpPr txBox="1">
            <a:spLocks noGrp="1"/>
          </p:cNvSpPr>
          <p:nvPr>
            <p:ph type="body" idx="1"/>
          </p:nvPr>
        </p:nvSpPr>
        <p:spPr>
          <a:xfrm>
            <a:off x="529166" y="1227667"/>
            <a:ext cx="4035000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2"/>
          </p:nvPr>
        </p:nvSpPr>
        <p:spPr>
          <a:xfrm>
            <a:off x="529166" y="814168"/>
            <a:ext cx="4035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body" idx="3"/>
          </p:nvPr>
        </p:nvSpPr>
        <p:spPr>
          <a:xfrm>
            <a:off x="4883326" y="1227667"/>
            <a:ext cx="4035000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body" idx="4"/>
          </p:nvPr>
        </p:nvSpPr>
        <p:spPr>
          <a:xfrm>
            <a:off x="4883326" y="814168"/>
            <a:ext cx="4035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body" idx="5"/>
          </p:nvPr>
        </p:nvSpPr>
        <p:spPr>
          <a:xfrm>
            <a:off x="529166" y="3291416"/>
            <a:ext cx="4035000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Google Shape;86;p8"/>
          <p:cNvSpPr txBox="1">
            <a:spLocks noGrp="1"/>
          </p:cNvSpPr>
          <p:nvPr>
            <p:ph type="body" idx="6"/>
          </p:nvPr>
        </p:nvSpPr>
        <p:spPr>
          <a:xfrm>
            <a:off x="529166" y="2877917"/>
            <a:ext cx="4035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body" idx="7"/>
          </p:nvPr>
        </p:nvSpPr>
        <p:spPr>
          <a:xfrm>
            <a:off x="4883326" y="3291416"/>
            <a:ext cx="4035000" cy="14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13500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8"/>
          </p:nvPr>
        </p:nvSpPr>
        <p:spPr>
          <a:xfrm>
            <a:off x="4883326" y="2877917"/>
            <a:ext cx="4035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60B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860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0" name="Google Shape;90;p8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6032604" y="2037607"/>
            <a:ext cx="3840900" cy="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3" name="Google Shape;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3998" y="4224278"/>
            <a:ext cx="101687" cy="19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0243" y="4242248"/>
            <a:ext cx="178440" cy="15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3612" y="4242248"/>
            <a:ext cx="156135" cy="15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02491" y="4253401"/>
            <a:ext cx="189593" cy="13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3111" y="4228307"/>
            <a:ext cx="172864" cy="18401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9"/>
          <p:cNvSpPr/>
          <p:nvPr/>
        </p:nvSpPr>
        <p:spPr>
          <a:xfrm>
            <a:off x="6843760" y="4527596"/>
            <a:ext cx="15273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rPr>
              <a:t>www.griddynamics.com</a:t>
            </a:r>
            <a:endParaRPr sz="11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" name="Google Shape;99;p9">
            <a:hlinkClick r:id="rId8"/>
          </p:cNvPr>
          <p:cNvSpPr/>
          <p:nvPr/>
        </p:nvSpPr>
        <p:spPr>
          <a:xfrm>
            <a:off x="6830054" y="4163399"/>
            <a:ext cx="2466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" name="Google Shape;100;p9">
            <a:hlinkClick r:id="rId9"/>
          </p:cNvPr>
          <p:cNvSpPr/>
          <p:nvPr/>
        </p:nvSpPr>
        <p:spPr>
          <a:xfrm>
            <a:off x="7116480" y="4163399"/>
            <a:ext cx="2466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" name="Google Shape;101;p9">
            <a:hlinkClick r:id="rId10"/>
          </p:cNvPr>
          <p:cNvSpPr/>
          <p:nvPr/>
        </p:nvSpPr>
        <p:spPr>
          <a:xfrm>
            <a:off x="7456195" y="4163399"/>
            <a:ext cx="2466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" name="Google Shape;102;p9">
            <a:hlinkClick r:id="rId11"/>
          </p:cNvPr>
          <p:cNvSpPr/>
          <p:nvPr/>
        </p:nvSpPr>
        <p:spPr>
          <a:xfrm>
            <a:off x="7782589" y="4163399"/>
            <a:ext cx="2466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Google Shape;103;p9">
            <a:hlinkClick r:id="rId12"/>
          </p:cNvPr>
          <p:cNvSpPr/>
          <p:nvPr/>
        </p:nvSpPr>
        <p:spPr>
          <a:xfrm>
            <a:off x="8102320" y="4163399"/>
            <a:ext cx="2466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" name="Google Shape;104;p9">
            <a:hlinkClick r:id="rId13"/>
          </p:cNvPr>
          <p:cNvSpPr/>
          <p:nvPr/>
        </p:nvSpPr>
        <p:spPr>
          <a:xfrm>
            <a:off x="6816732" y="4523060"/>
            <a:ext cx="15786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- 5 levels">
  <p:cSld name="List - 5 level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" name="Google Shape;10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985" y="4789297"/>
            <a:ext cx="901171" cy="2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0"/>
          <p:cNvSpPr txBox="1">
            <a:spLocks noGrp="1"/>
          </p:cNvSpPr>
          <p:nvPr>
            <p:ph type="title"/>
          </p:nvPr>
        </p:nvSpPr>
        <p:spPr>
          <a:xfrm>
            <a:off x="536222" y="164441"/>
            <a:ext cx="8367900" cy="3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body" idx="1"/>
          </p:nvPr>
        </p:nvSpPr>
        <p:spPr>
          <a:xfrm>
            <a:off x="3485444" y="811389"/>
            <a:ext cx="2469300" cy="3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Trebuchet MS"/>
              <a:buAutoNum type="arabicPeriod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Trebuchet MS"/>
              <a:buAutoNum type="romanLcPeriod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Trebuchet MS"/>
              <a:buAutoNum type="arabicPeriod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Trebuchet MS"/>
              <a:buAutoNum type="romanLcPeriod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Trebuchet MS"/>
              <a:buAutoNum type="arabicPeriod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2"/>
          </p:nvPr>
        </p:nvSpPr>
        <p:spPr>
          <a:xfrm>
            <a:off x="6441722" y="811389"/>
            <a:ext cx="2469300" cy="3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Merriweather Sans"/>
              <a:buChar char="-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Merriweather Sans"/>
              <a:buChar char="-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Merriweather Sans"/>
              <a:buChar char="-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Merriweather Sans"/>
              <a:buChar char="-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Merriweather Sans"/>
              <a:buChar char="-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3"/>
          </p:nvPr>
        </p:nvSpPr>
        <p:spPr>
          <a:xfrm>
            <a:off x="531814" y="811389"/>
            <a:ext cx="2468700" cy="3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pic>
        <p:nvPicPr>
          <p:cNvPr id="113" name="Google Shape;113;p10" descr="slides_innerline_2_2@2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85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9166" y="164441"/>
            <a:ext cx="83736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rebuchet MS"/>
              <a:buNone/>
              <a:defRPr sz="2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ftr" idx="11"/>
          </p:nvPr>
        </p:nvSpPr>
        <p:spPr>
          <a:xfrm>
            <a:off x="3325545" y="4881023"/>
            <a:ext cx="2493000" cy="1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rgbClr val="9B9B9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536222" y="811389"/>
            <a:ext cx="8359500" cy="3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A4A4A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A4A4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29550" y="4876800"/>
            <a:ext cx="10731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71">
          <p15:clr>
            <a:srgbClr val="F26B43"/>
          </p15:clr>
        </p15:guide>
        <p15:guide id="2" pos="2710">
          <p15:clr>
            <a:srgbClr val="F26B43"/>
          </p15:clr>
        </p15:guide>
        <p15:guide id="3" pos="3033">
          <p15:clr>
            <a:srgbClr val="F26B43"/>
          </p15:clr>
        </p15:guide>
        <p15:guide id="4" pos="3084">
          <p15:clr>
            <a:srgbClr val="F26B43"/>
          </p15:clr>
        </p15:guide>
        <p15:guide id="5" pos="3407">
          <p15:clr>
            <a:srgbClr val="F26B43"/>
          </p15:clr>
        </p15:guide>
        <p15:guide id="6" pos="5760">
          <p15:clr>
            <a:srgbClr val="F26B43"/>
          </p15:clr>
        </p15:guide>
        <p15:guide id="7" pos="2659">
          <p15:clr>
            <a:srgbClr val="F26B43"/>
          </p15:clr>
        </p15:guide>
        <p15:guide id="8" pos="2335">
          <p15:clr>
            <a:srgbClr val="F26B43"/>
          </p15:clr>
        </p15:guide>
        <p15:guide id="9" pos="2285">
          <p15:clr>
            <a:srgbClr val="F26B43"/>
          </p15:clr>
        </p15:guide>
        <p15:guide id="10" pos="1961">
          <p15:clr>
            <a:srgbClr val="F26B43"/>
          </p15:clr>
        </p15:guide>
        <p15:guide id="11" pos="1910">
          <p15:clr>
            <a:srgbClr val="F26B43"/>
          </p15:clr>
        </p15:guide>
        <p15:guide id="12" pos="1587">
          <p15:clr>
            <a:srgbClr val="F26B43"/>
          </p15:clr>
        </p15:guide>
        <p15:guide id="13" pos="1536">
          <p15:clr>
            <a:srgbClr val="F26B43"/>
          </p15:clr>
        </p15:guide>
        <p15:guide id="14" pos="1213">
          <p15:clr>
            <a:srgbClr val="F26B43"/>
          </p15:clr>
        </p15:guide>
        <p15:guide id="15">
          <p15:clr>
            <a:srgbClr val="F26B43"/>
          </p15:clr>
        </p15:guide>
        <p15:guide id="16" pos="413">
          <p15:clr>
            <a:srgbClr val="F26B43"/>
          </p15:clr>
        </p15:guide>
        <p15:guide id="17" pos="91">
          <p15:clr>
            <a:srgbClr val="F26B43"/>
          </p15:clr>
        </p15:guide>
        <p15:guide id="18" pos="1162">
          <p15:clr>
            <a:srgbClr val="F26B43"/>
          </p15:clr>
        </p15:guide>
        <p15:guide id="19" pos="787">
          <p15:clr>
            <a:srgbClr val="F26B43"/>
          </p15:clr>
        </p15:guide>
        <p15:guide id="20" pos="464">
          <p15:clr>
            <a:srgbClr val="F26B43"/>
          </p15:clr>
        </p15:guide>
        <p15:guide id="21" pos="839">
          <p15:clr>
            <a:srgbClr val="F26B43"/>
          </p15:clr>
        </p15:guide>
        <p15:guide id="22" pos="3458">
          <p15:clr>
            <a:srgbClr val="F26B43"/>
          </p15:clr>
        </p15:guide>
        <p15:guide id="23" pos="3781">
          <p15:clr>
            <a:srgbClr val="F26B43"/>
          </p15:clr>
        </p15:guide>
        <p15:guide id="24" pos="3833">
          <p15:clr>
            <a:srgbClr val="F26B43"/>
          </p15:clr>
        </p15:guide>
        <p15:guide id="25" pos="4156">
          <p15:clr>
            <a:srgbClr val="F26B43"/>
          </p15:clr>
        </p15:guide>
        <p15:guide id="26" pos="4207">
          <p15:clr>
            <a:srgbClr val="F26B43"/>
          </p15:clr>
        </p15:guide>
        <p15:guide id="27" pos="4530">
          <p15:clr>
            <a:srgbClr val="F26B43"/>
          </p15:clr>
        </p15:guide>
        <p15:guide id="28" pos="4581">
          <p15:clr>
            <a:srgbClr val="F26B43"/>
          </p15:clr>
        </p15:guide>
        <p15:guide id="29" pos="4904">
          <p15:clr>
            <a:srgbClr val="F26B43"/>
          </p15:clr>
        </p15:guide>
        <p15:guide id="30" pos="4955">
          <p15:clr>
            <a:srgbClr val="F26B43"/>
          </p15:clr>
        </p15:guide>
        <p15:guide id="31" pos="5329">
          <p15:clr>
            <a:srgbClr val="F26B43"/>
          </p15:clr>
        </p15:guide>
        <p15:guide id="32" pos="5653">
          <p15:clr>
            <a:srgbClr val="F26B43"/>
          </p15:clr>
        </p15:guide>
        <p15:guide id="33" pos="5279">
          <p15:clr>
            <a:srgbClr val="F26B43"/>
          </p15:clr>
        </p15:guide>
        <p15:guide id="34" orient="horz">
          <p15:clr>
            <a:srgbClr val="F26B43"/>
          </p15:clr>
        </p15:guide>
        <p15:guide id="35" orient="horz" pos="123">
          <p15:clr>
            <a:srgbClr val="F26B43"/>
          </p15:clr>
        </p15:guide>
        <p15:guide id="36" orient="horz" pos="242">
          <p15:clr>
            <a:srgbClr val="F26B43"/>
          </p15:clr>
        </p15:guide>
        <p15:guide id="37" orient="horz" pos="361">
          <p15:clr>
            <a:srgbClr val="F26B43"/>
          </p15:clr>
        </p15:guide>
        <p15:guide id="38" orient="horz" pos="719">
          <p15:clr>
            <a:srgbClr val="F26B43"/>
          </p15:clr>
        </p15:guide>
        <p15:guide id="39" orient="horz" pos="480">
          <p15:clr>
            <a:srgbClr val="F26B43"/>
          </p15:clr>
        </p15:guide>
        <p15:guide id="40" orient="horz" pos="599">
          <p15:clr>
            <a:srgbClr val="F26B43"/>
          </p15:clr>
        </p15:guide>
        <p15:guide id="41" orient="horz" pos="838">
          <p15:clr>
            <a:srgbClr val="F26B43"/>
          </p15:clr>
        </p15:guide>
        <p15:guide id="42" orient="horz" pos="956">
          <p15:clr>
            <a:srgbClr val="F26B43"/>
          </p15:clr>
        </p15:guide>
        <p15:guide id="43" orient="horz" pos="1075">
          <p15:clr>
            <a:srgbClr val="F26B43"/>
          </p15:clr>
        </p15:guide>
        <p15:guide id="44" orient="horz" pos="1195">
          <p15:clr>
            <a:srgbClr val="F26B43"/>
          </p15:clr>
        </p15:guide>
        <p15:guide id="45" orient="horz" pos="1314">
          <p15:clr>
            <a:srgbClr val="F26B43"/>
          </p15:clr>
        </p15:guide>
        <p15:guide id="46" orient="horz" pos="1433">
          <p15:clr>
            <a:srgbClr val="F26B43"/>
          </p15:clr>
        </p15:guide>
        <p15:guide id="47" orient="horz" pos="1552">
          <p15:clr>
            <a:srgbClr val="F26B43"/>
          </p15:clr>
        </p15:guide>
        <p15:guide id="48" orient="horz" pos="1790">
          <p15:clr>
            <a:srgbClr val="F26B43"/>
          </p15:clr>
        </p15:guide>
        <p15:guide id="49" orient="horz" pos="2028">
          <p15:clr>
            <a:srgbClr val="F26B43"/>
          </p15:clr>
        </p15:guide>
        <p15:guide id="50" orient="horz" pos="1909">
          <p15:clr>
            <a:srgbClr val="F26B43"/>
          </p15:clr>
        </p15:guide>
        <p15:guide id="51" orient="horz" pos="2147">
          <p15:clr>
            <a:srgbClr val="F26B43"/>
          </p15:clr>
        </p15:guide>
        <p15:guide id="52" orient="horz" pos="2267">
          <p15:clr>
            <a:srgbClr val="F26B43"/>
          </p15:clr>
        </p15:guide>
        <p15:guide id="53" orient="horz" pos="2386">
          <p15:clr>
            <a:srgbClr val="F26B43"/>
          </p15:clr>
        </p15:guide>
        <p15:guide id="54" orient="horz" pos="2504">
          <p15:clr>
            <a:srgbClr val="F26B43"/>
          </p15:clr>
        </p15:guide>
        <p15:guide id="55" orient="horz" pos="2623">
          <p15:clr>
            <a:srgbClr val="F26B43"/>
          </p15:clr>
        </p15:guide>
        <p15:guide id="56" orient="horz" pos="2743">
          <p15:clr>
            <a:srgbClr val="F26B43"/>
          </p15:clr>
        </p15:guide>
        <p15:guide id="57" orient="horz" pos="2862">
          <p15:clr>
            <a:srgbClr val="F26B43"/>
          </p15:clr>
        </p15:guide>
        <p15:guide id="58" orient="horz" pos="2981">
          <p15:clr>
            <a:srgbClr val="F26B43"/>
          </p15:clr>
        </p15:guide>
        <p15:guide id="59" orient="horz" pos="3100">
          <p15:clr>
            <a:srgbClr val="F26B43"/>
          </p15:clr>
        </p15:guide>
        <p15:guide id="60" orient="horz" pos="28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723900" y="1952052"/>
            <a:ext cx="5732100" cy="93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How to fill up 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automation on Gherkin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723900" y="3021638"/>
            <a:ext cx="35814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Bad Advices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356" y="3777881"/>
            <a:ext cx="32289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500" y="418313"/>
            <a:ext cx="2014538" cy="61436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/>
          <p:nvPr/>
        </p:nvSpPr>
        <p:spPr>
          <a:xfrm>
            <a:off x="1529600" y="4686938"/>
            <a:ext cx="35814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Saint-Petersburg, Russia</a:t>
            </a:r>
            <a:endParaRPr>
              <a:solidFill>
                <a:srgbClr val="B7B7B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6" name="Google Shape;2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4750" y="384175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>
            <a:spLocks noGrp="1"/>
          </p:cNvSpPr>
          <p:nvPr>
            <p:ph type="title"/>
          </p:nvPr>
        </p:nvSpPr>
        <p:spPr>
          <a:xfrm>
            <a:off x="640080" y="2099075"/>
            <a:ext cx="82473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Bad Advice: Test Data Management level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7" name="Google Shape;3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>
            <a:spLocks noGrp="1"/>
          </p:cNvSpPr>
          <p:nvPr>
            <p:ph type="title" idx="4294967295"/>
          </p:nvPr>
        </p:nvSpPr>
        <p:spPr>
          <a:xfrm>
            <a:off x="640080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Hardcode: Could we fill up the project?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4" name="Google Shape;324;p36"/>
          <p:cNvSpPr txBox="1">
            <a:spLocks noGrp="1"/>
          </p:cNvSpPr>
          <p:nvPr>
            <p:ph type="body" idx="4294967295"/>
          </p:nvPr>
        </p:nvSpPr>
        <p:spPr>
          <a:xfrm>
            <a:off x="640080" y="94005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b="1">
                <a:latin typeface="Source Sans Pro"/>
                <a:ea typeface="Source Sans Pro"/>
                <a:cs typeface="Source Sans Pro"/>
                <a:sym typeface="Source Sans Pro"/>
              </a:rPr>
              <a:t>Scenario: check price counting in the cart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user is on product page</a:t>
            </a:r>
            <a:endParaRPr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I add &lt;quantity&gt; product with SKU &lt;sku_id&gt;</a:t>
            </a:r>
            <a:endParaRPr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price in the cart is &lt;product_price&gt;*&lt;quantity&gt;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Examples:</a:t>
            </a:r>
            <a:endParaRPr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|Meta                 |currency|sku_id  |quantity |product_price  |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|@country US|$               |123456  |2                |12,25                    |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|@country EU|eur          |234347  |3                |9,75                       |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 txBox="1">
            <a:spLocks noGrp="1"/>
          </p:cNvSpPr>
          <p:nvPr>
            <p:ph type="title"/>
          </p:nvPr>
        </p:nvSpPr>
        <p:spPr>
          <a:xfrm>
            <a:off x="640080" y="76200"/>
            <a:ext cx="83679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Database: Could we still fill up the project?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body" idx="1"/>
          </p:nvPr>
        </p:nvSpPr>
        <p:spPr>
          <a:xfrm>
            <a:off x="536232" y="811388"/>
            <a:ext cx="4278600" cy="391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857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Database rights: access rights could be changed, and all the automation could be out-of-date. 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2857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Database updates: if your data is only in one database, it is ok. But what about several databases?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2857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Even if the previous 2 are ok, pulling the data from a database takes a long time.	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3" name="Google Shape;333;p37"/>
          <p:cNvSpPr txBox="1">
            <a:spLocks noGrp="1"/>
          </p:cNvSpPr>
          <p:nvPr>
            <p:ph type="body" idx="2"/>
          </p:nvPr>
        </p:nvSpPr>
        <p:spPr>
          <a:xfrm>
            <a:off x="4850050" y="887591"/>
            <a:ext cx="4045200" cy="97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4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SELECT</a:t>
            </a:r>
            <a:r>
              <a:rPr lang="en" sz="24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4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price</a:t>
            </a:r>
            <a:r>
              <a:rPr lang="en" sz="24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4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4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FROM</a:t>
            </a:r>
            <a:r>
              <a:rPr lang="en" sz="24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4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products</a:t>
            </a:r>
            <a:r>
              <a:rPr lang="en" sz="24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4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4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WHERE</a:t>
            </a:r>
            <a:r>
              <a:rPr lang="en" sz="24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24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prod_id = $prod_id 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900"/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/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"/>
          <p:cNvSpPr txBox="1">
            <a:spLocks noGrp="1"/>
          </p:cNvSpPr>
          <p:nvPr>
            <p:ph type="title"/>
          </p:nvPr>
        </p:nvSpPr>
        <p:spPr>
          <a:xfrm>
            <a:off x="640080" y="76200"/>
            <a:ext cx="8367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J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son/xml: Could we still fill up the project?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1" name="Google Shape;341;p38"/>
          <p:cNvSpPr txBox="1">
            <a:spLocks noGrp="1"/>
          </p:cNvSpPr>
          <p:nvPr>
            <p:ph type="body" idx="1"/>
          </p:nvPr>
        </p:nvSpPr>
        <p:spPr>
          <a:xfrm>
            <a:off x="640080" y="811389"/>
            <a:ext cx="4045200" cy="3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Obvious thing: our json could not be up-to-date with database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77800" lvl="0" indent="-158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Inventory (or some other critical property) could be changed, and we will know it after nightly run only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2" name="Google Shape;342;p38"/>
          <p:cNvSpPr txBox="1">
            <a:spLocks noGrp="1"/>
          </p:cNvSpPr>
          <p:nvPr>
            <p:ph type="body" idx="2"/>
          </p:nvPr>
        </p:nvSpPr>
        <p:spPr>
          <a:xfrm>
            <a:off x="4850060" y="811388"/>
            <a:ext cx="4045200" cy="391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"NORMAL_PRODUCT"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{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"productId"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en" sz="1800">
                <a:solidFill>
                  <a:srgbClr val="008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"1234_3456_134"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"productName"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en" sz="1800">
                <a:solidFill>
                  <a:srgbClr val="008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"Jeans with some super property"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"isGift"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en" sz="1800">
                <a:solidFill>
                  <a:srgbClr val="008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"false"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"newArrival"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en" sz="1800">
                <a:solidFill>
                  <a:srgbClr val="008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"false"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660E7A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"onlineOnly"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  <a:r>
              <a:rPr lang="en" sz="1800">
                <a:solidFill>
                  <a:srgbClr val="008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"true"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008000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}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3" name="Google Shape;34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 txBox="1">
            <a:spLocks noGrp="1"/>
          </p:cNvSpPr>
          <p:nvPr>
            <p:ph type="title"/>
          </p:nvPr>
        </p:nvSpPr>
        <p:spPr>
          <a:xfrm>
            <a:off x="640080" y="76200"/>
            <a:ext cx="8367900" cy="34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NEVER do it to fill your project up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1"/>
          </p:nvPr>
        </p:nvSpPr>
        <p:spPr>
          <a:xfrm>
            <a:off x="536222" y="811400"/>
            <a:ext cx="6321900" cy="391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857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Negotiation with customer about the data that should never be changed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2857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Separate team that looks after this data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2857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Issues to this team if something goes wrong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4925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1900"/>
              <a:buFont typeface="Source Sans Pro"/>
              <a:buChar char="•"/>
            </a:pPr>
            <a:r>
              <a:rPr lang="en" sz="1900">
                <a:latin typeface="Source Sans Pro"/>
                <a:ea typeface="Source Sans Pro"/>
                <a:cs typeface="Source Sans Pro"/>
                <a:sym typeface="Source Sans Pro"/>
              </a:rPr>
              <a:t>Data pool you can dynamically choose your data from</a:t>
            </a: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1" name="Google Shape;3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5534" y="950925"/>
            <a:ext cx="1981079" cy="204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ctrTitle"/>
          </p:nvPr>
        </p:nvSpPr>
        <p:spPr>
          <a:xfrm>
            <a:off x="144475" y="384175"/>
            <a:ext cx="62622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Never do it to fill your project up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9" name="Google Shape;359;p40"/>
          <p:cNvSpPr txBox="1">
            <a:spLocks noGrp="1"/>
          </p:cNvSpPr>
          <p:nvPr>
            <p:ph type="body" idx="1"/>
          </p:nvPr>
        </p:nvSpPr>
        <p:spPr>
          <a:xfrm>
            <a:off x="273049" y="1822450"/>
            <a:ext cx="8623200" cy="28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00" b="1">
                <a:latin typeface="Source Sans Pro"/>
                <a:ea typeface="Source Sans Pro"/>
                <a:cs typeface="Source Sans Pro"/>
                <a:sym typeface="Source Sans Pro"/>
              </a:rPr>
              <a:t>Scenario Level:</a:t>
            </a:r>
            <a:r>
              <a:rPr lang="en" sz="1700">
                <a:latin typeface="Source Sans Pro"/>
                <a:ea typeface="Source Sans Pro"/>
                <a:cs typeface="Source Sans Pro"/>
                <a:sym typeface="Source Sans Pro"/>
              </a:rPr>
              <a:t> Make it simple and readable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00" b="1">
                <a:latin typeface="Source Sans Pro"/>
                <a:ea typeface="Source Sans Pro"/>
                <a:cs typeface="Source Sans Pro"/>
                <a:sym typeface="Source Sans Pro"/>
              </a:rPr>
              <a:t>Steps Level: </a:t>
            </a:r>
            <a:r>
              <a:rPr lang="en" sz="1700">
                <a:latin typeface="Source Sans Pro"/>
                <a:ea typeface="Source Sans Pro"/>
                <a:cs typeface="Source Sans Pro"/>
                <a:sym typeface="Source Sans Pro"/>
              </a:rPr>
              <a:t>Use needed steps only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00" b="1">
                <a:latin typeface="Source Sans Pro"/>
                <a:ea typeface="Source Sans Pro"/>
                <a:cs typeface="Source Sans Pro"/>
                <a:sym typeface="Source Sans Pro"/>
              </a:rPr>
              <a:t>Methods Level: </a:t>
            </a:r>
            <a:r>
              <a:rPr lang="en" sz="1700">
                <a:latin typeface="Source Sans Pro"/>
                <a:ea typeface="Source Sans Pro"/>
                <a:cs typeface="Source Sans Pro"/>
                <a:sym typeface="Source Sans Pro"/>
              </a:rPr>
              <a:t>Remember about your teammates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00" b="1">
                <a:latin typeface="Source Sans Pro"/>
                <a:ea typeface="Source Sans Pro"/>
                <a:cs typeface="Source Sans Pro"/>
                <a:sym typeface="Source Sans Pro"/>
              </a:rPr>
              <a:t>Test Data Management Level: </a:t>
            </a:r>
            <a:r>
              <a:rPr lang="en" sz="1700">
                <a:latin typeface="Source Sans Pro"/>
                <a:ea typeface="Source Sans Pro"/>
                <a:cs typeface="Source Sans Pro"/>
                <a:sym typeface="Source Sans Pro"/>
              </a:rPr>
              <a:t>Take every way disadvantages into account 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7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0" name="Google Shape;3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 txBox="1">
            <a:spLocks noGrp="1"/>
          </p:cNvSpPr>
          <p:nvPr>
            <p:ph type="title"/>
          </p:nvPr>
        </p:nvSpPr>
        <p:spPr>
          <a:xfrm>
            <a:off x="571499" y="2099071"/>
            <a:ext cx="8636100" cy="94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Questions?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7" name="Google Shape;36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>
            <a:spLocks noGrp="1"/>
          </p:cNvSpPr>
          <p:nvPr>
            <p:ph type="ctrTitle"/>
          </p:nvPr>
        </p:nvSpPr>
        <p:spPr>
          <a:xfrm>
            <a:off x="266700" y="380339"/>
            <a:ext cx="51255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About me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3" name="Google Shape;243;p27"/>
          <p:cNvSpPr txBox="1">
            <a:spLocks noGrp="1"/>
          </p:cNvSpPr>
          <p:nvPr>
            <p:ph type="body" idx="1"/>
          </p:nvPr>
        </p:nvSpPr>
        <p:spPr>
          <a:xfrm>
            <a:off x="2958775" y="2463800"/>
            <a:ext cx="5135700" cy="17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Source Sans Pro"/>
              <a:buChar char="•"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IT specialist from 2001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•"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QA engineer from 2002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•"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Currently working for eCommerce projects as a QE Automation Lead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700"/>
          </a:p>
          <a:p>
            <a:pPr marL="0" lvl="0" indent="0" algn="just" rtl="0">
              <a:spcBef>
                <a:spcPts val="1500"/>
              </a:spcBef>
              <a:spcAft>
                <a:spcPts val="0"/>
              </a:spcAft>
              <a:buNone/>
            </a:pPr>
            <a:endParaRPr sz="1700"/>
          </a:p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3">
            <a:alphaModFix/>
          </a:blip>
          <a:srcRect b="7097"/>
          <a:stretch/>
        </p:blipFill>
        <p:spPr>
          <a:xfrm flipH="1">
            <a:off x="305983" y="1936800"/>
            <a:ext cx="2213400" cy="2565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4044" y="-9"/>
            <a:ext cx="3594823" cy="491490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8"/>
          <p:cNvSpPr txBox="1"/>
          <p:nvPr/>
        </p:nvSpPr>
        <p:spPr>
          <a:xfrm>
            <a:off x="640080" y="0"/>
            <a:ext cx="43221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Why Bad Advices?</a:t>
            </a:r>
            <a:endParaRPr sz="2300" b="1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1750" y="4423175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 idx="4294967295"/>
          </p:nvPr>
        </p:nvSpPr>
        <p:spPr>
          <a:xfrm>
            <a:off x="628655" y="13432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4000" rIns="68575" bIns="64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Functionality to be tested: Search a product  &gt; Add to Cart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4294967295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/>
              <a:t>eCommerce: adding product to the cart</a:t>
            </a:r>
            <a:endParaRPr/>
          </a:p>
        </p:txBody>
      </p:sp>
      <p:pic>
        <p:nvPicPr>
          <p:cNvPr id="261" name="Google Shape;2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50" y="1415525"/>
            <a:ext cx="8429597" cy="323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0"/>
          <p:cNvSpPr txBox="1">
            <a:spLocks noGrp="1"/>
          </p:cNvSpPr>
          <p:nvPr>
            <p:ph type="ctrTitle"/>
          </p:nvPr>
        </p:nvSpPr>
        <p:spPr>
          <a:xfrm>
            <a:off x="647700" y="304150"/>
            <a:ext cx="47610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How to keep your automation red: one bad advice per each level</a:t>
            </a:r>
            <a:endParaRPr/>
          </a:p>
        </p:txBody>
      </p:sp>
      <p:pic>
        <p:nvPicPr>
          <p:cNvPr id="269" name="Google Shape;2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/>
          <p:nvPr/>
        </p:nvSpPr>
        <p:spPr>
          <a:xfrm>
            <a:off x="2940925" y="3787775"/>
            <a:ext cx="3241200" cy="606000"/>
          </a:xfrm>
          <a:prstGeom prst="trapezoid">
            <a:avLst>
              <a:gd name="adj" fmla="val 25000"/>
            </a:avLst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Test data level</a:t>
            </a:r>
            <a:endParaRPr/>
          </a:p>
        </p:txBody>
      </p:sp>
      <p:sp>
        <p:nvSpPr>
          <p:cNvPr id="271" name="Google Shape;271;p30"/>
          <p:cNvSpPr/>
          <p:nvPr/>
        </p:nvSpPr>
        <p:spPr>
          <a:xfrm>
            <a:off x="3114125" y="3219450"/>
            <a:ext cx="2890800" cy="568200"/>
          </a:xfrm>
          <a:prstGeom prst="trapezoid">
            <a:avLst>
              <a:gd name="adj" fmla="val 25000"/>
            </a:avLst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Methods level</a:t>
            </a:r>
            <a:endParaRPr/>
          </a:p>
        </p:txBody>
      </p:sp>
      <p:sp>
        <p:nvSpPr>
          <p:cNvPr id="272" name="Google Shape;272;p30"/>
          <p:cNvSpPr/>
          <p:nvPr/>
        </p:nvSpPr>
        <p:spPr>
          <a:xfrm>
            <a:off x="3276800" y="2651125"/>
            <a:ext cx="2543100" cy="568200"/>
          </a:xfrm>
          <a:prstGeom prst="trapezoid">
            <a:avLst>
              <a:gd name="adj" fmla="val 25000"/>
            </a:avLst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Steps level</a:t>
            </a:r>
            <a:endParaRPr/>
          </a:p>
        </p:txBody>
      </p:sp>
      <p:sp>
        <p:nvSpPr>
          <p:cNvPr id="273" name="Google Shape;273;p30"/>
          <p:cNvSpPr/>
          <p:nvPr/>
        </p:nvSpPr>
        <p:spPr>
          <a:xfrm>
            <a:off x="3442000" y="2082800"/>
            <a:ext cx="2212500" cy="568200"/>
          </a:xfrm>
          <a:prstGeom prst="trapezoid">
            <a:avLst>
              <a:gd name="adj" fmla="val 25000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Scenario level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 txBox="1">
            <a:spLocks noGrp="1"/>
          </p:cNvSpPr>
          <p:nvPr>
            <p:ph type="title" idx="4294967295"/>
          </p:nvPr>
        </p:nvSpPr>
        <p:spPr>
          <a:xfrm>
            <a:off x="640080" y="-22860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Bad Advice: Scenario level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640063" y="673125"/>
            <a:ext cx="77955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Scenario: check correct order information</a:t>
            </a:r>
            <a:endParaRPr sz="1800" b="1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user searches a product ‘calvin_clein’ on home page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result contains 0 items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user searches a product ‘dress’ on home page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result contains 5 items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user chooses the first item 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user adds the first item to cart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price is correct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user goes to checkout page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</a:t>
            </a:r>
            <a:endParaRPr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order tracking page contains correct information</a:t>
            </a:r>
            <a:endParaRPr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1" name="Google Shape;2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1"/>
          <p:cNvSpPr/>
          <p:nvPr/>
        </p:nvSpPr>
        <p:spPr>
          <a:xfrm>
            <a:off x="6382450" y="1389125"/>
            <a:ext cx="215100" cy="31542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"/>
          <p:cNvSpPr txBox="1"/>
          <p:nvPr/>
        </p:nvSpPr>
        <p:spPr>
          <a:xfrm>
            <a:off x="6678625" y="2778700"/>
            <a:ext cx="15768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50 steps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 txBox="1">
            <a:spLocks noGrp="1"/>
          </p:cNvSpPr>
          <p:nvPr>
            <p:ph type="title" idx="4294967295"/>
          </p:nvPr>
        </p:nvSpPr>
        <p:spPr>
          <a:xfrm>
            <a:off x="640080" y="-22860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Bad Advice: Steps level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0" name="Google Shape;290;p32"/>
          <p:cNvSpPr txBox="1">
            <a:spLocks noGrp="1"/>
          </p:cNvSpPr>
          <p:nvPr>
            <p:ph type="body" idx="4294967295"/>
          </p:nvPr>
        </p:nvSpPr>
        <p:spPr>
          <a:xfrm>
            <a:off x="640080" y="94800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Source Sans Pro"/>
                <a:ea typeface="Source Sans Pro"/>
                <a:cs typeface="Source Sans Pro"/>
                <a:sym typeface="Source Sans Pro"/>
              </a:rPr>
              <a:t>Scenario: order price is correct in the cart</a:t>
            </a:r>
            <a:endParaRPr sz="18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1" indent="-1143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customer goes to home page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1" indent="-1143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customer does nothing for 10 seconds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1" indent="-1143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I see the information about product search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1" indent="-1143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Search product and add to cart</a:t>
            </a:r>
            <a:endParaRPr sz="180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1" indent="-1143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 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Its price should be correct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1" indent="-1143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" sz="180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customer does nothing for 10 seconds</a:t>
            </a:r>
            <a:endParaRPr sz="180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520700" lvl="1" indent="-762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  <a:p>
            <a:pPr marL="520700" lvl="1" indent="-762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  <a:p>
            <a:pPr marL="520700" lvl="1" indent="-762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  <a:p>
            <a:pPr marL="520700" lvl="1" indent="-762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/>
          </a:p>
        </p:txBody>
      </p:sp>
      <p:pic>
        <p:nvPicPr>
          <p:cNvPr id="291" name="Google Shape;2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>
            <a:spLocks noGrp="1"/>
          </p:cNvSpPr>
          <p:nvPr>
            <p:ph type="title" idx="4294967295"/>
          </p:nvPr>
        </p:nvSpPr>
        <p:spPr>
          <a:xfrm>
            <a:off x="640080" y="-22860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Bad Advice: Methods level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8" name="Google Shape;298;p33"/>
          <p:cNvSpPr txBox="1"/>
          <p:nvPr/>
        </p:nvSpPr>
        <p:spPr>
          <a:xfrm>
            <a:off x="603480" y="1042506"/>
            <a:ext cx="79599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@When("user clicks Add to Cart button")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public void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clickAddToCartButton() {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//some code about clicking Add to cart button on product page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}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@When("user clicks $buttonName button")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public void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clickButtonOnPageWithManyButtons(String buttonName) {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//some code about clicking on PageWithManyButtons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}</a:t>
            </a:r>
            <a:endParaRPr sz="17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9" name="Google Shape;2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/>
          <p:nvPr/>
        </p:nvSpPr>
        <p:spPr>
          <a:xfrm>
            <a:off x="640080" y="76200"/>
            <a:ext cx="6726000" cy="10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6575" rIns="68575" bIns="365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NEVER do it to fill your project up</a:t>
            </a:r>
            <a:endParaRPr sz="11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640075" y="656175"/>
            <a:ext cx="42558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Scenario: add regular product to cart </a:t>
            </a:r>
            <a:endParaRPr sz="1800" b="1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check the cart price </a:t>
            </a:r>
            <a:endParaRPr sz="18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20700" lvl="1" indent="-1905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 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is on home page</a:t>
            </a:r>
            <a:endParaRPr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20700" lvl="1" indent="-1905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product found by keyword ‘jeans’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20700" lvl="1" indent="-1905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 click ‘Add to cart’ button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20700" lvl="1" indent="-1905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product is added to cart</a:t>
            </a:r>
            <a:endParaRPr sz="180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20700" lvl="1" indent="-19050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Then </a:t>
            </a:r>
            <a:r>
              <a:rPr lang="en" sz="1800">
                <a:solidFill>
                  <a:srgbClr val="4A4A4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product price should be correct in the cart</a:t>
            </a:r>
            <a:endParaRPr sz="1800">
              <a:solidFill>
                <a:srgbClr val="4A4A4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0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6488981" y="684750"/>
            <a:ext cx="23112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clear scenario name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5836744" y="1440394"/>
            <a:ext cx="23112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short enough scenario 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4922344" y="2284906"/>
            <a:ext cx="38589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parameter is framed by apostrophes 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5610538" y="3144719"/>
            <a:ext cx="23112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8761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unneeded steps</a:t>
            </a:r>
            <a:endParaRPr sz="1800">
              <a:solidFill>
                <a:srgbClr val="38761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1" name="Google Shape;3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1750" y="4434200"/>
            <a:ext cx="1151351" cy="6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D_general layout">
  <a:themeElements>
    <a:clrScheme name="Custom 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1B8E7"/>
      </a:accent1>
      <a:accent2>
        <a:srgbClr val="F29100"/>
      </a:accent2>
      <a:accent3>
        <a:srgbClr val="A5A5A5"/>
      </a:accent3>
      <a:accent4>
        <a:srgbClr val="E95B24"/>
      </a:accent4>
      <a:accent5>
        <a:srgbClr val="0069B3"/>
      </a:accent5>
      <a:accent6>
        <a:srgbClr val="A8AA00"/>
      </a:accent6>
      <a:hlink>
        <a:srgbClr val="F29100"/>
      </a:hlink>
      <a:folHlink>
        <a:srgbClr val="F291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712</Words>
  <Application>Microsoft Office PowerPoint</Application>
  <PresentationFormat>Экран (16:9)</PresentationFormat>
  <Paragraphs>125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Helvetica Neue</vt:lpstr>
      <vt:lpstr>Noto Sans Symbols</vt:lpstr>
      <vt:lpstr>Source Sans Pro</vt:lpstr>
      <vt:lpstr>Consolas</vt:lpstr>
      <vt:lpstr>Calibri</vt:lpstr>
      <vt:lpstr>Merriweather Sans</vt:lpstr>
      <vt:lpstr>Trebuchet MS</vt:lpstr>
      <vt:lpstr>GD_general layout</vt:lpstr>
      <vt:lpstr>How to fill up  automation on Gherkin</vt:lpstr>
      <vt:lpstr>About me</vt:lpstr>
      <vt:lpstr>Презентация PowerPoint</vt:lpstr>
      <vt:lpstr>Functionality to be tested: Search a product  &gt; Add to Cart</vt:lpstr>
      <vt:lpstr>How to keep your automation red: one bad advice per each level</vt:lpstr>
      <vt:lpstr>Bad Advice: Scenario level</vt:lpstr>
      <vt:lpstr>Bad Advice: Steps level</vt:lpstr>
      <vt:lpstr>Bad Advice: Methods level</vt:lpstr>
      <vt:lpstr>Презентация PowerPoint</vt:lpstr>
      <vt:lpstr>Bad Advice: Test Data Management level</vt:lpstr>
      <vt:lpstr>Hardcode: Could we fill up the project?</vt:lpstr>
      <vt:lpstr>Database: Could we still fill up the project?</vt:lpstr>
      <vt:lpstr>Json/xml: Could we still fill up the project?</vt:lpstr>
      <vt:lpstr>NEVER do it to fill your project up</vt:lpstr>
      <vt:lpstr>Never do it to fill your project up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fill up  automation on Gherkin</dc:title>
  <dc:creator>Michael Kokorev</dc:creator>
  <cp:lastModifiedBy>Michael Kokorev</cp:lastModifiedBy>
  <cp:revision>1</cp:revision>
  <dcterms:modified xsi:type="dcterms:W3CDTF">2019-04-01T10:51:19Z</dcterms:modified>
</cp:coreProperties>
</file>