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49"/>
    <p:restoredTop sz="94654"/>
  </p:normalViewPr>
  <p:slideViewPr>
    <p:cSldViewPr snapToGrid="0" snapToObjects="1">
      <p:cViewPr varScale="1">
        <p:scale>
          <a:sx n="84" d="100"/>
          <a:sy n="84" d="100"/>
        </p:scale>
        <p:origin x="216" y="73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835176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— 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— Иван Арсентьев</a:t>
            </a:r>
          </a:p>
        </p:txBody>
      </p:sp>
      <p:sp>
        <p:nvSpPr>
          <p:cNvPr id="94" name="«Место ввода цитаты».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Текст заголовка</a:t>
            </a:r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Изображение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1_0.jpg" descr="1_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382" y="-22968"/>
            <a:ext cx="24424765" cy="13761936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Автотестирование"/>
          <p:cNvSpPr txBox="1"/>
          <p:nvPr/>
        </p:nvSpPr>
        <p:spPr>
          <a:xfrm>
            <a:off x="2211679" y="2789674"/>
            <a:ext cx="18795210" cy="2811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l">
              <a:defRPr sz="17600" b="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dirty="0"/>
              <a:t>Automation testing</a:t>
            </a:r>
            <a:endParaRPr dirty="0"/>
          </a:p>
        </p:txBody>
      </p:sp>
      <p:sp>
        <p:nvSpPr>
          <p:cNvPr id="121" name="Мобильных приложений…"/>
          <p:cNvSpPr txBox="1"/>
          <p:nvPr/>
        </p:nvSpPr>
        <p:spPr>
          <a:xfrm>
            <a:off x="2211679" y="7395536"/>
            <a:ext cx="21786413" cy="892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90000"/>
              </a:lnSpc>
              <a:defRPr sz="5700" b="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For mobile application in the context of unstable internet connection</a:t>
            </a:r>
            <a:endParaRPr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5B079E-5C6A-5644-872E-74CEDD1EB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8893" y="9939985"/>
            <a:ext cx="2597267" cy="135903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0.jpg" descr="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42" y="0"/>
            <a:ext cx="24343238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Итоги применения"/>
          <p:cNvSpPr txBox="1"/>
          <p:nvPr/>
        </p:nvSpPr>
        <p:spPr>
          <a:xfrm>
            <a:off x="1742746" y="1492067"/>
            <a:ext cx="4993355" cy="825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700" b="0">
                <a:solidFill>
                  <a:srgbClr val="16A64E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dirty="0"/>
              <a:t>Application results</a:t>
            </a:r>
            <a:endParaRPr dirty="0"/>
          </a:p>
        </p:txBody>
      </p:sp>
      <p:sp>
        <p:nvSpPr>
          <p:cNvPr id="201" name="Снижение дефектов в пром ~20%…"/>
          <p:cNvSpPr txBox="1"/>
          <p:nvPr/>
        </p:nvSpPr>
        <p:spPr>
          <a:xfrm>
            <a:off x="2056511" y="3315911"/>
            <a:ext cx="10145366" cy="342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09600" indent="-609600" algn="l">
              <a:lnSpc>
                <a:spcPct val="80000"/>
              </a:lnSpc>
              <a:buClr>
                <a:srgbClr val="01A846"/>
              </a:buClr>
              <a:buSzPct val="150000"/>
              <a:buChar char="•"/>
              <a:defRPr sz="4500" b="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Reduction of defects in prod </a:t>
            </a:r>
            <a:r>
              <a:rPr dirty="0"/>
              <a:t>~20%</a:t>
            </a:r>
          </a:p>
          <a:p>
            <a:pPr marL="609600" indent="-609600" algn="l">
              <a:lnSpc>
                <a:spcPct val="80000"/>
              </a:lnSpc>
              <a:buClr>
                <a:srgbClr val="01A846"/>
              </a:buClr>
              <a:buSzPct val="150000"/>
              <a:buChar char="•"/>
              <a:defRPr sz="4500" b="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dirty="0"/>
          </a:p>
          <a:p>
            <a:pPr marL="609600" indent="-609600" algn="l">
              <a:lnSpc>
                <a:spcPct val="80000"/>
              </a:lnSpc>
              <a:buClr>
                <a:srgbClr val="01A846"/>
              </a:buClr>
              <a:buSzPct val="150000"/>
              <a:buChar char="•"/>
              <a:defRPr sz="4500" b="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30% more statistical data has a clear definition</a:t>
            </a:r>
          </a:p>
          <a:p>
            <a:pPr marL="609600" indent="-609600" algn="l">
              <a:lnSpc>
                <a:spcPct val="80000"/>
              </a:lnSpc>
              <a:buClr>
                <a:srgbClr val="01A846"/>
              </a:buClr>
              <a:buSzPct val="150000"/>
              <a:buChar char="•"/>
              <a:defRPr sz="4500" b="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dirty="0"/>
          </a:p>
          <a:p>
            <a:pPr marL="609600" indent="-609600" algn="l">
              <a:lnSpc>
                <a:spcPct val="80000"/>
              </a:lnSpc>
              <a:buClr>
                <a:srgbClr val="01A846"/>
              </a:buClr>
              <a:buSzPct val="150000"/>
              <a:buChar char="•"/>
              <a:defRPr sz="4500" b="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Growth of audience</a:t>
            </a:r>
            <a:endParaRPr dirty="0"/>
          </a:p>
        </p:txBody>
      </p:sp>
      <p:pic>
        <p:nvPicPr>
          <p:cNvPr id="202" name="Изображение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893" y="7403974"/>
            <a:ext cx="10002029" cy="5552965"/>
          </a:xfrm>
          <a:prstGeom prst="rect">
            <a:avLst/>
          </a:prstGeom>
          <a:ln w="25400">
            <a:miter lim="400000"/>
          </a:ln>
          <a:effectLst>
            <a:outerShdw blurRad="190500" dist="127000" dir="2400000" rotWithShape="0">
              <a:srgbClr val="000000">
                <a:alpha val="15000"/>
              </a:srgbClr>
            </a:outerShdw>
          </a:effectLst>
        </p:spPr>
      </p:pic>
      <p:pic>
        <p:nvPicPr>
          <p:cNvPr id="203" name="Изображе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944" y="3334110"/>
            <a:ext cx="8742837" cy="9618743"/>
          </a:xfrm>
          <a:prstGeom prst="rect">
            <a:avLst/>
          </a:prstGeom>
          <a:ln w="25400">
            <a:miter lim="400000"/>
          </a:ln>
          <a:effectLst>
            <a:outerShdw blurRad="190500" dist="127000" dir="2400000" rotWithShape="0">
              <a:srgbClr val="000000">
                <a:alpha val="1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809A32-DAEC-304E-B22A-7C0716074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56856" y="12459093"/>
            <a:ext cx="1318383" cy="68985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0.jpg" descr="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42" y="0"/>
            <a:ext cx="24343238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Прямоугольник"/>
          <p:cNvSpPr/>
          <p:nvPr/>
        </p:nvSpPr>
        <p:spPr>
          <a:xfrm>
            <a:off x="0" y="11961762"/>
            <a:ext cx="24384000" cy="1766938"/>
          </a:xfrm>
          <a:prstGeom prst="rect">
            <a:avLst/>
          </a:prstGeom>
          <a:solidFill>
            <a:srgbClr val="F5F5F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7" name="Автоматизация"/>
          <p:cNvSpPr txBox="1"/>
          <p:nvPr/>
        </p:nvSpPr>
        <p:spPr>
          <a:xfrm>
            <a:off x="1742746" y="1492067"/>
            <a:ext cx="3149901" cy="825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700" b="0">
                <a:solidFill>
                  <a:srgbClr val="16A64E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dirty="0"/>
              <a:t>Automation</a:t>
            </a:r>
          </a:p>
        </p:txBody>
      </p:sp>
      <p:pic>
        <p:nvPicPr>
          <p:cNvPr id="208" name="Изображение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733" y="3247418"/>
            <a:ext cx="19990255" cy="10468355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Прямоугольник"/>
          <p:cNvSpPr/>
          <p:nvPr/>
        </p:nvSpPr>
        <p:spPr>
          <a:xfrm>
            <a:off x="-1" y="10196462"/>
            <a:ext cx="24384001" cy="17669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5309E1-2778-F64D-BDB2-4F745C56E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6856" y="12459093"/>
            <a:ext cx="1318383" cy="68985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0.jpg" descr="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81" y="0"/>
            <a:ext cx="24343237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Автоматизация"/>
          <p:cNvSpPr txBox="1"/>
          <p:nvPr/>
        </p:nvSpPr>
        <p:spPr>
          <a:xfrm>
            <a:off x="1742746" y="1492067"/>
            <a:ext cx="3149901" cy="825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700" b="0">
                <a:solidFill>
                  <a:srgbClr val="16A64E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dirty="0"/>
              <a:t>Automation</a:t>
            </a:r>
            <a:endParaRPr dirty="0"/>
          </a:p>
        </p:txBody>
      </p:sp>
      <p:sp>
        <p:nvSpPr>
          <p:cNvPr id="213" name="Прямоугольник"/>
          <p:cNvSpPr/>
          <p:nvPr/>
        </p:nvSpPr>
        <p:spPr>
          <a:xfrm>
            <a:off x="49" y="2534791"/>
            <a:ext cx="24383902" cy="5554167"/>
          </a:xfrm>
          <a:prstGeom prst="rect">
            <a:avLst/>
          </a:prstGeom>
          <a:solidFill>
            <a:srgbClr val="F5F5F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14" name="Изображение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878" y="2533335"/>
            <a:ext cx="18620843" cy="11201715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Прямоугольник"/>
          <p:cNvSpPr/>
          <p:nvPr/>
        </p:nvSpPr>
        <p:spPr>
          <a:xfrm>
            <a:off x="12749" y="7731918"/>
            <a:ext cx="24384001" cy="484040"/>
          </a:xfrm>
          <a:prstGeom prst="rect">
            <a:avLst/>
          </a:prstGeom>
          <a:solidFill>
            <a:srgbClr val="F5F5F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01DB44-A029-8049-AF24-5482B6C88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6856" y="12459093"/>
            <a:ext cx="1318383" cy="68985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0.jpg" descr="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81" y="0"/>
            <a:ext cx="24343237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Автоматизация"/>
          <p:cNvSpPr txBox="1"/>
          <p:nvPr/>
        </p:nvSpPr>
        <p:spPr>
          <a:xfrm>
            <a:off x="1742746" y="1492067"/>
            <a:ext cx="3149901" cy="825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700" b="0">
                <a:solidFill>
                  <a:srgbClr val="16A64E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dirty="0"/>
              <a:t>Automation</a:t>
            </a:r>
            <a:endParaRPr dirty="0"/>
          </a:p>
        </p:txBody>
      </p:sp>
      <p:pic>
        <p:nvPicPr>
          <p:cNvPr id="219" name="Изображение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3742649"/>
            <a:ext cx="21259800" cy="8351285"/>
          </a:xfrm>
          <a:prstGeom prst="rect">
            <a:avLst/>
          </a:prstGeom>
          <a:ln w="25400">
            <a:miter lim="400000"/>
          </a:ln>
          <a:effectLst>
            <a:outerShdw blurRad="190500" dist="127000" dir="2400000" rotWithShape="0">
              <a:srgbClr val="000000">
                <a:alpha val="1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F41C28-1639-7B4D-9BCB-9DD9C5A87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6856" y="12459093"/>
            <a:ext cx="1318383" cy="68985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0.jpg" descr="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82" y="0"/>
            <a:ext cx="24343237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Автоматизация"/>
          <p:cNvSpPr txBox="1"/>
          <p:nvPr/>
        </p:nvSpPr>
        <p:spPr>
          <a:xfrm>
            <a:off x="1742746" y="1492067"/>
            <a:ext cx="3149901" cy="825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700" b="0">
                <a:solidFill>
                  <a:srgbClr val="16A64E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dirty="0"/>
              <a:t>Automation</a:t>
            </a:r>
            <a:endParaRPr dirty="0"/>
          </a:p>
        </p:txBody>
      </p:sp>
      <p:pic>
        <p:nvPicPr>
          <p:cNvPr id="223" name="Изображение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078" y="3143250"/>
            <a:ext cx="12898122" cy="9921633"/>
          </a:xfrm>
          <a:prstGeom prst="rect">
            <a:avLst/>
          </a:prstGeom>
          <a:ln w="25400">
            <a:miter lim="400000"/>
          </a:ln>
          <a:effectLst>
            <a:outerShdw blurRad="190500" dist="127000" dir="2400000" rotWithShape="0">
              <a:srgbClr val="000000">
                <a:alpha val="1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E9BB6E-227D-4E43-BB63-00BC2016F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6856" y="12459093"/>
            <a:ext cx="1318383" cy="68985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0.jpg" descr="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81" y="0"/>
            <a:ext cx="24343237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Автоматизация"/>
          <p:cNvSpPr txBox="1"/>
          <p:nvPr/>
        </p:nvSpPr>
        <p:spPr>
          <a:xfrm>
            <a:off x="1742746" y="1492067"/>
            <a:ext cx="3149901" cy="825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700" b="0">
                <a:solidFill>
                  <a:srgbClr val="16A64E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dirty="0"/>
              <a:t>Automation</a:t>
            </a:r>
            <a:endParaRPr dirty="0"/>
          </a:p>
        </p:txBody>
      </p:sp>
      <p:sp>
        <p:nvSpPr>
          <p:cNvPr id="227" name="Перехватчик запроса…"/>
          <p:cNvSpPr txBox="1"/>
          <p:nvPr/>
        </p:nvSpPr>
        <p:spPr>
          <a:xfrm>
            <a:off x="2716910" y="8615463"/>
            <a:ext cx="11247538" cy="4562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09600" indent="-609600" algn="l">
              <a:lnSpc>
                <a:spcPct val="90000"/>
              </a:lnSpc>
              <a:buClr>
                <a:srgbClr val="01A846"/>
              </a:buClr>
              <a:buSzPct val="150000"/>
              <a:buChar char="•"/>
              <a:defRPr sz="4600" b="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Request interceptor</a:t>
            </a:r>
            <a:endParaRPr dirty="0"/>
          </a:p>
          <a:p>
            <a:pPr marL="609600" indent="-609600" algn="l">
              <a:lnSpc>
                <a:spcPct val="90000"/>
              </a:lnSpc>
              <a:buClr>
                <a:srgbClr val="01A846"/>
              </a:buClr>
              <a:buSzPct val="150000"/>
              <a:buChar char="•"/>
              <a:defRPr sz="4600" b="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dirty="0"/>
          </a:p>
          <a:p>
            <a:pPr marL="609600" indent="-609600" algn="l">
              <a:lnSpc>
                <a:spcPct val="90000"/>
              </a:lnSpc>
              <a:buClr>
                <a:srgbClr val="01A846"/>
              </a:buClr>
              <a:buSzPct val="150000"/>
              <a:buFontTx/>
              <a:buChar char="•"/>
              <a:defRPr sz="4600" b="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The response received is being automatically recorded in ”</a:t>
            </a:r>
            <a:r>
              <a:rPr lang="en-US" dirty="0" err="1"/>
              <a:t>test.txt</a:t>
            </a:r>
            <a:r>
              <a:rPr lang="en-US" dirty="0"/>
              <a:t>”</a:t>
            </a:r>
            <a:endParaRPr dirty="0"/>
          </a:p>
          <a:p>
            <a:pPr marL="609600" indent="-609600" algn="l">
              <a:lnSpc>
                <a:spcPct val="90000"/>
              </a:lnSpc>
              <a:buClr>
                <a:srgbClr val="01A846"/>
              </a:buClr>
              <a:buSzPct val="150000"/>
              <a:buChar char="•"/>
              <a:defRPr sz="4600" b="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dirty="0"/>
          </a:p>
          <a:p>
            <a:pPr marL="609600" indent="-609600" algn="l">
              <a:lnSpc>
                <a:spcPct val="90000"/>
              </a:lnSpc>
              <a:buClr>
                <a:srgbClr val="01A846"/>
              </a:buClr>
              <a:buSzPct val="150000"/>
              <a:buChar char="•"/>
              <a:defRPr sz="4600" b="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The standard is being compared with ”test.txt”</a:t>
            </a:r>
          </a:p>
        </p:txBody>
      </p:sp>
      <p:pic>
        <p:nvPicPr>
          <p:cNvPr id="228" name="15_i.jpg" descr="15_i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5650" y="3149216"/>
            <a:ext cx="20332700" cy="5358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093950" y="8794750"/>
            <a:ext cx="6101297" cy="2196467"/>
          </a:xfrm>
          <a:prstGeom prst="rect">
            <a:avLst/>
          </a:prstGeom>
          <a:ln w="25400">
            <a:miter lim="400000"/>
          </a:ln>
          <a:effectLst>
            <a:outerShdw blurRad="190500" dist="127000" dir="2400000" rotWithShape="0">
              <a:srgbClr val="000000">
                <a:alpha val="15000"/>
              </a:srgbClr>
            </a:outerShdw>
          </a:effectLst>
        </p:spPr>
      </p:pic>
      <p:pic>
        <p:nvPicPr>
          <p:cNvPr id="230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102947" y="11505882"/>
            <a:ext cx="6083301" cy="1459993"/>
          </a:xfrm>
          <a:prstGeom prst="rect">
            <a:avLst/>
          </a:prstGeom>
          <a:ln w="25400">
            <a:miter lim="400000"/>
          </a:ln>
          <a:effectLst>
            <a:outerShdw blurRad="190500" dist="127000" dir="2400000" rotWithShape="0">
              <a:srgbClr val="000000">
                <a:alpha val="1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6CA8B2-9FC3-F34F-8D4A-7A1004687B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56856" y="12459093"/>
            <a:ext cx="1318383" cy="68985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16_0.jpg" descr="16_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81" y="-11484"/>
            <a:ext cx="24384001" cy="13738968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Заключение"/>
          <p:cNvSpPr txBox="1"/>
          <p:nvPr/>
        </p:nvSpPr>
        <p:spPr>
          <a:xfrm>
            <a:off x="1742746" y="1492067"/>
            <a:ext cx="3085781" cy="825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700" b="0">
                <a:solidFill>
                  <a:srgbClr val="16A64E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dirty="0"/>
              <a:t>Conclusion</a:t>
            </a:r>
            <a:endParaRPr dirty="0"/>
          </a:p>
        </p:txBody>
      </p:sp>
      <p:sp>
        <p:nvSpPr>
          <p:cNvPr id="234" name="Определите все возможные сценарии…"/>
          <p:cNvSpPr txBox="1"/>
          <p:nvPr/>
        </p:nvSpPr>
        <p:spPr>
          <a:xfrm>
            <a:off x="1573911" y="3439223"/>
            <a:ext cx="11247537" cy="9021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09600" indent="-609600" algn="l">
              <a:lnSpc>
                <a:spcPct val="90000"/>
              </a:lnSpc>
              <a:buClr>
                <a:srgbClr val="01A846"/>
              </a:buClr>
              <a:buSzPct val="150000"/>
              <a:buChar char="•"/>
              <a:defRPr sz="4600" b="0" spc="-91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Determine all possible scenarios</a:t>
            </a:r>
            <a:endParaRPr dirty="0"/>
          </a:p>
          <a:p>
            <a:pPr marL="609600" indent="-609600" algn="l">
              <a:lnSpc>
                <a:spcPct val="90000"/>
              </a:lnSpc>
              <a:buClr>
                <a:srgbClr val="01A846"/>
              </a:buClr>
              <a:buSzPct val="150000"/>
              <a:buChar char="•"/>
              <a:defRPr sz="4600" b="0" spc="-91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dirty="0"/>
          </a:p>
          <a:p>
            <a:pPr marL="609600" indent="-609600" algn="l">
              <a:lnSpc>
                <a:spcPct val="90000"/>
              </a:lnSpc>
              <a:buClr>
                <a:srgbClr val="01A846"/>
              </a:buClr>
              <a:buSzPct val="150000"/>
              <a:buChar char="•"/>
              <a:defRPr sz="4600" b="0" spc="-91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Re-enact the situation as much as possible in a production environment</a:t>
            </a:r>
          </a:p>
          <a:p>
            <a:pPr marL="609600" indent="-609600" algn="l">
              <a:lnSpc>
                <a:spcPct val="90000"/>
              </a:lnSpc>
              <a:buClr>
                <a:srgbClr val="01A846"/>
              </a:buClr>
              <a:buSzPct val="150000"/>
              <a:buChar char="•"/>
              <a:defRPr sz="4600" b="0" spc="-91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lang="ru-RU" dirty="0"/>
          </a:p>
          <a:p>
            <a:pPr marL="609600" indent="-609600" algn="l">
              <a:lnSpc>
                <a:spcPct val="90000"/>
              </a:lnSpc>
              <a:buClr>
                <a:srgbClr val="01A846"/>
              </a:buClr>
              <a:buSzPct val="150000"/>
              <a:buChar char="•"/>
              <a:defRPr sz="4600" b="0" spc="-91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Compose and improve system with error control, streams of download, make accurate cases</a:t>
            </a:r>
          </a:p>
          <a:p>
            <a:pPr marL="609600" indent="-609600" algn="l">
              <a:lnSpc>
                <a:spcPct val="90000"/>
              </a:lnSpc>
              <a:buClr>
                <a:srgbClr val="01A846"/>
              </a:buClr>
              <a:buSzPct val="150000"/>
              <a:buChar char="•"/>
              <a:defRPr sz="4600" b="0" spc="-91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dirty="0"/>
          </a:p>
          <a:p>
            <a:pPr marL="609600" indent="-609600" algn="l">
              <a:lnSpc>
                <a:spcPct val="90000"/>
              </a:lnSpc>
              <a:buClr>
                <a:srgbClr val="01A846"/>
              </a:buClr>
              <a:buSzPct val="150000"/>
              <a:buChar char="•"/>
              <a:defRPr sz="4600" b="0" spc="-91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Use Automation</a:t>
            </a:r>
            <a:endParaRPr dirty="0"/>
          </a:p>
          <a:p>
            <a:pPr marL="609600" indent="-609600" algn="l">
              <a:lnSpc>
                <a:spcPct val="90000"/>
              </a:lnSpc>
              <a:buClr>
                <a:srgbClr val="01A846"/>
              </a:buClr>
              <a:buSzPct val="150000"/>
              <a:buChar char="•"/>
              <a:defRPr sz="4600" b="0" spc="-91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dirty="0"/>
          </a:p>
          <a:p>
            <a:pPr marL="609600" indent="-609600" algn="l">
              <a:lnSpc>
                <a:spcPct val="90000"/>
              </a:lnSpc>
              <a:buClr>
                <a:srgbClr val="01A846"/>
              </a:buClr>
              <a:buSzPct val="150000"/>
              <a:buChar char="•"/>
              <a:defRPr sz="4600" b="0" spc="-91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Learn from the experience of others</a:t>
            </a:r>
            <a:endParaRPr lang="ru-RU" dirty="0"/>
          </a:p>
          <a:p>
            <a:pPr marL="609600" indent="-609600" algn="l">
              <a:lnSpc>
                <a:spcPct val="90000"/>
              </a:lnSpc>
              <a:buClr>
                <a:srgbClr val="01A846"/>
              </a:buClr>
              <a:buSzPct val="150000"/>
              <a:buChar char="•"/>
              <a:defRPr sz="4600" b="0" spc="-91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lang="ru-RU" dirty="0"/>
          </a:p>
          <a:p>
            <a:pPr algn="l">
              <a:lnSpc>
                <a:spcPct val="90000"/>
              </a:lnSpc>
              <a:buClr>
                <a:srgbClr val="01A846"/>
              </a:buClr>
              <a:buSzPct val="150000"/>
              <a:defRPr sz="4600" b="0" spc="-91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E78344-442C-8F4E-A842-6C85D2268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6856" y="12459093"/>
            <a:ext cx="1318383" cy="68985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0.jpg" descr="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81" y="0"/>
            <a:ext cx="24343237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Материалы"/>
          <p:cNvSpPr txBox="1"/>
          <p:nvPr/>
        </p:nvSpPr>
        <p:spPr>
          <a:xfrm>
            <a:off x="1300710" y="1492067"/>
            <a:ext cx="4154985" cy="825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 b="0">
                <a:solidFill>
                  <a:srgbClr val="16A64E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dirty="0"/>
              <a:t>Documentation</a:t>
            </a:r>
            <a:endParaRPr dirty="0"/>
          </a:p>
        </p:txBody>
      </p:sp>
      <p:pic>
        <p:nvPicPr>
          <p:cNvPr id="238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96332" y="4284910"/>
            <a:ext cx="5342162" cy="5342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533089" y="4034507"/>
            <a:ext cx="5843142" cy="5843142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Пример готовых кейсов"/>
          <p:cNvSpPr txBox="1"/>
          <p:nvPr/>
        </p:nvSpPr>
        <p:spPr>
          <a:xfrm>
            <a:off x="3083990" y="10375717"/>
            <a:ext cx="7167027" cy="825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 b="0">
                <a:solidFill>
                  <a:srgbClr val="4040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dirty="0"/>
              <a:t>Sample of </a:t>
            </a:r>
            <a:r>
              <a:rPr lang="en-US"/>
              <a:t>complete cases</a:t>
            </a:r>
            <a:endParaRPr dirty="0"/>
          </a:p>
        </p:txBody>
      </p:sp>
      <p:sp>
        <p:nvSpPr>
          <p:cNvPr id="241" name="Автоматизация тестирования…"/>
          <p:cNvSpPr txBox="1"/>
          <p:nvPr/>
        </p:nvSpPr>
        <p:spPr>
          <a:xfrm>
            <a:off x="14909094" y="10363330"/>
            <a:ext cx="5091137" cy="1549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 b="0">
                <a:solidFill>
                  <a:srgbClr val="404040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Automation testing</a:t>
            </a:r>
            <a:endParaRPr dirty="0"/>
          </a:p>
          <a:p>
            <a:pPr>
              <a:defRPr sz="4700" b="0">
                <a:solidFill>
                  <a:srgbClr val="404040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with</a:t>
            </a:r>
            <a:r>
              <a:rPr dirty="0"/>
              <a:t> </a:t>
            </a:r>
            <a:r>
              <a:rPr dirty="0" err="1"/>
              <a:t>mitmproxy</a:t>
            </a:r>
            <a:endParaRPr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B207F9-AADC-1041-94EE-137455163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56856" y="12459093"/>
            <a:ext cx="1318383" cy="68985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18_0.jpg" descr="18_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77775"/>
            <a:ext cx="24424765" cy="13761936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Вопросы"/>
          <p:cNvSpPr txBox="1"/>
          <p:nvPr/>
        </p:nvSpPr>
        <p:spPr>
          <a:xfrm>
            <a:off x="1055979" y="5583674"/>
            <a:ext cx="10264028" cy="2811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l">
              <a:defRPr sz="17600" b="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dirty="0"/>
              <a:t>Questions</a:t>
            </a:r>
            <a:endParaRPr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1EF6CD-0EB1-2641-A3C9-ECFA9D1CD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8893" y="9939985"/>
            <a:ext cx="2597267" cy="135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1539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_0.jpg" descr="2_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50849"/>
            <a:ext cx="24343237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Никаноров Валерий"/>
          <p:cNvSpPr txBox="1"/>
          <p:nvPr/>
        </p:nvSpPr>
        <p:spPr>
          <a:xfrm>
            <a:off x="12955879" y="4349750"/>
            <a:ext cx="6823984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500" b="0" spc="-375">
                <a:solidFill>
                  <a:srgbClr val="41414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lang="en-US" dirty="0" err="1"/>
              <a:t>Nikanorov</a:t>
            </a:r>
            <a:r>
              <a:rPr lang="en-US" dirty="0"/>
              <a:t> </a:t>
            </a:r>
            <a:r>
              <a:rPr lang="en-US" dirty="0" err="1"/>
              <a:t>Valeriy</a:t>
            </a:r>
            <a:endParaRPr dirty="0"/>
          </a:p>
        </p:txBody>
      </p:sp>
      <p:sp>
        <p:nvSpPr>
          <p:cNvPr id="125" name="Сбербанк"/>
          <p:cNvSpPr txBox="1"/>
          <p:nvPr/>
        </p:nvSpPr>
        <p:spPr>
          <a:xfrm>
            <a:off x="12981279" y="5467350"/>
            <a:ext cx="3837589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500" b="0" spc="-375">
                <a:solidFill>
                  <a:srgbClr val="01A847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lang="en-US" dirty="0"/>
              <a:t>Sberbank</a:t>
            </a:r>
            <a:endParaRPr dirty="0"/>
          </a:p>
        </p:txBody>
      </p:sp>
      <p:sp>
        <p:nvSpPr>
          <p:cNvPr id="126" name="SDET"/>
          <p:cNvSpPr txBox="1"/>
          <p:nvPr/>
        </p:nvSpPr>
        <p:spPr>
          <a:xfrm>
            <a:off x="13006678" y="7308849"/>
            <a:ext cx="1930065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l">
              <a:defRPr sz="6100" b="0" spc="-122">
                <a:solidFill>
                  <a:srgbClr val="41414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SDET</a:t>
            </a:r>
          </a:p>
        </p:txBody>
      </p:sp>
      <p:sp>
        <p:nvSpPr>
          <p:cNvPr id="127" name="nikanorov.v.va@sberbank.ru"/>
          <p:cNvSpPr txBox="1"/>
          <p:nvPr/>
        </p:nvSpPr>
        <p:spPr>
          <a:xfrm>
            <a:off x="13032078" y="8274049"/>
            <a:ext cx="751975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l">
              <a:defRPr sz="5000" b="0" u="sng" spc="-100">
                <a:solidFill>
                  <a:srgbClr val="41414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nikanorov.v.va@sberbank.ru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3028BF-8DE4-224A-8C2E-E1C85DC97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6856" y="12459093"/>
            <a:ext cx="1318383" cy="68985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3_0.jpg" descr="3_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383" y="-22968"/>
            <a:ext cx="24424765" cy="13761936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1"/>
          <p:cNvSpPr txBox="1"/>
          <p:nvPr/>
        </p:nvSpPr>
        <p:spPr>
          <a:xfrm>
            <a:off x="1449679" y="5149850"/>
            <a:ext cx="850684" cy="181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1500" b="0" spc="-575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1</a:t>
            </a:r>
          </a:p>
        </p:txBody>
      </p:sp>
      <p:sp>
        <p:nvSpPr>
          <p:cNvPr id="131" name="С чего начать?"/>
          <p:cNvSpPr txBox="1"/>
          <p:nvPr/>
        </p:nvSpPr>
        <p:spPr>
          <a:xfrm>
            <a:off x="2892399" y="5976620"/>
            <a:ext cx="3900107" cy="711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90000"/>
              </a:lnSpc>
              <a:defRPr sz="4400" b="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dirty="0"/>
              <a:t>The initial point</a:t>
            </a:r>
            <a:endParaRPr dirty="0"/>
          </a:p>
        </p:txBody>
      </p:sp>
      <p:sp>
        <p:nvSpPr>
          <p:cNvPr id="132" name="2"/>
          <p:cNvSpPr txBox="1"/>
          <p:nvPr/>
        </p:nvSpPr>
        <p:spPr>
          <a:xfrm>
            <a:off x="9209379" y="5149850"/>
            <a:ext cx="850684" cy="181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1500" b="0" spc="-575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2</a:t>
            </a:r>
          </a:p>
        </p:txBody>
      </p:sp>
      <p:sp>
        <p:nvSpPr>
          <p:cNvPr id="133" name="Инструменты"/>
          <p:cNvSpPr txBox="1"/>
          <p:nvPr/>
        </p:nvSpPr>
        <p:spPr>
          <a:xfrm>
            <a:off x="10763860" y="5976620"/>
            <a:ext cx="4057201" cy="711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90000"/>
              </a:lnSpc>
              <a:defRPr sz="4400" b="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dirty="0"/>
              <a:t>Functional tools</a:t>
            </a:r>
            <a:endParaRPr dirty="0"/>
          </a:p>
        </p:txBody>
      </p:sp>
      <p:sp>
        <p:nvSpPr>
          <p:cNvPr id="134" name="3"/>
          <p:cNvSpPr txBox="1"/>
          <p:nvPr/>
        </p:nvSpPr>
        <p:spPr>
          <a:xfrm>
            <a:off x="16715078" y="5149850"/>
            <a:ext cx="850684" cy="181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1500" b="0" spc="-575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3</a:t>
            </a:r>
          </a:p>
        </p:txBody>
      </p:sp>
      <p:sp>
        <p:nvSpPr>
          <p:cNvPr id="135" name="Практики…"/>
          <p:cNvSpPr txBox="1"/>
          <p:nvPr/>
        </p:nvSpPr>
        <p:spPr>
          <a:xfrm>
            <a:off x="18228919" y="5392420"/>
            <a:ext cx="2864567" cy="1321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4400" b="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Cases </a:t>
            </a:r>
          </a:p>
          <a:p>
            <a:pPr algn="l">
              <a:lnSpc>
                <a:spcPct val="90000"/>
              </a:lnSpc>
              <a:defRPr sz="4400" b="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to consider</a:t>
            </a:r>
            <a:endParaRPr dirty="0"/>
          </a:p>
        </p:txBody>
      </p:sp>
      <p:sp>
        <p:nvSpPr>
          <p:cNvPr id="136" name="4"/>
          <p:cNvSpPr txBox="1"/>
          <p:nvPr/>
        </p:nvSpPr>
        <p:spPr>
          <a:xfrm>
            <a:off x="1817979" y="7997190"/>
            <a:ext cx="347099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500" spc="-175">
                <a:solidFill>
                  <a:srgbClr val="01A847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4</a:t>
            </a:r>
          </a:p>
        </p:txBody>
      </p:sp>
      <p:sp>
        <p:nvSpPr>
          <p:cNvPr id="137" name="Сбербанк сегодня"/>
          <p:cNvSpPr txBox="1"/>
          <p:nvPr/>
        </p:nvSpPr>
        <p:spPr>
          <a:xfrm>
            <a:off x="2892399" y="8025801"/>
            <a:ext cx="3250890" cy="58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l">
              <a:lnSpc>
                <a:spcPct val="90000"/>
              </a:lnSpc>
              <a:defRPr sz="3500" b="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dirty="0"/>
              <a:t>Sberbank today</a:t>
            </a:r>
            <a:endParaRPr dirty="0"/>
          </a:p>
        </p:txBody>
      </p:sp>
      <p:sp>
        <p:nvSpPr>
          <p:cNvPr id="138" name="5"/>
          <p:cNvSpPr txBox="1"/>
          <p:nvPr/>
        </p:nvSpPr>
        <p:spPr>
          <a:xfrm>
            <a:off x="1817979" y="8931909"/>
            <a:ext cx="347099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500" spc="-175">
                <a:solidFill>
                  <a:srgbClr val="01A847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5</a:t>
            </a:r>
          </a:p>
        </p:txBody>
      </p:sp>
      <p:sp>
        <p:nvSpPr>
          <p:cNvPr id="139" name="6"/>
          <p:cNvSpPr txBox="1"/>
          <p:nvPr/>
        </p:nvSpPr>
        <p:spPr>
          <a:xfrm>
            <a:off x="1817979" y="9892030"/>
            <a:ext cx="347099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500" spc="-175">
                <a:solidFill>
                  <a:srgbClr val="01A847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6</a:t>
            </a:r>
          </a:p>
        </p:txBody>
      </p:sp>
      <p:sp>
        <p:nvSpPr>
          <p:cNvPr id="140" name="Проблематика"/>
          <p:cNvSpPr txBox="1"/>
          <p:nvPr/>
        </p:nvSpPr>
        <p:spPr>
          <a:xfrm>
            <a:off x="2892399" y="8966870"/>
            <a:ext cx="3624390" cy="58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l">
              <a:lnSpc>
                <a:spcPct val="90000"/>
              </a:lnSpc>
              <a:defRPr sz="3500" b="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dirty="0"/>
              <a:t>Issues to mention</a:t>
            </a:r>
            <a:endParaRPr dirty="0"/>
          </a:p>
        </p:txBody>
      </p:sp>
      <p:sp>
        <p:nvSpPr>
          <p:cNvPr id="141" name="В помощь разработчику"/>
          <p:cNvSpPr txBox="1"/>
          <p:nvPr/>
        </p:nvSpPr>
        <p:spPr>
          <a:xfrm>
            <a:off x="2892399" y="9907941"/>
            <a:ext cx="3370410" cy="58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l">
              <a:lnSpc>
                <a:spcPct val="90000"/>
              </a:lnSpc>
              <a:defRPr sz="3500" b="0" spc="-104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dirty="0"/>
              <a:t>Developer </a:t>
            </a:r>
            <a:r>
              <a:rPr lang="en-US" dirty="0" err="1"/>
              <a:t>Assitst</a:t>
            </a:r>
            <a:endParaRPr dirty="0"/>
          </a:p>
        </p:txBody>
      </p:sp>
      <p:sp>
        <p:nvSpPr>
          <p:cNvPr id="142" name="7"/>
          <p:cNvSpPr txBox="1"/>
          <p:nvPr/>
        </p:nvSpPr>
        <p:spPr>
          <a:xfrm>
            <a:off x="9600539" y="7997190"/>
            <a:ext cx="347099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500" spc="-175">
                <a:solidFill>
                  <a:srgbClr val="01A847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7</a:t>
            </a:r>
          </a:p>
        </p:txBody>
      </p:sp>
      <p:sp>
        <p:nvSpPr>
          <p:cNvPr id="143" name="Инструменты"/>
          <p:cNvSpPr txBox="1"/>
          <p:nvPr/>
        </p:nvSpPr>
        <p:spPr>
          <a:xfrm>
            <a:off x="10763860" y="8025801"/>
            <a:ext cx="2574423" cy="58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l">
              <a:lnSpc>
                <a:spcPct val="90000"/>
              </a:lnSpc>
              <a:defRPr sz="3500" b="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dirty="0"/>
              <a:t>Instruments</a:t>
            </a:r>
            <a:r>
              <a:rPr dirty="0"/>
              <a:t> </a:t>
            </a:r>
          </a:p>
        </p:txBody>
      </p:sp>
      <p:sp>
        <p:nvSpPr>
          <p:cNvPr id="144" name="8"/>
          <p:cNvSpPr txBox="1"/>
          <p:nvPr/>
        </p:nvSpPr>
        <p:spPr>
          <a:xfrm>
            <a:off x="9600539" y="8931909"/>
            <a:ext cx="347099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500" spc="-175">
                <a:solidFill>
                  <a:srgbClr val="01A847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8</a:t>
            </a:r>
          </a:p>
        </p:txBody>
      </p:sp>
      <p:sp>
        <p:nvSpPr>
          <p:cNvPr id="145" name="9"/>
          <p:cNvSpPr txBox="1"/>
          <p:nvPr/>
        </p:nvSpPr>
        <p:spPr>
          <a:xfrm>
            <a:off x="9600539" y="10374630"/>
            <a:ext cx="347099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500" spc="-175">
                <a:solidFill>
                  <a:srgbClr val="01A847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9</a:t>
            </a:r>
          </a:p>
        </p:txBody>
      </p:sp>
      <p:sp>
        <p:nvSpPr>
          <p:cNvPr id="146" name="Внесение…"/>
          <p:cNvSpPr txBox="1"/>
          <p:nvPr/>
        </p:nvSpPr>
        <p:spPr>
          <a:xfrm>
            <a:off x="10763860" y="8952022"/>
            <a:ext cx="1750479" cy="1072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90000"/>
              </a:lnSpc>
              <a:defRPr sz="3500" b="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Fault </a:t>
            </a:r>
          </a:p>
          <a:p>
            <a:pPr algn="l">
              <a:lnSpc>
                <a:spcPct val="90000"/>
              </a:lnSpc>
              <a:defRPr sz="3500" b="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injection</a:t>
            </a:r>
            <a:endParaRPr dirty="0"/>
          </a:p>
        </p:txBody>
      </p:sp>
      <p:sp>
        <p:nvSpPr>
          <p:cNvPr id="147" name="Кейсы"/>
          <p:cNvSpPr txBox="1"/>
          <p:nvPr/>
        </p:nvSpPr>
        <p:spPr>
          <a:xfrm>
            <a:off x="10763860" y="10390541"/>
            <a:ext cx="1375377" cy="58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l">
              <a:lnSpc>
                <a:spcPct val="90000"/>
              </a:lnSpc>
              <a:defRPr sz="3500" b="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dirty="0"/>
              <a:t>Cases</a:t>
            </a:r>
            <a:endParaRPr dirty="0"/>
          </a:p>
        </p:txBody>
      </p:sp>
      <p:sp>
        <p:nvSpPr>
          <p:cNvPr id="148" name="10"/>
          <p:cNvSpPr txBox="1"/>
          <p:nvPr/>
        </p:nvSpPr>
        <p:spPr>
          <a:xfrm>
            <a:off x="16941139" y="7997190"/>
            <a:ext cx="57989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500" spc="-175">
                <a:solidFill>
                  <a:srgbClr val="01A847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10</a:t>
            </a:r>
          </a:p>
        </p:txBody>
      </p:sp>
      <p:sp>
        <p:nvSpPr>
          <p:cNvPr id="149" name="Итоги применения"/>
          <p:cNvSpPr txBox="1"/>
          <p:nvPr/>
        </p:nvSpPr>
        <p:spPr>
          <a:xfrm>
            <a:off x="18228919" y="8025801"/>
            <a:ext cx="3747821" cy="58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l">
              <a:lnSpc>
                <a:spcPct val="90000"/>
              </a:lnSpc>
              <a:defRPr sz="3500" b="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dirty="0"/>
              <a:t>Application results</a:t>
            </a:r>
            <a:endParaRPr dirty="0"/>
          </a:p>
        </p:txBody>
      </p:sp>
      <p:sp>
        <p:nvSpPr>
          <p:cNvPr id="150" name="11"/>
          <p:cNvSpPr txBox="1"/>
          <p:nvPr/>
        </p:nvSpPr>
        <p:spPr>
          <a:xfrm>
            <a:off x="16941139" y="8931909"/>
            <a:ext cx="57989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500" spc="-175">
                <a:solidFill>
                  <a:srgbClr val="01A847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11</a:t>
            </a:r>
          </a:p>
        </p:txBody>
      </p:sp>
      <p:sp>
        <p:nvSpPr>
          <p:cNvPr id="151" name="Автоматизация"/>
          <p:cNvSpPr txBox="1"/>
          <p:nvPr/>
        </p:nvSpPr>
        <p:spPr>
          <a:xfrm>
            <a:off x="18228919" y="8966870"/>
            <a:ext cx="3824765" cy="58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l">
              <a:lnSpc>
                <a:spcPct val="90000"/>
              </a:lnSpc>
              <a:defRPr sz="3500" b="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dirty="0"/>
              <a:t>Automation testing</a:t>
            </a:r>
            <a:endParaRPr dirty="0"/>
          </a:p>
        </p:txBody>
      </p:sp>
      <p:sp>
        <p:nvSpPr>
          <p:cNvPr id="152" name="Содержание"/>
          <p:cNvSpPr txBox="1"/>
          <p:nvPr/>
        </p:nvSpPr>
        <p:spPr>
          <a:xfrm>
            <a:off x="1742746" y="1492067"/>
            <a:ext cx="2212144" cy="825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700" b="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dirty="0"/>
              <a:t>Content</a:t>
            </a:r>
            <a:endParaRPr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59D48CB-CDC6-0141-9E77-8A8DA7448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6856" y="12459093"/>
            <a:ext cx="1318383" cy="68985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4_0.jpg" descr="4_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424765" cy="13761936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Сбербанк сегодня"/>
          <p:cNvSpPr txBox="1"/>
          <p:nvPr/>
        </p:nvSpPr>
        <p:spPr>
          <a:xfrm>
            <a:off x="1742746" y="1492067"/>
            <a:ext cx="4321696" cy="825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700" b="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dirty="0"/>
              <a:t>Sberbank today</a:t>
            </a:r>
            <a:endParaRPr dirty="0"/>
          </a:p>
        </p:txBody>
      </p:sp>
      <p:sp>
        <p:nvSpPr>
          <p:cNvPr id="156" name="140млн"/>
          <p:cNvSpPr txBox="1"/>
          <p:nvPr/>
        </p:nvSpPr>
        <p:spPr>
          <a:xfrm>
            <a:off x="2198979" y="3953718"/>
            <a:ext cx="3741409" cy="1795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1000" b="0" spc="-550">
                <a:solidFill>
                  <a:srgbClr val="00A74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dirty="0">
                <a:latin typeface="Roboto Medium"/>
                <a:ea typeface="Roboto Medium"/>
                <a:cs typeface="Roboto Medium"/>
                <a:sym typeface="Roboto Medium"/>
              </a:rPr>
              <a:t>140</a:t>
            </a:r>
            <a:r>
              <a:rPr lang="en-US" sz="8000" spc="-400" dirty="0"/>
              <a:t>mln</a:t>
            </a:r>
            <a:endParaRPr sz="8000" spc="-400" dirty="0"/>
          </a:p>
        </p:txBody>
      </p:sp>
      <p:sp>
        <p:nvSpPr>
          <p:cNvPr id="157" name="2млн"/>
          <p:cNvSpPr txBox="1"/>
          <p:nvPr/>
        </p:nvSpPr>
        <p:spPr>
          <a:xfrm>
            <a:off x="9628479" y="3953718"/>
            <a:ext cx="2314736" cy="1795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1000" b="0" spc="-550">
                <a:solidFill>
                  <a:srgbClr val="00A74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dirty="0">
                <a:latin typeface="Roboto Medium"/>
                <a:ea typeface="Roboto Medium"/>
                <a:cs typeface="Roboto Medium"/>
                <a:sym typeface="Roboto Medium"/>
              </a:rPr>
              <a:t>2</a:t>
            </a:r>
            <a:r>
              <a:rPr lang="en-US" sz="8000" spc="-400" dirty="0"/>
              <a:t>mln</a:t>
            </a:r>
            <a:endParaRPr sz="8000" spc="-400" dirty="0"/>
          </a:p>
        </p:txBody>
      </p:sp>
      <p:sp>
        <p:nvSpPr>
          <p:cNvPr id="158" name="500млн"/>
          <p:cNvSpPr txBox="1"/>
          <p:nvPr/>
        </p:nvSpPr>
        <p:spPr>
          <a:xfrm>
            <a:off x="16410278" y="3953718"/>
            <a:ext cx="3741409" cy="1795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1000" b="0" spc="-550">
                <a:solidFill>
                  <a:srgbClr val="00A74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dirty="0">
                <a:latin typeface="Roboto Medium"/>
                <a:ea typeface="Roboto Medium"/>
                <a:cs typeface="Roboto Medium"/>
                <a:sym typeface="Roboto Medium"/>
              </a:rPr>
              <a:t>500</a:t>
            </a:r>
            <a:r>
              <a:rPr lang="en-US" sz="8000" spc="-400" dirty="0"/>
              <a:t>mln</a:t>
            </a:r>
            <a:endParaRPr sz="8000" spc="-400" dirty="0"/>
          </a:p>
        </p:txBody>
      </p:sp>
      <p:sp>
        <p:nvSpPr>
          <p:cNvPr id="159" name="500Тб"/>
          <p:cNvSpPr txBox="1"/>
          <p:nvPr/>
        </p:nvSpPr>
        <p:spPr>
          <a:xfrm>
            <a:off x="2198979" y="8500318"/>
            <a:ext cx="3337452" cy="1795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1000" b="0" spc="-550">
                <a:solidFill>
                  <a:srgbClr val="00A74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dirty="0">
                <a:latin typeface="Roboto Medium"/>
                <a:ea typeface="Roboto Medium"/>
                <a:cs typeface="Roboto Medium"/>
                <a:sym typeface="Roboto Medium"/>
              </a:rPr>
              <a:t>500</a:t>
            </a:r>
            <a:r>
              <a:rPr lang="en-US" sz="8000" spc="-400" dirty="0">
                <a:latin typeface="Roboto Medium"/>
                <a:ea typeface="Roboto Medium"/>
                <a:cs typeface="Roboto Medium"/>
                <a:sym typeface="Roboto Medium"/>
              </a:rPr>
              <a:t>Tb</a:t>
            </a:r>
            <a:endParaRPr sz="8000" spc="-400" dirty="0"/>
          </a:p>
        </p:txBody>
      </p:sp>
      <p:sp>
        <p:nvSpPr>
          <p:cNvPr id="160" name="&gt;5Пб"/>
          <p:cNvSpPr txBox="1"/>
          <p:nvPr/>
        </p:nvSpPr>
        <p:spPr>
          <a:xfrm>
            <a:off x="9628479" y="8500318"/>
            <a:ext cx="2516715" cy="1795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1000" b="0" spc="-550">
                <a:solidFill>
                  <a:srgbClr val="00A74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8000" spc="-400" dirty="0"/>
              <a:t>&gt;</a:t>
            </a:r>
            <a:r>
              <a:rPr dirty="0">
                <a:latin typeface="Roboto Medium"/>
                <a:ea typeface="Roboto Medium"/>
                <a:cs typeface="Roboto Medium"/>
                <a:sym typeface="Roboto Medium"/>
              </a:rPr>
              <a:t>5</a:t>
            </a:r>
            <a:r>
              <a:rPr lang="en-US" sz="8000" spc="-400" dirty="0">
                <a:latin typeface="Roboto Medium"/>
                <a:ea typeface="Roboto Medium"/>
                <a:cs typeface="Roboto Medium"/>
                <a:sym typeface="Roboto Medium"/>
              </a:rPr>
              <a:t>Pb</a:t>
            </a:r>
            <a:endParaRPr sz="8000" spc="-400" dirty="0"/>
          </a:p>
        </p:txBody>
      </p:sp>
      <p:sp>
        <p:nvSpPr>
          <p:cNvPr id="161" name="№1"/>
          <p:cNvSpPr txBox="1"/>
          <p:nvPr/>
        </p:nvSpPr>
        <p:spPr>
          <a:xfrm>
            <a:off x="16410278" y="8528049"/>
            <a:ext cx="1823493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1000" b="0" spc="-550">
                <a:solidFill>
                  <a:srgbClr val="00A74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8000" spc="-400"/>
              <a:t>№</a:t>
            </a:r>
            <a:r>
              <a:rPr>
                <a:latin typeface="Roboto Medium"/>
                <a:ea typeface="Roboto Medium"/>
                <a:cs typeface="Roboto Medium"/>
                <a:sym typeface="Roboto Medium"/>
              </a:rPr>
              <a:t>1</a:t>
            </a:r>
          </a:p>
        </p:txBody>
      </p:sp>
      <p:sp>
        <p:nvSpPr>
          <p:cNvPr id="162" name="Клиентов…"/>
          <p:cNvSpPr txBox="1"/>
          <p:nvPr/>
        </p:nvSpPr>
        <p:spPr>
          <a:xfrm>
            <a:off x="2287879" y="5892800"/>
            <a:ext cx="2729337" cy="1321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4400" b="0" spc="-88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Customers</a:t>
            </a:r>
          </a:p>
          <a:p>
            <a:pPr algn="l">
              <a:lnSpc>
                <a:spcPct val="90000"/>
              </a:lnSpc>
              <a:defRPr sz="4400" b="0" spc="-88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individuals</a:t>
            </a:r>
            <a:endParaRPr dirty="0"/>
          </a:p>
        </p:txBody>
      </p:sp>
      <p:sp>
        <p:nvSpPr>
          <p:cNvPr id="163" name="Клиентов…"/>
          <p:cNvSpPr txBox="1"/>
          <p:nvPr/>
        </p:nvSpPr>
        <p:spPr>
          <a:xfrm>
            <a:off x="9679279" y="5892800"/>
            <a:ext cx="3083280" cy="1321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4400" b="0" spc="-88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Customers</a:t>
            </a:r>
          </a:p>
          <a:p>
            <a:pPr algn="l">
              <a:lnSpc>
                <a:spcPct val="90000"/>
              </a:lnSpc>
              <a:defRPr sz="4400" b="0" spc="-88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legal entities</a:t>
            </a:r>
            <a:endParaRPr dirty="0"/>
          </a:p>
        </p:txBody>
      </p:sp>
      <p:sp>
        <p:nvSpPr>
          <p:cNvPr id="164" name="Значимых транзакций…"/>
          <p:cNvSpPr txBox="1"/>
          <p:nvPr/>
        </p:nvSpPr>
        <p:spPr>
          <a:xfrm>
            <a:off x="16435678" y="5892800"/>
            <a:ext cx="4058099" cy="1321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4400" b="0" spc="-176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Relevant </a:t>
            </a:r>
            <a:endParaRPr lang="ru-RU" dirty="0"/>
          </a:p>
          <a:p>
            <a:pPr algn="l">
              <a:lnSpc>
                <a:spcPct val="90000"/>
              </a:lnSpc>
              <a:defRPr sz="4400" b="0" spc="-176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transactions</a:t>
            </a:r>
            <a:r>
              <a:rPr lang="ru-RU" dirty="0"/>
              <a:t> </a:t>
            </a:r>
            <a:r>
              <a:rPr lang="en-US" dirty="0"/>
              <a:t>daily</a:t>
            </a:r>
            <a:endParaRPr dirty="0"/>
          </a:p>
        </p:txBody>
      </p:sp>
      <p:sp>
        <p:nvSpPr>
          <p:cNvPr id="165" name="Активно…"/>
          <p:cNvSpPr txBox="1"/>
          <p:nvPr/>
        </p:nvSpPr>
        <p:spPr>
          <a:xfrm>
            <a:off x="2287879" y="10452100"/>
            <a:ext cx="3284874" cy="1321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4400" b="0" spc="-22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Actively</a:t>
            </a:r>
          </a:p>
          <a:p>
            <a:pPr algn="l">
              <a:lnSpc>
                <a:spcPct val="90000"/>
              </a:lnSpc>
              <a:defRPr sz="4400" b="0" spc="-22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changing data</a:t>
            </a:r>
            <a:endParaRPr dirty="0"/>
          </a:p>
        </p:txBody>
      </p:sp>
      <p:sp>
        <p:nvSpPr>
          <p:cNvPr id="166" name="Архивных…"/>
          <p:cNvSpPr txBox="1"/>
          <p:nvPr/>
        </p:nvSpPr>
        <p:spPr>
          <a:xfrm>
            <a:off x="9679279" y="10452100"/>
            <a:ext cx="2019271" cy="1321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4400" b="0" spc="-88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Archival</a:t>
            </a:r>
          </a:p>
          <a:p>
            <a:pPr algn="l">
              <a:lnSpc>
                <a:spcPct val="90000"/>
              </a:lnSpc>
              <a:defRPr sz="4400" b="0" spc="-88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data</a:t>
            </a:r>
            <a:endParaRPr dirty="0"/>
          </a:p>
        </p:txBody>
      </p:sp>
      <p:sp>
        <p:nvSpPr>
          <p:cNvPr id="167" name="Государственная…"/>
          <p:cNvSpPr txBox="1"/>
          <p:nvPr/>
        </p:nvSpPr>
        <p:spPr>
          <a:xfrm>
            <a:off x="16435678" y="10452100"/>
            <a:ext cx="2916696" cy="1321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4400" b="0" spc="-88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State</a:t>
            </a:r>
          </a:p>
          <a:p>
            <a:pPr algn="l">
              <a:lnSpc>
                <a:spcPct val="90000"/>
              </a:lnSpc>
              <a:defRPr sz="4400" b="0" spc="-88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significance</a:t>
            </a:r>
            <a:endParaRPr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DEF5022-A768-7E47-BA64-9A3899290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6856" y="12459093"/>
            <a:ext cx="1318383" cy="68985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0.jpg" descr="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42" y="0"/>
            <a:ext cx="24343238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Проблематика"/>
          <p:cNvSpPr txBox="1"/>
          <p:nvPr/>
        </p:nvSpPr>
        <p:spPr>
          <a:xfrm>
            <a:off x="1742746" y="1492067"/>
            <a:ext cx="1843453" cy="825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700" b="0">
                <a:solidFill>
                  <a:srgbClr val="16A64E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dirty="0"/>
              <a:t>Issues</a:t>
            </a:r>
            <a:endParaRPr dirty="0"/>
          </a:p>
        </p:txBody>
      </p:sp>
      <p:pic>
        <p:nvPicPr>
          <p:cNvPr id="171" name="5_i.jpg" descr="5_i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748389"/>
            <a:ext cx="24384000" cy="998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D49F44-D4AE-4247-A130-C62832ECF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6856" y="12459093"/>
            <a:ext cx="1318383" cy="68985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6_0.jpg" descr="6_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42" y="0"/>
            <a:ext cx="24343237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В помощь разработчику"/>
          <p:cNvSpPr txBox="1"/>
          <p:nvPr/>
        </p:nvSpPr>
        <p:spPr>
          <a:xfrm>
            <a:off x="1742746" y="1492067"/>
            <a:ext cx="5929508" cy="825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700" b="0">
                <a:solidFill>
                  <a:srgbClr val="16A64E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dirty="0"/>
              <a:t>To help the developer</a:t>
            </a:r>
          </a:p>
        </p:txBody>
      </p:sp>
      <p:sp>
        <p:nvSpPr>
          <p:cNvPr id="175" name="Система загрузки потоков данных…"/>
          <p:cNvSpPr txBox="1"/>
          <p:nvPr/>
        </p:nvSpPr>
        <p:spPr>
          <a:xfrm>
            <a:off x="2297811" y="4726939"/>
            <a:ext cx="5936209" cy="5057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71500" indent="-571500" algn="l">
              <a:buClr>
                <a:srgbClr val="01A846"/>
              </a:buClr>
              <a:buSzPct val="150000"/>
              <a:buChar char="•"/>
              <a:defRPr sz="4600" b="0" spc="-23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Data streaming system</a:t>
            </a:r>
          </a:p>
          <a:p>
            <a:pPr marL="571500" indent="-571500" algn="l">
              <a:buClr>
                <a:srgbClr val="01A846"/>
              </a:buClr>
              <a:buSzPct val="150000"/>
              <a:buChar char="•"/>
              <a:defRPr sz="4600" b="0" spc="-23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dirty="0"/>
          </a:p>
          <a:p>
            <a:pPr marL="571500" indent="-571500" algn="l">
              <a:buClr>
                <a:srgbClr val="01A846"/>
              </a:buClr>
              <a:buSzPct val="150000"/>
              <a:buChar char="•"/>
              <a:defRPr sz="4600" b="0" spc="-23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System repeated requests</a:t>
            </a:r>
          </a:p>
          <a:p>
            <a:pPr marL="571500" indent="-571500" algn="l">
              <a:buClr>
                <a:srgbClr val="01A846"/>
              </a:buClr>
              <a:buSzPct val="150000"/>
              <a:buChar char="•"/>
              <a:defRPr sz="4600" b="0" spc="-23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dirty="0"/>
          </a:p>
          <a:p>
            <a:pPr marL="571500" indent="-571500" algn="l">
              <a:buClr>
                <a:srgbClr val="01A846"/>
              </a:buClr>
              <a:buSzPct val="150000"/>
              <a:buChar char="•"/>
              <a:defRPr sz="4600" b="0" spc="-23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Error classification</a:t>
            </a:r>
            <a:endParaRPr dirty="0"/>
          </a:p>
        </p:txBody>
      </p:sp>
      <p:pic>
        <p:nvPicPr>
          <p:cNvPr id="176" name="6_i.jpg" descr="6_i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03450" y="3840436"/>
            <a:ext cx="12126475" cy="8044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9A5151-7BA1-E54F-B0D3-40DA10248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6856" y="12459093"/>
            <a:ext cx="1318383" cy="68985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7_0.jpg" descr="7_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81" y="0"/>
            <a:ext cx="24343237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Инструменты"/>
          <p:cNvSpPr txBox="1"/>
          <p:nvPr/>
        </p:nvSpPr>
        <p:spPr>
          <a:xfrm>
            <a:off x="1742746" y="1492067"/>
            <a:ext cx="3247684" cy="825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700" b="0">
                <a:solidFill>
                  <a:srgbClr val="16A64E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dirty="0"/>
              <a:t>Instruments</a:t>
            </a:r>
            <a:endParaRPr dirty="0"/>
          </a:p>
        </p:txBody>
      </p:sp>
      <p:sp>
        <p:nvSpPr>
          <p:cNvPr id="180" name="Breakpoint…"/>
          <p:cNvSpPr txBox="1"/>
          <p:nvPr/>
        </p:nvSpPr>
        <p:spPr>
          <a:xfrm>
            <a:off x="13372211" y="3990339"/>
            <a:ext cx="9643320" cy="4562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71500" indent="-571500" algn="l">
              <a:lnSpc>
                <a:spcPct val="90000"/>
              </a:lnSpc>
              <a:buClr>
                <a:srgbClr val="01A846"/>
              </a:buClr>
              <a:buSzPct val="150000"/>
              <a:buChar char="•"/>
              <a:defRPr sz="4600" b="0" spc="-23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dirty="0"/>
              <a:t>Breakpoint</a:t>
            </a:r>
          </a:p>
          <a:p>
            <a:pPr marL="571500" indent="-571500" algn="l">
              <a:lnSpc>
                <a:spcPct val="90000"/>
              </a:lnSpc>
              <a:buClr>
                <a:srgbClr val="01A846"/>
              </a:buClr>
              <a:buSzPct val="150000"/>
              <a:buChar char="•"/>
              <a:defRPr sz="4600" b="0" spc="-23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dirty="0"/>
          </a:p>
          <a:p>
            <a:pPr marL="571500" indent="-571500" algn="l">
              <a:lnSpc>
                <a:spcPct val="90000"/>
              </a:lnSpc>
              <a:buClr>
                <a:srgbClr val="01A846"/>
              </a:buClr>
              <a:buSzPct val="150000"/>
              <a:buChar char="•"/>
              <a:defRPr sz="4600" b="0" spc="-23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Substitution of request / response data</a:t>
            </a:r>
          </a:p>
          <a:p>
            <a:pPr marL="571500" indent="-571500" algn="l">
              <a:lnSpc>
                <a:spcPct val="90000"/>
              </a:lnSpc>
              <a:buClr>
                <a:srgbClr val="01A846"/>
              </a:buClr>
              <a:buSzPct val="150000"/>
              <a:buChar char="•"/>
              <a:defRPr sz="4600" b="0" spc="-23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dirty="0"/>
          </a:p>
          <a:p>
            <a:pPr marL="571500" indent="-571500" algn="l">
              <a:lnSpc>
                <a:spcPct val="90000"/>
              </a:lnSpc>
              <a:buClr>
                <a:srgbClr val="01A846"/>
              </a:buClr>
              <a:buSzPct val="150000"/>
              <a:buChar char="•"/>
              <a:defRPr sz="4600" b="0" spc="-23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dirty="0"/>
              <a:t>Throttling</a:t>
            </a:r>
          </a:p>
          <a:p>
            <a:pPr marL="571500" indent="-571500" algn="l">
              <a:lnSpc>
                <a:spcPct val="90000"/>
              </a:lnSpc>
              <a:buClr>
                <a:srgbClr val="01A846"/>
              </a:buClr>
              <a:buSzPct val="150000"/>
              <a:buChar char="•"/>
              <a:defRPr sz="4600" b="0" spc="-23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dirty="0"/>
          </a:p>
          <a:p>
            <a:pPr marL="571500" indent="-571500" algn="l">
              <a:lnSpc>
                <a:spcPct val="90000"/>
              </a:lnSpc>
              <a:buClr>
                <a:srgbClr val="01A846"/>
              </a:buClr>
              <a:buSzPct val="150000"/>
              <a:buChar char="•"/>
              <a:defRPr sz="4600" b="0" spc="-23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Control of content size and content</a:t>
            </a:r>
            <a:endParaRPr dirty="0"/>
          </a:p>
        </p:txBody>
      </p:sp>
      <p:pic>
        <p:nvPicPr>
          <p:cNvPr id="181" name="7_i.jpg" descr="7_i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395" y="3843501"/>
            <a:ext cx="10696067" cy="8093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7_l_1.jpg" descr="7_l_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49051" y="10068539"/>
            <a:ext cx="3197727" cy="1149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7_l_2.jpg" descr="7_l_2.jpg"/>
          <p:cNvPicPr>
            <a:picLocks noChangeAspect="1"/>
          </p:cNvPicPr>
          <p:nvPr/>
        </p:nvPicPr>
        <p:blipFill>
          <a:blip r:embed="rId5">
            <a:extLst/>
          </a:blip>
          <a:srcRect l="195" t="296" r="195" b="296"/>
          <a:stretch>
            <a:fillRect/>
          </a:stretch>
        </p:blipFill>
        <p:spPr>
          <a:xfrm>
            <a:off x="17628815" y="10077924"/>
            <a:ext cx="4143301" cy="1149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250096-0630-FF4A-9407-5E44E13FF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56856" y="12459093"/>
            <a:ext cx="1318383" cy="68985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8_0.jpg" descr="8_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81" y="0"/>
            <a:ext cx="24343237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Внесение неисправностей"/>
          <p:cNvSpPr txBox="1"/>
          <p:nvPr/>
        </p:nvSpPr>
        <p:spPr>
          <a:xfrm>
            <a:off x="1742746" y="1492067"/>
            <a:ext cx="3821559" cy="825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700" b="0">
                <a:solidFill>
                  <a:srgbClr val="16A64E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dirty="0"/>
              <a:t>Fault injection</a:t>
            </a:r>
            <a:endParaRPr dirty="0"/>
          </a:p>
        </p:txBody>
      </p:sp>
      <p:pic>
        <p:nvPicPr>
          <p:cNvPr id="187" name="8_i.jpg" descr="8_i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129444" y="3829248"/>
            <a:ext cx="8058945" cy="8058945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Without explicitly forcing a system to fail,…"/>
          <p:cNvSpPr txBox="1"/>
          <p:nvPr/>
        </p:nvSpPr>
        <p:spPr>
          <a:xfrm>
            <a:off x="1599310" y="4836159"/>
            <a:ext cx="11247538" cy="202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4600" b="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dirty="0"/>
              <a:t>Without explicitly forcing a system to fail,</a:t>
            </a:r>
          </a:p>
          <a:p>
            <a:pPr algn="l">
              <a:lnSpc>
                <a:spcPct val="90000"/>
              </a:lnSpc>
              <a:defRPr sz="4600" b="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dirty="0"/>
              <a:t>it is unreasonable to have any confidence</a:t>
            </a:r>
          </a:p>
          <a:p>
            <a:pPr algn="l">
              <a:lnSpc>
                <a:spcPct val="90000"/>
              </a:lnSpc>
              <a:defRPr sz="4600" b="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dirty="0"/>
              <a:t>it will operate correctly in failure modes</a:t>
            </a:r>
          </a:p>
        </p:txBody>
      </p:sp>
      <p:sp>
        <p:nvSpPr>
          <p:cNvPr id="190" name="Caitie McCaffrey"/>
          <p:cNvSpPr txBox="1"/>
          <p:nvPr/>
        </p:nvSpPr>
        <p:spPr>
          <a:xfrm>
            <a:off x="1599310" y="9023493"/>
            <a:ext cx="1124753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3800" b="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dirty="0" err="1"/>
              <a:t>Caitie</a:t>
            </a:r>
            <a:r>
              <a:rPr dirty="0"/>
              <a:t> McCaffrey</a:t>
            </a:r>
          </a:p>
        </p:txBody>
      </p:sp>
      <p:sp>
        <p:nvSpPr>
          <p:cNvPr id="191" name="The Verification of a Distributed System"/>
          <p:cNvSpPr txBox="1"/>
          <p:nvPr/>
        </p:nvSpPr>
        <p:spPr>
          <a:xfrm>
            <a:off x="1599310" y="9622207"/>
            <a:ext cx="1124753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3800" b="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dirty="0"/>
              <a:t>The Verification of a Distributed System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15A2C3-3857-B74F-9A5F-3F907F604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6856" y="12459093"/>
            <a:ext cx="1318383" cy="68985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0.jpg" descr="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42" y="0"/>
            <a:ext cx="24343238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Кейсы"/>
          <p:cNvSpPr txBox="1"/>
          <p:nvPr/>
        </p:nvSpPr>
        <p:spPr>
          <a:xfrm>
            <a:off x="1742746" y="1492067"/>
            <a:ext cx="1811393" cy="825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700" b="0">
                <a:solidFill>
                  <a:srgbClr val="16A64E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dirty="0"/>
              <a:t>Cases</a:t>
            </a:r>
            <a:endParaRPr dirty="0"/>
          </a:p>
        </p:txBody>
      </p:sp>
      <p:sp>
        <p:nvSpPr>
          <p:cNvPr id="195" name="Переключение режима сети…"/>
          <p:cNvSpPr txBox="1"/>
          <p:nvPr/>
        </p:nvSpPr>
        <p:spPr>
          <a:xfrm>
            <a:off x="2018410" y="3891062"/>
            <a:ext cx="11247538" cy="4562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09600" indent="-609600" algn="l">
              <a:lnSpc>
                <a:spcPct val="90000"/>
              </a:lnSpc>
              <a:buClr>
                <a:srgbClr val="01A846"/>
              </a:buClr>
              <a:buSzPct val="150000"/>
              <a:buChar char="•"/>
              <a:defRPr sz="4600" b="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Network mode switching</a:t>
            </a:r>
            <a:endParaRPr lang="ru-RU" dirty="0"/>
          </a:p>
          <a:p>
            <a:pPr marL="609600" indent="-609600" algn="l">
              <a:lnSpc>
                <a:spcPct val="90000"/>
              </a:lnSpc>
              <a:buClr>
                <a:srgbClr val="01A846"/>
              </a:buClr>
              <a:buSzPct val="150000"/>
              <a:buChar char="•"/>
              <a:defRPr sz="4600" b="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dirty="0"/>
          </a:p>
          <a:p>
            <a:pPr marL="609600" indent="-609600" algn="l">
              <a:lnSpc>
                <a:spcPct val="90000"/>
              </a:lnSpc>
              <a:buClr>
                <a:srgbClr val="01A846"/>
              </a:buClr>
              <a:buSzPct val="150000"/>
              <a:buChar char="•"/>
              <a:defRPr sz="4600" b="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Interruptions: long and short ones</a:t>
            </a:r>
            <a:endParaRPr lang="ru-RU" dirty="0"/>
          </a:p>
          <a:p>
            <a:pPr marL="609600" indent="-609600" algn="l">
              <a:lnSpc>
                <a:spcPct val="90000"/>
              </a:lnSpc>
              <a:buClr>
                <a:srgbClr val="01A846"/>
              </a:buClr>
              <a:buSzPct val="150000"/>
              <a:buChar char="•"/>
              <a:defRPr sz="4600" b="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dirty="0"/>
          </a:p>
          <a:p>
            <a:pPr marL="609600" indent="-609600" algn="l">
              <a:lnSpc>
                <a:spcPct val="90000"/>
              </a:lnSpc>
              <a:buClr>
                <a:srgbClr val="01A846"/>
              </a:buClr>
              <a:buSzPct val="150000"/>
              <a:buChar char="•"/>
              <a:defRPr sz="4600" b="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Low connection speed</a:t>
            </a:r>
            <a:endParaRPr lang="ru-RU" dirty="0"/>
          </a:p>
          <a:p>
            <a:pPr marL="609600" indent="-609600" algn="l">
              <a:lnSpc>
                <a:spcPct val="90000"/>
              </a:lnSpc>
              <a:buClr>
                <a:srgbClr val="01A846"/>
              </a:buClr>
              <a:buSzPct val="150000"/>
              <a:buChar char="•"/>
              <a:defRPr sz="4600" b="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dirty="0"/>
          </a:p>
          <a:p>
            <a:pPr marL="609600" indent="-609600" algn="l">
              <a:lnSpc>
                <a:spcPct val="90000"/>
              </a:lnSpc>
              <a:buClr>
                <a:srgbClr val="01A846"/>
              </a:buClr>
              <a:buSzPct val="150000"/>
              <a:buChar char="•"/>
              <a:defRPr sz="4600" b="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The size of data in the stream</a:t>
            </a:r>
            <a:endParaRPr dirty="0"/>
          </a:p>
        </p:txBody>
      </p:sp>
      <p:pic>
        <p:nvPicPr>
          <p:cNvPr id="196" name="9_i.jpg" descr="9_i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9815773"/>
            <a:ext cx="24384000" cy="3911873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Битые/не валидные запросы…"/>
          <p:cNvSpPr txBox="1"/>
          <p:nvPr/>
        </p:nvSpPr>
        <p:spPr>
          <a:xfrm>
            <a:off x="13194410" y="3618229"/>
            <a:ext cx="9536758" cy="4562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09600" indent="-609600" algn="l">
              <a:lnSpc>
                <a:spcPct val="90000"/>
              </a:lnSpc>
              <a:buClr>
                <a:srgbClr val="01A846"/>
              </a:buClr>
              <a:buSzPct val="150000"/>
              <a:buChar char="•"/>
              <a:defRPr sz="4600" b="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Spoiled</a:t>
            </a:r>
            <a:r>
              <a:rPr dirty="0"/>
              <a:t>/</a:t>
            </a:r>
            <a:r>
              <a:rPr lang="en-US" dirty="0"/>
              <a:t>invalid requests</a:t>
            </a:r>
            <a:endParaRPr dirty="0"/>
          </a:p>
          <a:p>
            <a:pPr marL="609600" indent="-609600" algn="l">
              <a:lnSpc>
                <a:spcPct val="90000"/>
              </a:lnSpc>
              <a:buClr>
                <a:srgbClr val="01A846"/>
              </a:buClr>
              <a:buSzPct val="150000"/>
              <a:buChar char="•"/>
              <a:defRPr sz="4600" b="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dirty="0"/>
          </a:p>
          <a:p>
            <a:pPr marL="609600" indent="-609600" algn="l">
              <a:lnSpc>
                <a:spcPct val="90000"/>
              </a:lnSpc>
              <a:buClr>
                <a:srgbClr val="01A846"/>
              </a:buClr>
              <a:buSzPct val="150000"/>
              <a:buChar char="•"/>
              <a:defRPr sz="4600" b="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Re-downloading after failed request</a:t>
            </a:r>
            <a:endParaRPr dirty="0"/>
          </a:p>
          <a:p>
            <a:pPr marL="609600" indent="-609600" algn="l">
              <a:lnSpc>
                <a:spcPct val="90000"/>
              </a:lnSpc>
              <a:buClr>
                <a:srgbClr val="01A846"/>
              </a:buClr>
              <a:buSzPct val="150000"/>
              <a:buChar char="•"/>
              <a:defRPr sz="4600" b="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dirty="0"/>
          </a:p>
          <a:p>
            <a:pPr marL="609600" indent="-609600" algn="l">
              <a:lnSpc>
                <a:spcPct val="90000"/>
              </a:lnSpc>
              <a:buClr>
                <a:srgbClr val="01A846"/>
              </a:buClr>
              <a:buSzPct val="150000"/>
              <a:buChar char="•"/>
              <a:defRPr sz="4600" b="0">
                <a:solidFill>
                  <a:srgbClr val="424242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dirty="0"/>
              <a:t>Sleep cases / close application in unstable connection conditions</a:t>
            </a:r>
            <a:endParaRPr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A338F1-3A1B-C243-ACE2-683A71389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6856" y="12459093"/>
            <a:ext cx="1318383" cy="68985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4199</TotalTime>
  <Words>289</Words>
  <Application>Microsoft Macintosh PowerPoint</Application>
  <PresentationFormat>Произвольный</PresentationFormat>
  <Paragraphs>115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Helvetica Neue</vt:lpstr>
      <vt:lpstr>Helvetica Neue Light</vt:lpstr>
      <vt:lpstr>Helvetica Neue Medium</vt:lpstr>
      <vt:lpstr>Roboto</vt:lpstr>
      <vt:lpstr>Roboto Light</vt:lpstr>
      <vt:lpstr>Roboto Medium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17</cp:revision>
  <dcterms:modified xsi:type="dcterms:W3CDTF">2019-02-27T14:47:44Z</dcterms:modified>
</cp:coreProperties>
</file>