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6" r:id="rId2"/>
    <p:sldId id="261" r:id="rId3"/>
    <p:sldId id="259" r:id="rId4"/>
    <p:sldId id="260" r:id="rId5"/>
    <p:sldId id="258" r:id="rId6"/>
    <p:sldId id="262" r:id="rId7"/>
    <p:sldId id="263" r:id="rId8"/>
    <p:sldId id="264" r:id="rId9"/>
    <p:sldId id="267" r:id="rId10"/>
    <p:sldId id="265" r:id="rId11"/>
    <p:sldId id="266" r:id="rId12"/>
    <p:sldId id="268" r:id="rId13"/>
    <p:sldId id="269" r:id="rId14"/>
    <p:sldId id="271" r:id="rId15"/>
    <p:sldId id="273" r:id="rId16"/>
    <p:sldId id="272" r:id="rId17"/>
    <p:sldId id="275" r:id="rId18"/>
    <p:sldId id="276" r:id="rId19"/>
    <p:sldId id="277" r:id="rId20"/>
    <p:sldId id="278" r:id="rId21"/>
    <p:sldId id="279" r:id="rId22"/>
    <p:sldId id="280" r:id="rId23"/>
    <p:sldId id="281" r:id="rId24"/>
    <p:sldId id="282" r:id="rId25"/>
    <p:sldId id="283" r:id="rId26"/>
    <p:sldId id="284" r:id="rId27"/>
    <p:sldId id="285" r:id="rId28"/>
    <p:sldId id="274" r:id="rId29"/>
    <p:sldId id="286" r:id="rId30"/>
    <p:sldId id="287" r:id="rId31"/>
  </p:sldIdLst>
  <p:sldSz cx="13439775" cy="75596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381" userDrawn="1">
          <p15:clr>
            <a:srgbClr val="A4A3A4"/>
          </p15:clr>
        </p15:guide>
        <p15:guide id="2" pos="423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4877A"/>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616" autoAdjust="0"/>
  </p:normalViewPr>
  <p:slideViewPr>
    <p:cSldViewPr showGuides="1">
      <p:cViewPr varScale="1">
        <p:scale>
          <a:sx n="53" d="100"/>
          <a:sy n="53" d="100"/>
        </p:scale>
        <p:origin x="930" y="66"/>
      </p:cViewPr>
      <p:guideLst>
        <p:guide orient="horz" pos="2381"/>
        <p:guide pos="4233"/>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noChangeArrowheads="1"/>
          </p:cNvSpPr>
          <p:nvPr>
            <p:ph type="sldImg"/>
          </p:nvPr>
        </p:nvSpPr>
        <p:spPr bwMode="auto">
          <a:xfrm>
            <a:off x="217488" y="812800"/>
            <a:ext cx="7121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B83A1068-F72B-44F8-8D40-F7A5AC689326}"/>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a:p>
        </p:txBody>
      </p:sp>
      <p:sp>
        <p:nvSpPr>
          <p:cNvPr id="2051" name="Rectangle 3">
            <a:extLst>
              <a:ext uri="{FF2B5EF4-FFF2-40B4-BE49-F238E27FC236}">
                <a16:creationId xmlns:a16="http://schemas.microsoft.com/office/drawing/2014/main" id="{016ACB23-5709-4731-BF33-86BFC36EA244}"/>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icrosoft YaHei" charset="-122"/>
                <a:cs typeface="Arial Unicode MS" charset="0"/>
              </a:defRPr>
            </a:lvl1pPr>
          </a:lstStyle>
          <a:p>
            <a:pPr>
              <a:defRPr/>
            </a:pPr>
            <a:endParaRPr lang="ru-RU" altLang="ru-RU"/>
          </a:p>
        </p:txBody>
      </p:sp>
      <p:sp>
        <p:nvSpPr>
          <p:cNvPr id="2052" name="Rectangle 4">
            <a:extLst>
              <a:ext uri="{FF2B5EF4-FFF2-40B4-BE49-F238E27FC236}">
                <a16:creationId xmlns:a16="http://schemas.microsoft.com/office/drawing/2014/main" id="{F254F1A1-7ACB-4574-BBEF-D474E114D1A3}"/>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icrosoft YaHei" charset="-122"/>
                <a:cs typeface="Arial Unicode MS" charset="0"/>
              </a:defRPr>
            </a:lvl1pPr>
          </a:lstStyle>
          <a:p>
            <a:pPr>
              <a:defRPr/>
            </a:pPr>
            <a:endParaRPr lang="ru-RU" altLang="ru-RU"/>
          </a:p>
        </p:txBody>
      </p:sp>
      <p:sp>
        <p:nvSpPr>
          <p:cNvPr id="2053" name="Rectangle 5">
            <a:extLst>
              <a:ext uri="{FF2B5EF4-FFF2-40B4-BE49-F238E27FC236}">
                <a16:creationId xmlns:a16="http://schemas.microsoft.com/office/drawing/2014/main" id="{6F86D853-D683-443F-BF7B-8DEA09C387CC}"/>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icrosoft YaHei" charset="-122"/>
                <a:cs typeface="Arial Unicode MS" charset="0"/>
              </a:defRPr>
            </a:lvl1pPr>
          </a:lstStyle>
          <a:p>
            <a:pPr>
              <a:defRPr/>
            </a:pPr>
            <a:endParaRPr lang="ru-RU" altLang="ru-RU"/>
          </a:p>
        </p:txBody>
      </p:sp>
      <p:sp>
        <p:nvSpPr>
          <p:cNvPr id="2054" name="Rectangle 6">
            <a:extLst>
              <a:ext uri="{FF2B5EF4-FFF2-40B4-BE49-F238E27FC236}">
                <a16:creationId xmlns:a16="http://schemas.microsoft.com/office/drawing/2014/main" id="{4A2607C2-89B4-4378-9E17-6CF54092CBE9}"/>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fld id="{6D836BBC-B325-4695-A4FF-E6E55B1FF2E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FD7E4CF-B4E1-4BD4-9270-1263AE1DBBDF}" type="slidenum">
              <a:rPr lang="ru-RU" altLang="ru-RU" sz="1400" smtClean="0">
                <a:ea typeface="Arial Unicode MS" charset="-128"/>
              </a:rPr>
              <a:pPr>
                <a:spcBef>
                  <a:spcPct val="0"/>
                </a:spcBef>
              </a:pPr>
              <a:t>1</a:t>
            </a:fld>
            <a:endParaRPr lang="ru-RU" altLang="ru-RU" sz="1400" smtClean="0">
              <a:ea typeface="Arial Unicode MS" charset="-128"/>
            </a:endParaRPr>
          </a:p>
        </p:txBody>
      </p:sp>
      <p:sp>
        <p:nvSpPr>
          <p:cNvPr id="4099"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10</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17110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11</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70312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12</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65896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13</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005153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14</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16813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FD7E4CF-B4E1-4BD4-9270-1263AE1DBBDF}" type="slidenum">
              <a:rPr lang="ru-RU" altLang="ru-RU" sz="1400" smtClean="0">
                <a:ea typeface="Arial Unicode MS" charset="-128"/>
              </a:rPr>
              <a:pPr>
                <a:spcBef>
                  <a:spcPct val="0"/>
                </a:spcBef>
              </a:pPr>
              <a:t>15</a:t>
            </a:fld>
            <a:endParaRPr lang="ru-RU" altLang="ru-RU" sz="1400" smtClean="0">
              <a:ea typeface="Arial Unicode MS" charset="-128"/>
            </a:endParaRPr>
          </a:p>
        </p:txBody>
      </p:sp>
      <p:sp>
        <p:nvSpPr>
          <p:cNvPr id="4099"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68503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16</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684336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17</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64276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18</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smtClean="0">
                <a:solidFill>
                  <a:srgbClr val="000000"/>
                </a:solidFill>
                <a:effectLst/>
                <a:latin typeface="Times New Roman" pitchFamily="16" charset="0"/>
                <a:ea typeface="+mn-ea"/>
                <a:cs typeface="+mn-cs"/>
              </a:rPr>
              <a:t>Instead of thinking about edge cases, think in the box. Instead of thinking far out conditions, think middle of the road. For a refreshing change, instead of hunting for the dark corners and ugly spots in the product, think happy path and include testing that makes sure the happy path is still a smooth road.</a:t>
            </a:r>
            <a:endParaRPr lang="ru-RU" altLang="ru-RU" dirty="0" smtClean="0">
              <a:latin typeface="Times New Roman" panose="02020603050405020304" pitchFamily="18" charset="0"/>
            </a:endParaRPr>
          </a:p>
        </p:txBody>
      </p:sp>
    </p:spTree>
    <p:extLst>
      <p:ext uri="{BB962C8B-B14F-4D97-AF65-F5344CB8AC3E}">
        <p14:creationId xmlns:p14="http://schemas.microsoft.com/office/powerpoint/2010/main" val="2809778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19</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smtClean="0">
                <a:solidFill>
                  <a:srgbClr val="000000"/>
                </a:solidFill>
                <a:effectLst/>
                <a:latin typeface="Times New Roman" pitchFamily="16" charset="0"/>
                <a:ea typeface="+mn-ea"/>
                <a:cs typeface="+mn-cs"/>
              </a:rPr>
              <a:t>Consider features that rely on other services or components to be started or running. If you're testing a website with secure pages, are site certificates in place? If you know where production issues have cropped up in the past, you can identify risk areas in a product. Use your defect tracking software to pinpoint areas of the product that historically had more defects.</a:t>
            </a:r>
            <a:endParaRPr lang="ru-RU" altLang="ru-RU" dirty="0" smtClean="0">
              <a:latin typeface="Times New Roman" panose="02020603050405020304" pitchFamily="18" charset="0"/>
            </a:endParaRPr>
          </a:p>
        </p:txBody>
      </p:sp>
    </p:spTree>
    <p:extLst>
      <p:ext uri="{BB962C8B-B14F-4D97-AF65-F5344CB8AC3E}">
        <p14:creationId xmlns:p14="http://schemas.microsoft.com/office/powerpoint/2010/main" val="52417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462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20</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smtClean="0">
                <a:solidFill>
                  <a:srgbClr val="000000"/>
                </a:solidFill>
                <a:effectLst/>
                <a:latin typeface="Times New Roman" pitchFamily="16" charset="0"/>
                <a:ea typeface="+mn-ea"/>
                <a:cs typeface="+mn-cs"/>
              </a:rPr>
              <a:t>Code that's dependent on configuration tweaking seems to be a bit like the copy and paste errors we make in documents. We believe we're found every reference and updated material but it doesn't take much to miss one reference and viola, a mistake is introduced. Emails generated and sent out from an application are often an example of code that depends on environment or configuration-specific changes to be made in order to function properly.</a:t>
            </a:r>
            <a:endParaRPr lang="ru-RU" altLang="ru-RU" dirty="0" smtClean="0">
              <a:latin typeface="Times New Roman" panose="02020603050405020304" pitchFamily="18" charset="0"/>
            </a:endParaRPr>
          </a:p>
        </p:txBody>
      </p:sp>
    </p:spTree>
    <p:extLst>
      <p:ext uri="{BB962C8B-B14F-4D97-AF65-F5344CB8AC3E}">
        <p14:creationId xmlns:p14="http://schemas.microsoft.com/office/powerpoint/2010/main" val="419150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21</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076073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22</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smtClean="0">
                <a:solidFill>
                  <a:srgbClr val="000000"/>
                </a:solidFill>
                <a:effectLst/>
                <a:latin typeface="Times New Roman" pitchFamily="16" charset="0"/>
                <a:ea typeface="+mn-ea"/>
                <a:cs typeface="+mn-cs"/>
              </a:rPr>
              <a:t>Ask yourself; are there features of the product where your sense of confidence isn't strong? Are there areas of the product that frequently have issues? Would it be reassuring to step through a few regression tests?</a:t>
            </a:r>
            <a:endParaRPr lang="ru-RU" altLang="ru-RU" dirty="0" smtClean="0">
              <a:latin typeface="Times New Roman" panose="02020603050405020304" pitchFamily="18" charset="0"/>
            </a:endParaRPr>
          </a:p>
        </p:txBody>
      </p:sp>
    </p:spTree>
    <p:extLst>
      <p:ext uri="{BB962C8B-B14F-4D97-AF65-F5344CB8AC3E}">
        <p14:creationId xmlns:p14="http://schemas.microsoft.com/office/powerpoint/2010/main" val="3990623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23</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405249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24</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733107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25</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ru-RU" dirty="0" smtClean="0">
                <a:latin typeface="Times New Roman" panose="02020603050405020304" pitchFamily="18" charset="0"/>
              </a:rPr>
              <a:t>How much time is enough?</a:t>
            </a:r>
          </a:p>
        </p:txBody>
      </p:sp>
    </p:spTree>
    <p:extLst>
      <p:ext uri="{BB962C8B-B14F-4D97-AF65-F5344CB8AC3E}">
        <p14:creationId xmlns:p14="http://schemas.microsoft.com/office/powerpoint/2010/main" val="67657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26</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636416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27</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239891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FD7E4CF-B4E1-4BD4-9270-1263AE1DBBDF}" type="slidenum">
              <a:rPr lang="ru-RU" altLang="ru-RU" sz="1400" smtClean="0">
                <a:ea typeface="Arial Unicode MS" charset="-128"/>
              </a:rPr>
              <a:pPr>
                <a:spcBef>
                  <a:spcPct val="0"/>
                </a:spcBef>
              </a:pPr>
              <a:t>28</a:t>
            </a:fld>
            <a:endParaRPr lang="ru-RU" altLang="ru-RU" sz="1400" smtClean="0">
              <a:ea typeface="Arial Unicode MS" charset="-128"/>
            </a:endParaRPr>
          </a:p>
        </p:txBody>
      </p:sp>
      <p:sp>
        <p:nvSpPr>
          <p:cNvPr id="4099"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75620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29</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90308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3</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442519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30</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smtClean="0">
                <a:solidFill>
                  <a:srgbClr val="000000"/>
                </a:solidFill>
                <a:effectLst/>
                <a:latin typeface="Times New Roman" pitchFamily="16" charset="0"/>
                <a:ea typeface="+mn-ea"/>
                <a:cs typeface="+mn-cs"/>
              </a:rPr>
              <a:t>My best regression test planning stems from knowing an application well but in order to prevent a bias or a pattern of always testing some areas and overlooking other areas, I use the heuristic RCRCRC to help me think through all of an application. And then at the end of testing, I write another list; I write what I didn't test. This list is helpful when I might be asked: did you test X? </a:t>
            </a:r>
            <a:r>
              <a:rPr lang="en-US" sz="1200" b="0" i="0" kern="1200" smtClean="0">
                <a:solidFill>
                  <a:srgbClr val="000000"/>
                </a:solidFill>
                <a:effectLst/>
                <a:latin typeface="Times New Roman" pitchFamily="16" charset="0"/>
                <a:ea typeface="+mn-ea"/>
                <a:cs typeface="+mn-cs"/>
              </a:rPr>
              <a:t>By writing a "did not test" list, I'm stopping to make myself aware of what I chose not to test.</a:t>
            </a:r>
            <a:endParaRPr lang="ru-RU" altLang="ru-RU" dirty="0" smtClean="0">
              <a:latin typeface="Times New Roman" panose="02020603050405020304" pitchFamily="18" charset="0"/>
            </a:endParaRPr>
          </a:p>
        </p:txBody>
      </p:sp>
    </p:spTree>
    <p:extLst>
      <p:ext uri="{BB962C8B-B14F-4D97-AF65-F5344CB8AC3E}">
        <p14:creationId xmlns:p14="http://schemas.microsoft.com/office/powerpoint/2010/main" val="309170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FD7E4CF-B4E1-4BD4-9270-1263AE1DBBDF}" type="slidenum">
              <a:rPr lang="ru-RU" altLang="ru-RU" sz="1400" smtClean="0">
                <a:ea typeface="Arial Unicode MS" charset="-128"/>
              </a:rPr>
              <a:pPr>
                <a:spcBef>
                  <a:spcPct val="0"/>
                </a:spcBef>
              </a:pPr>
              <a:t>4</a:t>
            </a:fld>
            <a:endParaRPr lang="ru-RU" altLang="ru-RU" sz="1400" smtClean="0">
              <a:ea typeface="Arial Unicode MS" charset="-128"/>
            </a:endParaRPr>
          </a:p>
        </p:txBody>
      </p:sp>
      <p:sp>
        <p:nvSpPr>
          <p:cNvPr id="4099"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67334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5</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7093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6</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59844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7</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92828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C477C66-6607-4DA5-90C7-65910884BEA6}" type="slidenum">
              <a:rPr lang="ru-RU" altLang="ru-RU" sz="1400" smtClean="0">
                <a:ea typeface="Arial Unicode MS" charset="-128"/>
              </a:rPr>
              <a:pPr>
                <a:spcBef>
                  <a:spcPct val="0"/>
                </a:spcBef>
              </a:pPr>
              <a:t>8</a:t>
            </a:fld>
            <a:endParaRPr lang="ru-RU" altLang="ru-RU" sz="1400" smtClean="0">
              <a:ea typeface="Arial Unicode MS" charset="-128"/>
            </a:endParaRPr>
          </a:p>
        </p:txBody>
      </p:sp>
      <p:sp>
        <p:nvSpPr>
          <p:cNvPr id="6147"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67427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FD7E4CF-B4E1-4BD4-9270-1263AE1DBBDF}" type="slidenum">
              <a:rPr lang="ru-RU" altLang="ru-RU" sz="1400" smtClean="0">
                <a:ea typeface="Arial Unicode MS" charset="-128"/>
              </a:rPr>
              <a:pPr>
                <a:spcBef>
                  <a:spcPct val="0"/>
                </a:spcBef>
              </a:pPr>
              <a:t>9</a:t>
            </a:fld>
            <a:endParaRPr lang="ru-RU" altLang="ru-RU" sz="1400" smtClean="0">
              <a:ea typeface="Arial Unicode MS" charset="-128"/>
            </a:endParaRPr>
          </a:p>
        </p:txBody>
      </p:sp>
      <p:sp>
        <p:nvSpPr>
          <p:cNvPr id="4099" name="Rectangle 1"/>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14711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7456" y="2347916"/>
            <a:ext cx="11424867" cy="1620837"/>
          </a:xfrm>
        </p:spPr>
        <p:txBody>
          <a:bodyPr/>
          <a:lstStyle/>
          <a:p>
            <a:r>
              <a:rPr lang="ru-RU"/>
              <a:t>Образец заголовка</a:t>
            </a:r>
          </a:p>
        </p:txBody>
      </p:sp>
      <p:sp>
        <p:nvSpPr>
          <p:cNvPr id="3" name="Подзаголовок 2"/>
          <p:cNvSpPr>
            <a:spLocks noGrp="1"/>
          </p:cNvSpPr>
          <p:nvPr>
            <p:ph type="subTitle" idx="1"/>
          </p:nvPr>
        </p:nvSpPr>
        <p:spPr>
          <a:xfrm>
            <a:off x="2017027" y="4283075"/>
            <a:ext cx="9407842"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5"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6"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798C6196-5A00-49E6-8742-CFA5136E5336}" type="slidenum">
              <a:rPr lang="ru-RU" altLang="ru-RU"/>
              <a:pPr>
                <a:defRPr/>
              </a:pPr>
              <a:t>‹#›</a:t>
            </a:fld>
            <a:endParaRPr lang="ru-RU" altLang="ru-RU"/>
          </a:p>
        </p:txBody>
      </p:sp>
    </p:spTree>
    <p:extLst>
      <p:ext uri="{BB962C8B-B14F-4D97-AF65-F5344CB8AC3E}">
        <p14:creationId xmlns:p14="http://schemas.microsoft.com/office/powerpoint/2010/main" val="365570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5"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6"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558358E0-FDA6-4B73-9B4F-70A2B7978967}" type="slidenum">
              <a:rPr lang="ru-RU" altLang="ru-RU"/>
              <a:pPr>
                <a:defRPr/>
              </a:pPr>
              <a:t>‹#›</a:t>
            </a:fld>
            <a:endParaRPr lang="ru-RU" altLang="ru-RU"/>
          </a:p>
        </p:txBody>
      </p:sp>
    </p:spTree>
    <p:extLst>
      <p:ext uri="{BB962C8B-B14F-4D97-AF65-F5344CB8AC3E}">
        <p14:creationId xmlns:p14="http://schemas.microsoft.com/office/powerpoint/2010/main" val="40286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40133" y="301628"/>
            <a:ext cx="3022362" cy="64547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70933" y="301628"/>
            <a:ext cx="8866018" cy="64547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5"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6"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A3B2A37A-EBB9-4552-9573-F47E0B36B42E}" type="slidenum">
              <a:rPr lang="ru-RU" altLang="ru-RU"/>
              <a:pPr>
                <a:defRPr/>
              </a:pPr>
              <a:t>‹#›</a:t>
            </a:fld>
            <a:endParaRPr lang="ru-RU" altLang="ru-RU"/>
          </a:p>
        </p:txBody>
      </p:sp>
    </p:spTree>
    <p:extLst>
      <p:ext uri="{BB962C8B-B14F-4D97-AF65-F5344CB8AC3E}">
        <p14:creationId xmlns:p14="http://schemas.microsoft.com/office/powerpoint/2010/main" val="343159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866885" y="0"/>
            <a:ext cx="6572891" cy="7559675"/>
          </a:xfrm>
          <a:prstGeom prst="rect">
            <a:avLst/>
          </a:prstGeom>
        </p:spPr>
        <p:txBody>
          <a:bodyPr/>
          <a:lstStyle/>
          <a:p>
            <a:endParaRPr lang="id-ID"/>
          </a:p>
        </p:txBody>
      </p:sp>
    </p:spTree>
    <p:extLst>
      <p:ext uri="{BB962C8B-B14F-4D97-AF65-F5344CB8AC3E}">
        <p14:creationId xmlns:p14="http://schemas.microsoft.com/office/powerpoint/2010/main" val="12819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5"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6"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0FD4189E-3E4A-4646-B6C2-E7884D4B79CD}" type="slidenum">
              <a:rPr lang="ru-RU" altLang="ru-RU"/>
              <a:pPr>
                <a:defRPr/>
              </a:pPr>
              <a:t>‹#›</a:t>
            </a:fld>
            <a:endParaRPr lang="ru-RU" altLang="ru-RU"/>
          </a:p>
        </p:txBody>
      </p:sp>
    </p:spTree>
    <p:extLst>
      <p:ext uri="{BB962C8B-B14F-4D97-AF65-F5344CB8AC3E}">
        <p14:creationId xmlns:p14="http://schemas.microsoft.com/office/powerpoint/2010/main" val="403224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483" y="4857753"/>
            <a:ext cx="11422751" cy="15017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1062483" y="3203577"/>
            <a:ext cx="11422751"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5"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6"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BB5B56FC-993F-4FAD-8373-0D1DC59149F4}" type="slidenum">
              <a:rPr lang="ru-RU" altLang="ru-RU"/>
              <a:pPr>
                <a:defRPr/>
              </a:pPr>
              <a:t>‹#›</a:t>
            </a:fld>
            <a:endParaRPr lang="ru-RU" altLang="ru-RU"/>
          </a:p>
        </p:txBody>
      </p:sp>
    </p:spTree>
    <p:extLst>
      <p:ext uri="{BB962C8B-B14F-4D97-AF65-F5344CB8AC3E}">
        <p14:creationId xmlns:p14="http://schemas.microsoft.com/office/powerpoint/2010/main" val="52996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70931" y="1768478"/>
            <a:ext cx="594313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817249" y="1768478"/>
            <a:ext cx="594524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6"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7"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8CA1F633-7898-42D4-9791-254C859D8D91}" type="slidenum">
              <a:rPr lang="ru-RU" altLang="ru-RU"/>
              <a:pPr>
                <a:defRPr/>
              </a:pPr>
              <a:t>‹#›</a:t>
            </a:fld>
            <a:endParaRPr lang="ru-RU" altLang="ru-RU"/>
          </a:p>
        </p:txBody>
      </p:sp>
    </p:spTree>
    <p:extLst>
      <p:ext uri="{BB962C8B-B14F-4D97-AF65-F5344CB8AC3E}">
        <p14:creationId xmlns:p14="http://schemas.microsoft.com/office/powerpoint/2010/main" val="44048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049" y="303216"/>
            <a:ext cx="12095798" cy="1258887"/>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73047" y="1692275"/>
            <a:ext cx="593678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73047" y="2397125"/>
            <a:ext cx="593678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827831" y="1692275"/>
            <a:ext cx="5941016"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827831" y="2397125"/>
            <a:ext cx="5941016"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8"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9"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1B7F810A-3568-4439-92A2-4E076F388BA0}" type="slidenum">
              <a:rPr lang="ru-RU" altLang="ru-RU"/>
              <a:pPr>
                <a:defRPr/>
              </a:pPr>
              <a:t>‹#›</a:t>
            </a:fld>
            <a:endParaRPr lang="ru-RU" altLang="ru-RU"/>
          </a:p>
        </p:txBody>
      </p:sp>
    </p:spTree>
    <p:extLst>
      <p:ext uri="{BB962C8B-B14F-4D97-AF65-F5344CB8AC3E}">
        <p14:creationId xmlns:p14="http://schemas.microsoft.com/office/powerpoint/2010/main" val="273903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4"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5"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CA5B563A-228A-4CB9-9686-D749590E57DA}" type="slidenum">
              <a:rPr lang="ru-RU" altLang="ru-RU"/>
              <a:pPr>
                <a:defRPr/>
              </a:pPr>
              <a:t>‹#›</a:t>
            </a:fld>
            <a:endParaRPr lang="ru-RU" altLang="ru-RU"/>
          </a:p>
        </p:txBody>
      </p:sp>
    </p:spTree>
    <p:extLst>
      <p:ext uri="{BB962C8B-B14F-4D97-AF65-F5344CB8AC3E}">
        <p14:creationId xmlns:p14="http://schemas.microsoft.com/office/powerpoint/2010/main" val="50121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3"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4"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7EDB3419-80E0-4B70-AC2A-11AA06736822}" type="slidenum">
              <a:rPr lang="ru-RU" altLang="ru-RU"/>
              <a:pPr>
                <a:defRPr/>
              </a:pPr>
              <a:t>‹#›</a:t>
            </a:fld>
            <a:endParaRPr lang="ru-RU" altLang="ru-RU"/>
          </a:p>
        </p:txBody>
      </p:sp>
    </p:spTree>
    <p:extLst>
      <p:ext uri="{BB962C8B-B14F-4D97-AF65-F5344CB8AC3E}">
        <p14:creationId xmlns:p14="http://schemas.microsoft.com/office/powerpoint/2010/main" val="421361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047" y="301628"/>
            <a:ext cx="4421369" cy="127952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5255272" y="301625"/>
            <a:ext cx="751357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73047" y="1581153"/>
            <a:ext cx="4421369"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6"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7"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D1D3F00F-DDFE-494D-902F-6C9E53AAFE36}" type="slidenum">
              <a:rPr lang="ru-RU" altLang="ru-RU"/>
              <a:pPr>
                <a:defRPr/>
              </a:pPr>
              <a:t>‹#›</a:t>
            </a:fld>
            <a:endParaRPr lang="ru-RU" altLang="ru-RU"/>
          </a:p>
        </p:txBody>
      </p:sp>
    </p:spTree>
    <p:extLst>
      <p:ext uri="{BB962C8B-B14F-4D97-AF65-F5344CB8AC3E}">
        <p14:creationId xmlns:p14="http://schemas.microsoft.com/office/powerpoint/2010/main" val="243176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5045" y="5291141"/>
            <a:ext cx="8063865" cy="625475"/>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635045" y="674691"/>
            <a:ext cx="806386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635045" y="5916613"/>
            <a:ext cx="806386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a:extLst>
              <a:ext uri="{FF2B5EF4-FFF2-40B4-BE49-F238E27FC236}">
                <a16:creationId xmlns:a16="http://schemas.microsoft.com/office/drawing/2014/main" id="{DAEA4831-5531-4277-9F82-7E825813C842}"/>
              </a:ext>
            </a:extLst>
          </p:cNvPr>
          <p:cNvSpPr>
            <a:spLocks noGrp="1" noChangeArrowheads="1"/>
          </p:cNvSpPr>
          <p:nvPr>
            <p:ph type="dt" idx="10"/>
          </p:nvPr>
        </p:nvSpPr>
        <p:spPr>
          <a:ln/>
        </p:spPr>
        <p:txBody>
          <a:bodyPr/>
          <a:lstStyle>
            <a:lvl1pPr>
              <a:defRPr/>
            </a:lvl1pPr>
          </a:lstStyle>
          <a:p>
            <a:pPr>
              <a:defRPr/>
            </a:pPr>
            <a:endParaRPr lang="ru-RU" altLang="ru-RU"/>
          </a:p>
        </p:txBody>
      </p:sp>
      <p:sp>
        <p:nvSpPr>
          <p:cNvPr id="6" name="Rectangle 4">
            <a:extLst>
              <a:ext uri="{FF2B5EF4-FFF2-40B4-BE49-F238E27FC236}">
                <a16:creationId xmlns:a16="http://schemas.microsoft.com/office/drawing/2014/main" id="{87408A67-6F8A-4D6F-BEDE-36A58AD5E841}"/>
              </a:ext>
            </a:extLst>
          </p:cNvPr>
          <p:cNvSpPr>
            <a:spLocks noGrp="1" noChangeArrowheads="1"/>
          </p:cNvSpPr>
          <p:nvPr>
            <p:ph type="ftr" idx="11"/>
          </p:nvPr>
        </p:nvSpPr>
        <p:spPr>
          <a:ln/>
        </p:spPr>
        <p:txBody>
          <a:bodyPr/>
          <a:lstStyle>
            <a:lvl1pPr>
              <a:defRPr/>
            </a:lvl1pPr>
          </a:lstStyle>
          <a:p>
            <a:pPr>
              <a:defRPr/>
            </a:pPr>
            <a:r>
              <a:rPr lang="en-US" altLang="ru-RU" smtClean="0"/>
              <a:t>gjore.zaharchev@seavus.com</a:t>
            </a:r>
            <a:endParaRPr lang="ru-RU" altLang="ru-RU"/>
          </a:p>
        </p:txBody>
      </p:sp>
      <p:sp>
        <p:nvSpPr>
          <p:cNvPr id="7" name="Rectangle 5">
            <a:extLst>
              <a:ext uri="{FF2B5EF4-FFF2-40B4-BE49-F238E27FC236}">
                <a16:creationId xmlns:a16="http://schemas.microsoft.com/office/drawing/2014/main" id="{65ABAC1C-53C1-4ACE-A0CF-752DF8EABD69}"/>
              </a:ext>
            </a:extLst>
          </p:cNvPr>
          <p:cNvSpPr>
            <a:spLocks noGrp="1" noChangeArrowheads="1"/>
          </p:cNvSpPr>
          <p:nvPr>
            <p:ph type="sldNum" idx="12"/>
          </p:nvPr>
        </p:nvSpPr>
        <p:spPr>
          <a:ln/>
        </p:spPr>
        <p:txBody>
          <a:bodyPr/>
          <a:lstStyle>
            <a:lvl1pPr>
              <a:defRPr/>
            </a:lvl1pPr>
          </a:lstStyle>
          <a:p>
            <a:pPr>
              <a:defRPr/>
            </a:pPr>
            <a:fld id="{A51F70F2-863B-4D3A-9C11-D0258449ADA5}" type="slidenum">
              <a:rPr lang="ru-RU" altLang="ru-RU"/>
              <a:pPr>
                <a:defRPr/>
              </a:pPr>
              <a:t>‹#›</a:t>
            </a:fld>
            <a:endParaRPr lang="ru-RU" altLang="ru-RU"/>
          </a:p>
        </p:txBody>
      </p:sp>
    </p:spTree>
    <p:extLst>
      <p:ext uri="{BB962C8B-B14F-4D97-AF65-F5344CB8AC3E}">
        <p14:creationId xmlns:p14="http://schemas.microsoft.com/office/powerpoint/2010/main" val="285017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0933" y="301628"/>
            <a:ext cx="12091564"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670933" y="1768478"/>
            <a:ext cx="12091564"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3">
            <a:extLst>
              <a:ext uri="{FF2B5EF4-FFF2-40B4-BE49-F238E27FC236}">
                <a16:creationId xmlns:a16="http://schemas.microsoft.com/office/drawing/2014/main" id="{DAEA4831-5531-4277-9F82-7E825813C842}"/>
              </a:ext>
            </a:extLst>
          </p:cNvPr>
          <p:cNvSpPr>
            <a:spLocks noGrp="1" noChangeArrowheads="1"/>
          </p:cNvSpPr>
          <p:nvPr>
            <p:ph type="dt"/>
          </p:nvPr>
        </p:nvSpPr>
        <p:spPr bwMode="auto">
          <a:xfrm>
            <a:off x="670933" y="6886578"/>
            <a:ext cx="312818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ea typeface="Microsoft YaHei" charset="-122"/>
                <a:cs typeface="Arial Unicode MS" charset="0"/>
              </a:defRPr>
            </a:lvl1pPr>
          </a:lstStyle>
          <a:p>
            <a:pPr>
              <a:defRPr/>
            </a:pPr>
            <a:endParaRPr lang="ru-RU" altLang="ru-RU"/>
          </a:p>
        </p:txBody>
      </p:sp>
      <p:sp>
        <p:nvSpPr>
          <p:cNvPr id="1028" name="Rectangle 4">
            <a:extLst>
              <a:ext uri="{FF2B5EF4-FFF2-40B4-BE49-F238E27FC236}">
                <a16:creationId xmlns:a16="http://schemas.microsoft.com/office/drawing/2014/main" id="{87408A67-6F8A-4D6F-BEDE-36A58AD5E841}"/>
              </a:ext>
            </a:extLst>
          </p:cNvPr>
          <p:cNvSpPr>
            <a:spLocks noGrp="1" noChangeArrowheads="1"/>
          </p:cNvSpPr>
          <p:nvPr>
            <p:ph type="ftr"/>
          </p:nvPr>
        </p:nvSpPr>
        <p:spPr bwMode="auto">
          <a:xfrm>
            <a:off x="4597038" y="6886578"/>
            <a:ext cx="425839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icrosoft YaHei" charset="-122"/>
                <a:cs typeface="Arial Unicode MS" charset="0"/>
              </a:defRPr>
            </a:lvl1pPr>
          </a:lstStyle>
          <a:p>
            <a:pPr>
              <a:defRPr/>
            </a:pPr>
            <a:r>
              <a:rPr lang="en-US" altLang="ru-RU" smtClean="0"/>
              <a:t>gjore.zaharchev@seavus.com</a:t>
            </a:r>
            <a:endParaRPr lang="ru-RU" altLang="ru-RU"/>
          </a:p>
        </p:txBody>
      </p:sp>
      <p:sp>
        <p:nvSpPr>
          <p:cNvPr id="1029" name="Rectangle 5">
            <a:extLst>
              <a:ext uri="{FF2B5EF4-FFF2-40B4-BE49-F238E27FC236}">
                <a16:creationId xmlns:a16="http://schemas.microsoft.com/office/drawing/2014/main" id="{65ABAC1C-53C1-4ACE-A0CF-752DF8EABD69}"/>
              </a:ext>
            </a:extLst>
          </p:cNvPr>
          <p:cNvSpPr>
            <a:spLocks noGrp="1" noChangeArrowheads="1"/>
          </p:cNvSpPr>
          <p:nvPr>
            <p:ph type="sldNum"/>
          </p:nvPr>
        </p:nvSpPr>
        <p:spPr bwMode="auto">
          <a:xfrm>
            <a:off x="9636427" y="6886578"/>
            <a:ext cx="312818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fld id="{5CFE81D9-71A2-4A27-881E-54E281049DC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3"/>
            <a:ext cx="13439775" cy="2663825"/>
          </a:xfrm>
          <a:prstGeom prst="roundRect">
            <a:avLst>
              <a:gd name="adj" fmla="val 56"/>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5" name="AutoShape 6"/>
          <p:cNvSpPr>
            <a:spLocks noChangeArrowheads="1"/>
          </p:cNvSpPr>
          <p:nvPr/>
        </p:nvSpPr>
        <p:spPr bwMode="auto">
          <a:xfrm>
            <a:off x="0" y="6911975"/>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6" name="Text Box 7"/>
          <p:cNvSpPr txBox="1">
            <a:spLocks noChangeArrowheads="1"/>
          </p:cNvSpPr>
          <p:nvPr/>
        </p:nvSpPr>
        <p:spPr bwMode="auto">
          <a:xfrm>
            <a:off x="23635" y="7034216"/>
            <a:ext cx="362764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1800" dirty="0">
                <a:solidFill>
                  <a:srgbClr val="FFFFFF"/>
                </a:solidFill>
                <a:latin typeface="Open Sans" panose="020B0606030504020204" pitchFamily="34" charset="0"/>
              </a:rPr>
              <a:t>Riga</a:t>
            </a:r>
            <a:r>
              <a:rPr lang="ru-RU" altLang="ru-RU" sz="1800">
                <a:solidFill>
                  <a:srgbClr val="FFFFFF"/>
                </a:solidFill>
                <a:latin typeface="Open Sans" panose="020B0606030504020204" pitchFamily="34" charset="0"/>
              </a:rPr>
              <a:t>. </a:t>
            </a:r>
            <a:r>
              <a:rPr lang="en-US" altLang="ru-RU" sz="1800" dirty="0">
                <a:solidFill>
                  <a:srgbClr val="FFFFFF"/>
                </a:solidFill>
                <a:latin typeface="Open Sans" panose="020B0606030504020204" pitchFamily="34" charset="0"/>
              </a:rPr>
              <a:t>March 22</a:t>
            </a:r>
            <a:r>
              <a:rPr lang="ru-RU" altLang="ru-RU" sz="1800">
                <a:solidFill>
                  <a:srgbClr val="FFFFFF"/>
                </a:solidFill>
                <a:latin typeface="Open Sans" panose="020B0606030504020204" pitchFamily="34" charset="0"/>
              </a:rPr>
              <a:t>–</a:t>
            </a:r>
            <a:r>
              <a:rPr lang="en-US" altLang="ru-RU" sz="1800" dirty="0">
                <a:solidFill>
                  <a:srgbClr val="FFFFFF"/>
                </a:solidFill>
                <a:latin typeface="Open Sans" panose="020B0606030504020204" pitchFamily="34" charset="0"/>
              </a:rPr>
              <a:t>23,</a:t>
            </a:r>
            <a:r>
              <a:rPr lang="ru-RU" altLang="ru-RU" sz="1800">
                <a:solidFill>
                  <a:srgbClr val="FFFFFF"/>
                </a:solidFill>
                <a:latin typeface="Open Sans" panose="020B0606030504020204" pitchFamily="34" charset="0"/>
              </a:rPr>
              <a:t> 201</a:t>
            </a:r>
            <a:r>
              <a:rPr lang="en-US" altLang="ru-RU" sz="1800" dirty="0">
                <a:solidFill>
                  <a:srgbClr val="FFFFFF"/>
                </a:solidFill>
                <a:latin typeface="Open Sans" panose="020B0606030504020204" pitchFamily="34" charset="0"/>
              </a:rPr>
              <a:t>9</a:t>
            </a:r>
            <a:endParaRPr lang="ru-RU" altLang="ru-RU" sz="1800">
              <a:solidFill>
                <a:srgbClr val="FFFFFF"/>
              </a:solidFill>
              <a:latin typeface="Open Sans" panose="020B0606030504020204" pitchFamily="34" charset="0"/>
            </a:endParaRPr>
          </a:p>
        </p:txBody>
      </p:sp>
      <p:sp>
        <p:nvSpPr>
          <p:cNvPr id="3077" name="Text Box 8"/>
          <p:cNvSpPr txBox="1">
            <a:spLocks noChangeArrowheads="1"/>
          </p:cNvSpPr>
          <p:nvPr/>
        </p:nvSpPr>
        <p:spPr bwMode="auto">
          <a:xfrm>
            <a:off x="455435" y="2987675"/>
            <a:ext cx="12456936"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latin typeface="Open Sans" panose="020B0606030504020204" pitchFamily="34" charset="0"/>
              </a:rPr>
              <a:t>Gjore Zaharchev</a:t>
            </a:r>
            <a:endParaRPr lang="ru-RU" altLang="ru-RU" dirty="0">
              <a:latin typeface="Open Sans" panose="020B0606030504020204" pitchFamily="34" charset="0"/>
            </a:endParaRPr>
          </a:p>
        </p:txBody>
      </p:sp>
      <p:sp>
        <p:nvSpPr>
          <p:cNvPr id="3078" name="Text Box 9"/>
          <p:cNvSpPr txBox="1">
            <a:spLocks noChangeArrowheads="1"/>
          </p:cNvSpPr>
          <p:nvPr/>
        </p:nvSpPr>
        <p:spPr bwMode="auto">
          <a:xfrm>
            <a:off x="455438" y="3563941"/>
            <a:ext cx="12361862"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1400" dirty="0" smtClean="0">
                <a:latin typeface="Open Sans" panose="020B0606030504020204" pitchFamily="34" charset="0"/>
              </a:rPr>
              <a:t>Seavus</a:t>
            </a:r>
            <a:r>
              <a:rPr lang="ru-RU" altLang="ru-RU" sz="1400" dirty="0" smtClean="0">
                <a:latin typeface="Open Sans" panose="020B0606030504020204" pitchFamily="34" charset="0"/>
              </a:rPr>
              <a:t>. </a:t>
            </a:r>
            <a:r>
              <a:rPr lang="en-US" altLang="ru-RU" sz="1400" dirty="0" smtClean="0">
                <a:latin typeface="Open Sans" panose="020B0606030504020204" pitchFamily="34" charset="0"/>
              </a:rPr>
              <a:t>Skopje</a:t>
            </a:r>
            <a:r>
              <a:rPr lang="ru-RU" altLang="ru-RU" sz="1400" dirty="0" smtClean="0">
                <a:latin typeface="Open Sans" panose="020B0606030504020204" pitchFamily="34" charset="0"/>
              </a:rPr>
              <a:t>, </a:t>
            </a:r>
            <a:r>
              <a:rPr lang="en-US" altLang="ru-RU" sz="1400" dirty="0" smtClean="0">
                <a:latin typeface="Open Sans" panose="020B0606030504020204" pitchFamily="34" charset="0"/>
              </a:rPr>
              <a:t>Macedonia</a:t>
            </a:r>
            <a:endParaRPr lang="ru-RU" altLang="ru-RU" sz="1400" dirty="0">
              <a:latin typeface="Open Sans" panose="020B0606030504020204" pitchFamily="34" charset="0"/>
            </a:endParaRPr>
          </a:p>
        </p:txBody>
      </p:sp>
      <p:sp>
        <p:nvSpPr>
          <p:cNvPr id="3081" name="Text Box 12"/>
          <p:cNvSpPr txBox="1">
            <a:spLocks noChangeArrowheads="1"/>
          </p:cNvSpPr>
          <p:nvPr/>
        </p:nvSpPr>
        <p:spPr bwMode="auto">
          <a:xfrm>
            <a:off x="441151" y="5214938"/>
            <a:ext cx="1247595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latin typeface="Open Sans" panose="020B0606030504020204" pitchFamily="34" charset="0"/>
              </a:rPr>
              <a:t>Reinvented Regression Testing</a:t>
            </a:r>
            <a:endParaRPr lang="ru-RU" altLang="ru-RU" dirty="0">
              <a:solidFill>
                <a:srgbClr val="24877A"/>
              </a:solidFill>
              <a:latin typeface="Open Sans" panose="020B0606030504020204" pitchFamily="34" charset="0"/>
            </a:endParaRPr>
          </a:p>
        </p:txBody>
      </p:sp>
      <p:sp>
        <p:nvSpPr>
          <p:cNvPr id="3082" name="Text Box 4"/>
          <p:cNvSpPr txBox="1">
            <a:spLocks noChangeArrowheads="1"/>
          </p:cNvSpPr>
          <p:nvPr/>
        </p:nvSpPr>
        <p:spPr bwMode="auto">
          <a:xfrm>
            <a:off x="3516014" y="1198563"/>
            <a:ext cx="6372225"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2700" dirty="0">
                <a:solidFill>
                  <a:srgbClr val="FFFFFF"/>
                </a:solidFill>
                <a:latin typeface="Open Sans" panose="020B0606030504020204" pitchFamily="34" charset="0"/>
              </a:rPr>
              <a:t>I European</a:t>
            </a:r>
            <a:r>
              <a:rPr lang="ru-RU" altLang="ru-RU" sz="2700" dirty="0">
                <a:solidFill>
                  <a:srgbClr val="FFFFFF"/>
                </a:solidFill>
                <a:latin typeface="Open Sans" panose="020B0606030504020204" pitchFamily="34" charset="0"/>
              </a:rPr>
              <a:t> </a:t>
            </a:r>
            <a:r>
              <a:rPr lang="en-US" altLang="ru-RU" sz="2700" dirty="0">
                <a:solidFill>
                  <a:srgbClr val="FFFFFF"/>
                </a:solidFill>
                <a:latin typeface="Open Sans" panose="020B0606030504020204" pitchFamily="34" charset="0"/>
              </a:rPr>
              <a:t>international</a:t>
            </a:r>
            <a:r>
              <a:rPr lang="ru-RU" altLang="ru-RU" sz="2700" dirty="0">
                <a:solidFill>
                  <a:srgbClr val="FFFFFF"/>
                </a:solidFill>
                <a:latin typeface="Open Sans" panose="020B0606030504020204" pitchFamily="34" charset="0"/>
              </a:rPr>
              <a:t> </a:t>
            </a:r>
          </a:p>
          <a:p>
            <a:pPr eaLnBrk="1">
              <a:lnSpc>
                <a:spcPct val="113000"/>
              </a:lnSpc>
              <a:spcAft>
                <a:spcPct val="0"/>
              </a:spcAft>
            </a:pPr>
            <a:r>
              <a:rPr lang="en-US" altLang="ru-RU" sz="2700" dirty="0">
                <a:solidFill>
                  <a:srgbClr val="FFFFFF"/>
                </a:solidFill>
                <a:latin typeface="Open Sans" panose="020B0606030504020204" pitchFamily="34" charset="0"/>
              </a:rPr>
              <a:t>Software quality assurance conference</a:t>
            </a:r>
            <a:endParaRPr lang="ru-RU" altLang="ru-RU" sz="2700" dirty="0">
              <a:solidFill>
                <a:srgbClr val="FFFFFF"/>
              </a:solidFill>
              <a:latin typeface="Open Sans" panose="020B0606030504020204" pitchFamily="34" charset="0"/>
            </a:endParaRPr>
          </a:p>
        </p:txBody>
      </p:sp>
      <p:pic>
        <p:nvPicPr>
          <p:cNvPr id="3083"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399" y="47628"/>
            <a:ext cx="2006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
          <p:cNvPicPr>
            <a:picLocks noChangeAspect="1"/>
          </p:cNvPicPr>
          <p:nvPr/>
        </p:nvPicPr>
        <p:blipFill>
          <a:blip r:embed="rId3">
            <a:extLst>
              <a:ext uri="{28A0092B-C50C-407E-A947-70E740481C1C}">
                <a14:useLocalDpi xmlns:a14="http://schemas.microsoft.com/office/drawing/2010/main" val="0"/>
              </a:ext>
            </a:extLst>
          </a:blip>
          <a:srcRect t="3846" b="3846"/>
          <a:stretch>
            <a:fillRect/>
          </a:stretch>
        </p:blipFill>
        <p:spPr bwMode="auto">
          <a:xfrm>
            <a:off x="1278641" y="776700"/>
            <a:ext cx="10836203" cy="6095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3713711" cy="523220"/>
            </a:xfrm>
            <a:prstGeom prst="rect">
              <a:avLst/>
            </a:prstGeom>
            <a:solidFill>
              <a:schemeClr val="bg1"/>
            </a:solidFill>
          </p:spPr>
          <p:txBody>
            <a:bodyPr wrap="square" rtlCol="0">
              <a:spAutoFit/>
            </a:bodyPr>
            <a:lstStyle/>
            <a:p>
              <a:r>
                <a:rPr lang="en-US" sz="2800" b="1" dirty="0" smtClean="0">
                  <a:solidFill>
                    <a:srgbClr val="24877A"/>
                  </a:solidFill>
                </a:rPr>
                <a:t>Regression Testing</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Tree>
    <p:extLst>
      <p:ext uri="{BB962C8B-B14F-4D97-AF65-F5344CB8AC3E}">
        <p14:creationId xmlns:p14="http://schemas.microsoft.com/office/powerpoint/2010/main" val="422255885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2273551" cy="523220"/>
            </a:xfrm>
            <a:prstGeom prst="rect">
              <a:avLst/>
            </a:prstGeom>
            <a:solidFill>
              <a:schemeClr val="bg1"/>
            </a:solidFill>
          </p:spPr>
          <p:txBody>
            <a:bodyPr wrap="square" rtlCol="0">
              <a:spAutoFit/>
            </a:bodyPr>
            <a:lstStyle/>
            <a:p>
              <a:r>
                <a:rPr lang="en-US" sz="2800" b="1" dirty="0" smtClean="0">
                  <a:solidFill>
                    <a:srgbClr val="24877A"/>
                  </a:solidFill>
                </a:rPr>
                <a:t>Definition</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
        <p:nvSpPr>
          <p:cNvPr id="9" name="Text Box 12"/>
          <p:cNvSpPr txBox="1">
            <a:spLocks noChangeArrowheads="1"/>
          </p:cNvSpPr>
          <p:nvPr/>
        </p:nvSpPr>
        <p:spPr bwMode="auto">
          <a:xfrm>
            <a:off x="747344" y="1187549"/>
            <a:ext cx="12021215" cy="4824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b="1" i="1" dirty="0" smtClean="0">
                <a:solidFill>
                  <a:srgbClr val="24877A"/>
                </a:solidFill>
                <a:cs typeface="Arial" panose="020B0604020202020204" pitchFamily="34" charset="0"/>
              </a:rPr>
              <a:t>Regression testing </a:t>
            </a:r>
            <a:r>
              <a:rPr lang="en-US" altLang="ru-RU" dirty="0" smtClean="0">
                <a:solidFill>
                  <a:srgbClr val="24877A"/>
                </a:solidFill>
                <a:cs typeface="Arial" panose="020B0604020202020204" pitchFamily="34" charset="0"/>
              </a:rPr>
              <a:t>is a type of software testing that ensures that previously developed and tested software still performs the same way after it is changed or interfaced with other software. Changes may include software enhancements, patches, configuration changes, etc. During regression testing, new software bugs or regressions may be uncovered. Sometimes a software change-impact analysis is performed to determine which areas could be affected by the proposed changes. </a:t>
            </a:r>
          </a:p>
        </p:txBody>
      </p:sp>
    </p:spTree>
    <p:extLst>
      <p:ext uri="{BB962C8B-B14F-4D97-AF65-F5344CB8AC3E}">
        <p14:creationId xmlns:p14="http://schemas.microsoft.com/office/powerpoint/2010/main" val="67588608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2489575" cy="523220"/>
            </a:xfrm>
            <a:prstGeom prst="rect">
              <a:avLst/>
            </a:prstGeom>
            <a:solidFill>
              <a:schemeClr val="bg1"/>
            </a:solidFill>
          </p:spPr>
          <p:txBody>
            <a:bodyPr wrap="square" rtlCol="0">
              <a:spAutoFit/>
            </a:bodyPr>
            <a:lstStyle/>
            <a:p>
              <a:r>
                <a:rPr lang="en-US" sz="2800" b="1" dirty="0" smtClean="0">
                  <a:solidFill>
                    <a:srgbClr val="24877A"/>
                  </a:solidFill>
                </a:rPr>
                <a:t>Techniques</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pic>
        <p:nvPicPr>
          <p:cNvPr id="12" name="Picture 11"/>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GlowEdges/>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63303" y="-108595"/>
            <a:ext cx="10584408" cy="7409668"/>
          </a:xfrm>
          <a:prstGeom prst="rect">
            <a:avLst/>
          </a:prstGeom>
        </p:spPr>
      </p:pic>
    </p:spTree>
    <p:extLst>
      <p:ext uri="{BB962C8B-B14F-4D97-AF65-F5344CB8AC3E}">
        <p14:creationId xmlns:p14="http://schemas.microsoft.com/office/powerpoint/2010/main" val="974855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954107"/>
            <a:chOff x="-1" y="261820"/>
            <a:chExt cx="13439775" cy="954107"/>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3857727" cy="954107"/>
            </a:xfrm>
            <a:prstGeom prst="rect">
              <a:avLst/>
            </a:prstGeom>
            <a:solidFill>
              <a:schemeClr val="bg1"/>
            </a:solidFill>
          </p:spPr>
          <p:txBody>
            <a:bodyPr wrap="square" rtlCol="0">
              <a:spAutoFit/>
            </a:bodyPr>
            <a:lstStyle/>
            <a:p>
              <a:r>
                <a:rPr lang="en-US" sz="2800" b="1" dirty="0" smtClean="0">
                  <a:solidFill>
                    <a:srgbClr val="24877A"/>
                  </a:solidFill>
                </a:rPr>
                <a:t>“Pesticide Paradox”</a:t>
              </a:r>
            </a:p>
            <a:p>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
        <p:nvSpPr>
          <p:cNvPr id="12" name="Text Box 12"/>
          <p:cNvSpPr txBox="1">
            <a:spLocks noChangeArrowheads="1"/>
          </p:cNvSpPr>
          <p:nvPr/>
        </p:nvSpPr>
        <p:spPr bwMode="auto">
          <a:xfrm>
            <a:off x="3191495" y="2195661"/>
            <a:ext cx="7128792" cy="2511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dirty="0" smtClean="0">
                <a:solidFill>
                  <a:srgbClr val="24877A"/>
                </a:solidFill>
                <a:cs typeface="Arial" panose="020B0604020202020204" pitchFamily="34" charset="0"/>
              </a:rPr>
              <a:t>If the same tests are repeated over and over again, eventually the same set of test cases will no longer find any new defects. </a:t>
            </a:r>
          </a:p>
        </p:txBody>
      </p:sp>
    </p:spTree>
    <p:extLst>
      <p:ext uri="{BB962C8B-B14F-4D97-AF65-F5344CB8AC3E}">
        <p14:creationId xmlns:p14="http://schemas.microsoft.com/office/powerpoint/2010/main" val="40965470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337447" cy="523220"/>
            </a:xfrm>
            <a:prstGeom prst="rect">
              <a:avLst/>
            </a:prstGeom>
            <a:solidFill>
              <a:schemeClr val="bg1"/>
            </a:solidFill>
          </p:spPr>
          <p:txBody>
            <a:bodyPr wrap="square" rtlCol="0">
              <a:spAutoFit/>
            </a:bodyPr>
            <a:lstStyle/>
            <a:p>
              <a:r>
                <a:rPr lang="en-US" sz="2800" b="1" dirty="0" smtClean="0">
                  <a:solidFill>
                    <a:srgbClr val="24877A"/>
                  </a:solidFill>
                </a:rPr>
                <a:t>Facts</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842155" y="2080826"/>
            <a:ext cx="11755465" cy="581123"/>
            <a:chOff x="1157110" y="1187549"/>
            <a:chExt cx="11755465" cy="581123"/>
          </a:xfrm>
        </p:grpSpPr>
        <p:sp>
          <p:nvSpPr>
            <p:cNvPr id="9" name="Text Box 12"/>
            <p:cNvSpPr txBox="1">
              <a:spLocks noChangeArrowheads="1"/>
            </p:cNvSpPr>
            <p:nvPr/>
          </p:nvSpPr>
          <p:spPr bwMode="auto">
            <a:xfrm>
              <a:off x="1607318" y="1187549"/>
              <a:ext cx="1130525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2400" b="1" dirty="0" smtClean="0">
                  <a:solidFill>
                    <a:srgbClr val="24877A"/>
                  </a:solidFill>
                  <a:cs typeface="Arial" panose="020B0604020202020204" pitchFamily="34" charset="0"/>
                </a:rPr>
                <a:t>Regression testing </a:t>
              </a:r>
              <a:r>
                <a:rPr lang="en-US" altLang="ru-RU" sz="2400" dirty="0" smtClean="0">
                  <a:solidFill>
                    <a:srgbClr val="24877A"/>
                  </a:solidFill>
                  <a:cs typeface="Arial" panose="020B0604020202020204" pitchFamily="34" charset="0"/>
                </a:rPr>
                <a:t>can be achieved through multiple approaches, if a test all approach is followed, it provides certainty that the changes made to the software have not affected the existing functionalities, which are unaltered.</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2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842155" y="1043533"/>
            <a:ext cx="11755465" cy="581123"/>
            <a:chOff x="1157110" y="1187549"/>
            <a:chExt cx="11755465" cy="581123"/>
          </a:xfrm>
        </p:grpSpPr>
        <p:sp>
          <p:nvSpPr>
            <p:cNvPr id="13" name="Text Box 12"/>
            <p:cNvSpPr txBox="1">
              <a:spLocks noChangeArrowheads="1"/>
            </p:cNvSpPr>
            <p:nvPr/>
          </p:nvSpPr>
          <p:spPr bwMode="auto">
            <a:xfrm>
              <a:off x="1607318" y="1187549"/>
              <a:ext cx="1130525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2400" b="1" dirty="0" smtClean="0">
                  <a:solidFill>
                    <a:srgbClr val="24877A"/>
                  </a:solidFill>
                  <a:cs typeface="Arial" panose="020B0604020202020204" pitchFamily="34" charset="0"/>
                </a:rPr>
                <a:t>Regression testing </a:t>
              </a:r>
              <a:r>
                <a:rPr lang="en-US" altLang="ru-RU" sz="2400" dirty="0" smtClean="0">
                  <a:solidFill>
                    <a:srgbClr val="24877A"/>
                  </a:solidFill>
                  <a:cs typeface="Arial" panose="020B0604020202020204" pitchFamily="34" charset="0"/>
                </a:rPr>
                <a:t>is performed when changes are made to the existing functionality of the software or if there is a bug fix in the software.</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2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6" name="Group 15"/>
          <p:cNvGrpSpPr/>
          <p:nvPr/>
        </p:nvGrpSpPr>
        <p:grpSpPr>
          <a:xfrm>
            <a:off x="842155" y="3433646"/>
            <a:ext cx="11755465" cy="581123"/>
            <a:chOff x="1157110" y="1187549"/>
            <a:chExt cx="11755465" cy="581123"/>
          </a:xfrm>
        </p:grpSpPr>
        <p:sp>
          <p:nvSpPr>
            <p:cNvPr id="17" name="Text Box 12"/>
            <p:cNvSpPr txBox="1">
              <a:spLocks noChangeArrowheads="1"/>
            </p:cNvSpPr>
            <p:nvPr/>
          </p:nvSpPr>
          <p:spPr bwMode="auto">
            <a:xfrm>
              <a:off x="1607318" y="1187549"/>
              <a:ext cx="1130525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2400" dirty="0" smtClean="0">
                  <a:solidFill>
                    <a:srgbClr val="24877A"/>
                  </a:solidFill>
                  <a:cs typeface="Arial" panose="020B0604020202020204" pitchFamily="34" charset="0"/>
                </a:rPr>
                <a:t>In an </a:t>
              </a:r>
              <a:r>
                <a:rPr lang="en-US" altLang="ru-RU" sz="2400" b="1" dirty="0" smtClean="0">
                  <a:solidFill>
                    <a:srgbClr val="24877A"/>
                  </a:solidFill>
                  <a:cs typeface="Arial" panose="020B0604020202020204" pitchFamily="34" charset="0"/>
                </a:rPr>
                <a:t>agile project management </a:t>
              </a:r>
              <a:r>
                <a:rPr lang="en-US" altLang="ru-RU" sz="2400" dirty="0" smtClean="0">
                  <a:solidFill>
                    <a:srgbClr val="24877A"/>
                  </a:solidFill>
                  <a:cs typeface="Arial" panose="020B0604020202020204" pitchFamily="34" charset="0"/>
                </a:rPr>
                <a:t>process where the software development life cycles are very short, resources are scarce, and changes to the software are very frequent regression testing might introduce a lot of unnecessary overhead.</a:t>
              </a:r>
            </a:p>
          </p:txBody>
        </p:sp>
        <p:sp>
          <p:nvSpPr>
            <p:cNvPr id="18"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2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9" name="Group 18"/>
          <p:cNvGrpSpPr/>
          <p:nvPr/>
        </p:nvGrpSpPr>
        <p:grpSpPr>
          <a:xfrm>
            <a:off x="842154" y="4786466"/>
            <a:ext cx="11755465" cy="581123"/>
            <a:chOff x="1157110" y="1187549"/>
            <a:chExt cx="11755465" cy="581123"/>
          </a:xfrm>
        </p:grpSpPr>
        <p:sp>
          <p:nvSpPr>
            <p:cNvPr id="20" name="Text Box 12"/>
            <p:cNvSpPr txBox="1">
              <a:spLocks noChangeArrowheads="1"/>
            </p:cNvSpPr>
            <p:nvPr/>
          </p:nvSpPr>
          <p:spPr bwMode="auto">
            <a:xfrm>
              <a:off x="1607318" y="1187549"/>
              <a:ext cx="1130525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2400" b="1" dirty="0" smtClean="0">
                  <a:solidFill>
                    <a:srgbClr val="24877A"/>
                  </a:solidFill>
                  <a:cs typeface="Arial" panose="020B0604020202020204" pitchFamily="34" charset="0"/>
                </a:rPr>
                <a:t>Performing regression testing </a:t>
              </a:r>
              <a:r>
                <a:rPr lang="en-US" altLang="ru-RU" sz="2400" dirty="0" smtClean="0">
                  <a:solidFill>
                    <a:srgbClr val="24877A"/>
                  </a:solidFill>
                  <a:cs typeface="Arial" panose="020B0604020202020204" pitchFamily="34" charset="0"/>
                </a:rPr>
                <a:t>on a third-party component is difficult, because it is an unknown entity.</a:t>
              </a:r>
            </a:p>
          </p:txBody>
        </p:sp>
        <p:sp>
          <p:nvSpPr>
            <p:cNvPr id="2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2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260549758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2124124"/>
            <a:ext cx="13439775" cy="2663825"/>
          </a:xfrm>
          <a:prstGeom prst="roundRect">
            <a:avLst>
              <a:gd name="adj" fmla="val 56"/>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5" name="AutoShape 6"/>
          <p:cNvSpPr>
            <a:spLocks noChangeArrowheads="1"/>
          </p:cNvSpPr>
          <p:nvPr/>
        </p:nvSpPr>
        <p:spPr bwMode="auto">
          <a:xfrm>
            <a:off x="0" y="6911975"/>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6" name="Text Box 7"/>
          <p:cNvSpPr txBox="1">
            <a:spLocks noChangeArrowheads="1"/>
          </p:cNvSpPr>
          <p:nvPr/>
        </p:nvSpPr>
        <p:spPr bwMode="auto">
          <a:xfrm>
            <a:off x="23635" y="7034216"/>
            <a:ext cx="362764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1800" dirty="0">
                <a:solidFill>
                  <a:srgbClr val="FFFFFF"/>
                </a:solidFill>
                <a:latin typeface="Open Sans" panose="020B0606030504020204" pitchFamily="34" charset="0"/>
              </a:rPr>
              <a:t>Riga</a:t>
            </a:r>
            <a:r>
              <a:rPr lang="ru-RU" altLang="ru-RU" sz="1800" dirty="0">
                <a:solidFill>
                  <a:srgbClr val="FFFFFF"/>
                </a:solidFill>
                <a:latin typeface="Open Sans" panose="020B0606030504020204" pitchFamily="34" charset="0"/>
              </a:rPr>
              <a:t>. </a:t>
            </a:r>
            <a:r>
              <a:rPr lang="en-US" altLang="ru-RU" sz="1800" dirty="0">
                <a:solidFill>
                  <a:srgbClr val="FFFFFF"/>
                </a:solidFill>
                <a:latin typeface="Open Sans" panose="020B0606030504020204" pitchFamily="34" charset="0"/>
              </a:rPr>
              <a:t>March 22</a:t>
            </a:r>
            <a:r>
              <a:rPr lang="ru-RU" altLang="ru-RU" sz="1800" dirty="0">
                <a:solidFill>
                  <a:srgbClr val="FFFFFF"/>
                </a:solidFill>
                <a:latin typeface="Open Sans" panose="020B0606030504020204" pitchFamily="34" charset="0"/>
              </a:rPr>
              <a:t>–</a:t>
            </a:r>
            <a:r>
              <a:rPr lang="en-US" altLang="ru-RU" sz="1800" dirty="0">
                <a:solidFill>
                  <a:srgbClr val="FFFFFF"/>
                </a:solidFill>
                <a:latin typeface="Open Sans" panose="020B0606030504020204" pitchFamily="34" charset="0"/>
              </a:rPr>
              <a:t>23,</a:t>
            </a:r>
            <a:r>
              <a:rPr lang="ru-RU" altLang="ru-RU" sz="1800" dirty="0">
                <a:solidFill>
                  <a:srgbClr val="FFFFFF"/>
                </a:solidFill>
                <a:latin typeface="Open Sans" panose="020B0606030504020204" pitchFamily="34" charset="0"/>
              </a:rPr>
              <a:t> 201</a:t>
            </a:r>
            <a:r>
              <a:rPr lang="en-US" altLang="ru-RU" sz="1800" dirty="0">
                <a:solidFill>
                  <a:srgbClr val="FFFFFF"/>
                </a:solidFill>
                <a:latin typeface="Open Sans" panose="020B0606030504020204" pitchFamily="34" charset="0"/>
              </a:rPr>
              <a:t>9</a:t>
            </a:r>
            <a:endParaRPr lang="ru-RU" altLang="ru-RU" sz="1800" dirty="0">
              <a:solidFill>
                <a:srgbClr val="FFFFFF"/>
              </a:solidFill>
              <a:latin typeface="Open Sans" panose="020B0606030504020204" pitchFamily="34" charset="0"/>
            </a:endParaRPr>
          </a:p>
        </p:txBody>
      </p:sp>
      <p:sp>
        <p:nvSpPr>
          <p:cNvPr id="3082" name="Text Box 4"/>
          <p:cNvSpPr txBox="1">
            <a:spLocks noChangeArrowheads="1"/>
          </p:cNvSpPr>
          <p:nvPr/>
        </p:nvSpPr>
        <p:spPr bwMode="auto">
          <a:xfrm>
            <a:off x="3551535" y="3707828"/>
            <a:ext cx="6372225" cy="591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2700" dirty="0" smtClean="0">
                <a:solidFill>
                  <a:srgbClr val="FFFFFF"/>
                </a:solidFill>
                <a:latin typeface="Open Sans" panose="020B0606030504020204" pitchFamily="34" charset="0"/>
              </a:rPr>
              <a:t>Reinvent The Regression Testing</a:t>
            </a:r>
          </a:p>
        </p:txBody>
      </p:sp>
      <p:pic>
        <p:nvPicPr>
          <p:cNvPr id="3083"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399" y="2195661"/>
            <a:ext cx="2006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Tree>
    <p:extLst>
      <p:ext uri="{BB962C8B-B14F-4D97-AF65-F5344CB8AC3E}">
        <p14:creationId xmlns:p14="http://schemas.microsoft.com/office/powerpoint/2010/main" val="24696489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3083"/>
                                        </p:tgtEl>
                                        <p:attrNameLst>
                                          <p:attrName>style.visibility</p:attrName>
                                        </p:attrNameLst>
                                      </p:cBhvr>
                                      <p:to>
                                        <p:strVal val="visible"/>
                                      </p:to>
                                    </p:set>
                                  </p:childTnLst>
                                </p:cTn>
                              </p:par>
                            </p:childTnLst>
                          </p:cTn>
                        </p:par>
                        <p:par>
                          <p:cTn id="7" fill="hold">
                            <p:stCondLst>
                              <p:cond delay="10"/>
                            </p:stCondLst>
                            <p:childTnLst>
                              <p:par>
                                <p:cTn id="8" presetID="6" presetClass="emph" presetSubtype="0" fill="hold" grpId="0" nodeType="afterEffect">
                                  <p:stCondLst>
                                    <p:cond delay="0"/>
                                  </p:stCondLst>
                                  <p:childTnLst>
                                    <p:animScale>
                                      <p:cBhvr>
                                        <p:cTn id="9" dur="2000" fill="hold"/>
                                        <p:tgtEl>
                                          <p:spTgt spid="30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pic>
        <p:nvPicPr>
          <p:cNvPr id="12" name="Picture 11"/>
          <p:cNvPicPr>
            <a:picLocks noChangeAspect="1"/>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05351" y="596957"/>
            <a:ext cx="13650478" cy="4228680"/>
          </a:xfrm>
          <a:prstGeom prst="rect">
            <a:avLst/>
          </a:prstGeom>
        </p:spPr>
      </p:pic>
    </p:spTree>
    <p:extLst>
      <p:ext uri="{BB962C8B-B14F-4D97-AF65-F5344CB8AC3E}">
        <p14:creationId xmlns:p14="http://schemas.microsoft.com/office/powerpoint/2010/main" val="972512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Recent</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985917" y="2269966"/>
            <a:ext cx="12471423" cy="581123"/>
            <a:chOff x="1157110" y="1187549"/>
            <a:chExt cx="12471423" cy="581123"/>
          </a:xfrm>
        </p:grpSpPr>
        <p:sp>
          <p:nvSpPr>
            <p:cNvPr id="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W</a:t>
              </a:r>
              <a:r>
                <a:rPr lang="en-US" altLang="ru-RU" dirty="0" smtClean="0">
                  <a:solidFill>
                    <a:srgbClr val="24877A"/>
                  </a:solidFill>
                  <a:cs typeface="Arial" panose="020B0604020202020204" pitchFamily="34" charset="0"/>
                </a:rPr>
                <a:t>hat new features or a new areas of code has been added?</a:t>
              </a:r>
              <a:endParaRPr lang="ru-RU" altLang="ru-RU" dirty="0">
                <a:solidFill>
                  <a:srgbClr val="24877A"/>
                </a:solidFill>
                <a:cs typeface="Arial" panose="020B0604020202020204" pitchFamily="34" charset="0"/>
              </a:endParaRP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985917" y="3131174"/>
            <a:ext cx="12471423" cy="581123"/>
            <a:chOff x="1157110" y="1187549"/>
            <a:chExt cx="12471423" cy="581123"/>
          </a:xfrm>
        </p:grpSpPr>
        <p:sp>
          <p:nvSpPr>
            <p:cNvPr id="13"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Changed Recently?</a:t>
              </a:r>
              <a:endParaRPr lang="en-US" altLang="ru-RU" dirty="0">
                <a:solidFill>
                  <a:srgbClr val="24877A"/>
                </a:solidFill>
                <a:cs typeface="Arial" panose="020B0604020202020204" pitchFamily="34" charset="0"/>
              </a:endParaRP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985917" y="3995861"/>
            <a:ext cx="12471423" cy="581123"/>
            <a:chOff x="1157110" y="1187549"/>
            <a:chExt cx="12471423" cy="581123"/>
          </a:xfrm>
        </p:grpSpPr>
        <p:sp>
          <p:nvSpPr>
            <p:cNvPr id="16"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testing around this changes should I think about?</a:t>
              </a:r>
            </a:p>
          </p:txBody>
        </p:sp>
        <p:sp>
          <p:nvSpPr>
            <p:cNvPr id="17"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79565917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Core</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33968" y="2590124"/>
            <a:ext cx="11035385" cy="581123"/>
            <a:chOff x="1157110" y="1187549"/>
            <a:chExt cx="11035385" cy="581123"/>
          </a:xfrm>
        </p:grpSpPr>
        <p:sp>
          <p:nvSpPr>
            <p:cNvPr id="9" name="Text Box 12"/>
            <p:cNvSpPr txBox="1">
              <a:spLocks noChangeArrowheads="1"/>
            </p:cNvSpPr>
            <p:nvPr/>
          </p:nvSpPr>
          <p:spPr bwMode="auto">
            <a:xfrm>
              <a:off x="1607318" y="1187549"/>
              <a:ext cx="1058517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W</a:t>
              </a:r>
              <a:r>
                <a:rPr lang="en-US" altLang="ru-RU" dirty="0" smtClean="0">
                  <a:solidFill>
                    <a:srgbClr val="24877A"/>
                  </a:solidFill>
                  <a:cs typeface="Arial" panose="020B0604020202020204" pitchFamily="34" charset="0"/>
                </a:rPr>
                <a:t>hat essential or critical functions or features must continue to work?</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10826" y="3948370"/>
            <a:ext cx="11035385" cy="581123"/>
            <a:chOff x="1157110" y="1187549"/>
            <a:chExt cx="11035385" cy="581123"/>
          </a:xfrm>
        </p:grpSpPr>
        <p:sp>
          <p:nvSpPr>
            <p:cNvPr id="13" name="Text Box 12"/>
            <p:cNvSpPr txBox="1">
              <a:spLocks noChangeArrowheads="1"/>
            </p:cNvSpPr>
            <p:nvPr/>
          </p:nvSpPr>
          <p:spPr bwMode="auto">
            <a:xfrm>
              <a:off x="1607318" y="1187549"/>
              <a:ext cx="1058517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does this application primarily do?</a:t>
              </a:r>
              <a:endParaRPr lang="en-US" altLang="ru-RU" dirty="0">
                <a:solidFill>
                  <a:srgbClr val="24877A"/>
                </a:solidFill>
                <a:cs typeface="Arial" panose="020B0604020202020204" pitchFamily="34" charset="0"/>
              </a:endParaRP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289356909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Risky</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80252" y="2667154"/>
            <a:ext cx="11323417" cy="581123"/>
            <a:chOff x="1157110" y="1187549"/>
            <a:chExt cx="11323417" cy="581123"/>
          </a:xfrm>
        </p:grpSpPr>
        <p:sp>
          <p:nvSpPr>
            <p:cNvPr id="9" name="Text Box 12"/>
            <p:cNvSpPr txBox="1">
              <a:spLocks noChangeArrowheads="1"/>
            </p:cNvSpPr>
            <p:nvPr/>
          </p:nvSpPr>
          <p:spPr bwMode="auto">
            <a:xfrm>
              <a:off x="1607318" y="1187549"/>
              <a:ext cx="10873209"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Risk / Risky – meaning – what features or areas of code are inherently more Risky?</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57110" y="3995861"/>
            <a:ext cx="12471423" cy="581123"/>
            <a:chOff x="1157110" y="1187549"/>
            <a:chExt cx="12471423" cy="581123"/>
          </a:xfrm>
        </p:grpSpPr>
        <p:sp>
          <p:nvSpPr>
            <p:cNvPr id="13"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features of the application do I want to safeguard? </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265675298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AutoShape 6"/>
          <p:cNvSpPr>
            <a:spLocks noChangeArrowheads="1"/>
          </p:cNvSpPr>
          <p:nvPr/>
        </p:nvSpPr>
        <p:spPr bwMode="auto">
          <a:xfrm>
            <a:off x="0" y="6911975"/>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grpSp>
        <p:nvGrpSpPr>
          <p:cNvPr id="28" name="Group 27"/>
          <p:cNvGrpSpPr/>
          <p:nvPr/>
        </p:nvGrpSpPr>
        <p:grpSpPr>
          <a:xfrm>
            <a:off x="-23144" y="251445"/>
            <a:ext cx="13439775" cy="523220"/>
            <a:chOff x="-1" y="261820"/>
            <a:chExt cx="13439775" cy="523220"/>
          </a:xfrm>
        </p:grpSpPr>
        <p:sp>
          <p:nvSpPr>
            <p:cNvPr id="29" name="Rectangle 28"/>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157110" y="261820"/>
              <a:ext cx="3209655" cy="523220"/>
            </a:xfrm>
            <a:prstGeom prst="rect">
              <a:avLst/>
            </a:prstGeom>
            <a:solidFill>
              <a:schemeClr val="bg1"/>
            </a:solidFill>
          </p:spPr>
          <p:txBody>
            <a:bodyPr wrap="square" rtlCol="0">
              <a:spAutoFit/>
            </a:bodyPr>
            <a:lstStyle/>
            <a:p>
              <a:r>
                <a:rPr lang="en-US" sz="2800" b="1" dirty="0" smtClean="0">
                  <a:solidFill>
                    <a:srgbClr val="24877A"/>
                  </a:solidFill>
                </a:rPr>
                <a:t>Gjore Zaharchev</a:t>
              </a:r>
              <a:endParaRPr lang="en-US" sz="2800" b="1" dirty="0">
                <a:solidFill>
                  <a:srgbClr val="24877A"/>
                </a:solidFill>
              </a:endParaRPr>
            </a:p>
          </p:txBody>
        </p:sp>
      </p:grpSp>
      <p:pic>
        <p:nvPicPr>
          <p:cNvPr id="5" name="Picture Placeholder 4"/>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4661" r="4661"/>
          <a:stretch>
            <a:fillRect/>
          </a:stretch>
        </p:blipFill>
        <p:spPr/>
      </p:pic>
      <p:grpSp>
        <p:nvGrpSpPr>
          <p:cNvPr id="3" name="Group 2"/>
          <p:cNvGrpSpPr/>
          <p:nvPr/>
        </p:nvGrpSpPr>
        <p:grpSpPr>
          <a:xfrm>
            <a:off x="581588" y="1421663"/>
            <a:ext cx="5321875" cy="1029571"/>
            <a:chOff x="543678" y="2109231"/>
            <a:chExt cx="4827908" cy="934008"/>
          </a:xfrm>
        </p:grpSpPr>
        <p:sp>
          <p:nvSpPr>
            <p:cNvPr id="4" name="Text Placeholder 4"/>
            <p:cNvSpPr txBox="1">
              <a:spLocks/>
            </p:cNvSpPr>
            <p:nvPr/>
          </p:nvSpPr>
          <p:spPr>
            <a:xfrm>
              <a:off x="803198" y="2109231"/>
              <a:ext cx="4568388" cy="934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2646" dirty="0">
                  <a:solidFill>
                    <a:srgbClr val="24877A"/>
                  </a:solidFill>
                  <a:latin typeface="+mj-lt"/>
                  <a:cs typeface="Calibri"/>
                </a:rPr>
                <a:t>Quality Assurance Coordinator at Seavus Group</a:t>
              </a:r>
            </a:p>
          </p:txBody>
        </p:sp>
        <p:sp>
          <p:nvSpPr>
            <p:cNvPr id="7" name="AutoShape 66"/>
            <p:cNvSpPr>
              <a:spLocks noChangeAspect="1"/>
            </p:cNvSpPr>
            <p:nvPr/>
          </p:nvSpPr>
          <p:spPr bwMode="auto">
            <a:xfrm>
              <a:off x="543678" y="2294687"/>
              <a:ext cx="132765" cy="1328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18953"/>
            </a:solidFill>
            <a:ln>
              <a:noFill/>
            </a:ln>
            <a:effectLst/>
            <a:extLst/>
          </p:spPr>
          <p:txBody>
            <a:bodyPr lIns="55985" tIns="55985" rIns="55985" bIns="55985" anchor="ctr"/>
            <a:lstStyle/>
            <a:p>
              <a:pPr defTabSz="503859">
                <a:defRPr/>
              </a:pPr>
              <a:endParaRPr lang="es-ES" sz="3968"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6" name="Group 5"/>
          <p:cNvGrpSpPr/>
          <p:nvPr/>
        </p:nvGrpSpPr>
        <p:grpSpPr>
          <a:xfrm>
            <a:off x="581589" y="3040964"/>
            <a:ext cx="5321874" cy="623681"/>
            <a:chOff x="543678" y="3043242"/>
            <a:chExt cx="4827907" cy="565792"/>
          </a:xfrm>
        </p:grpSpPr>
        <p:sp>
          <p:nvSpPr>
            <p:cNvPr id="14" name="AutoShape 66"/>
            <p:cNvSpPr>
              <a:spLocks noChangeAspect="1"/>
            </p:cNvSpPr>
            <p:nvPr/>
          </p:nvSpPr>
          <p:spPr bwMode="auto">
            <a:xfrm>
              <a:off x="543678" y="3243776"/>
              <a:ext cx="132765" cy="1328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18953"/>
            </a:solidFill>
            <a:ln>
              <a:noFill/>
            </a:ln>
            <a:effectLst/>
            <a:extLst/>
          </p:spPr>
          <p:txBody>
            <a:bodyPr lIns="55985" tIns="55985" rIns="55985" bIns="55985" anchor="ctr"/>
            <a:lstStyle/>
            <a:p>
              <a:pPr defTabSz="503859">
                <a:defRPr/>
              </a:pPr>
              <a:endParaRPr lang="es-ES" sz="3968" dirty="0">
                <a:solidFill>
                  <a:srgbClr val="24877A"/>
                </a:solidFill>
                <a:effectLst>
                  <a:outerShdw blurRad="38100" dist="38100" dir="2700000" algn="tl">
                    <a:srgbClr val="000000"/>
                  </a:outerShdw>
                </a:effectLst>
                <a:latin typeface="Gill Sans" charset="0"/>
                <a:cs typeface="Gill Sans" charset="0"/>
                <a:sym typeface="Gill Sans" charset="0"/>
              </a:endParaRPr>
            </a:p>
          </p:txBody>
        </p:sp>
        <p:sp>
          <p:nvSpPr>
            <p:cNvPr id="18" name="Text Placeholder 4"/>
            <p:cNvSpPr txBox="1">
              <a:spLocks/>
            </p:cNvSpPr>
            <p:nvPr/>
          </p:nvSpPr>
          <p:spPr>
            <a:xfrm>
              <a:off x="803198" y="3043242"/>
              <a:ext cx="4568387" cy="565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2646" dirty="0">
                  <a:solidFill>
                    <a:srgbClr val="24877A"/>
                  </a:solidFill>
                  <a:cs typeface="Calibri"/>
                </a:rPr>
                <a:t>12+ Years hands on experience</a:t>
              </a:r>
            </a:p>
          </p:txBody>
        </p:sp>
      </p:grpSp>
      <p:grpSp>
        <p:nvGrpSpPr>
          <p:cNvPr id="22" name="Group 21"/>
          <p:cNvGrpSpPr/>
          <p:nvPr/>
        </p:nvGrpSpPr>
        <p:grpSpPr>
          <a:xfrm>
            <a:off x="575172" y="3694026"/>
            <a:ext cx="5346183" cy="541767"/>
            <a:chOff x="521626" y="3609032"/>
            <a:chExt cx="4849960" cy="491481"/>
          </a:xfrm>
        </p:grpSpPr>
        <p:sp>
          <p:nvSpPr>
            <p:cNvPr id="15" name="AutoShape 66"/>
            <p:cNvSpPr>
              <a:spLocks noChangeAspect="1"/>
            </p:cNvSpPr>
            <p:nvPr/>
          </p:nvSpPr>
          <p:spPr bwMode="auto">
            <a:xfrm>
              <a:off x="521626" y="3788564"/>
              <a:ext cx="132765" cy="1328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18953"/>
            </a:solidFill>
            <a:ln>
              <a:noFill/>
            </a:ln>
            <a:effectLst/>
            <a:extLst/>
          </p:spPr>
          <p:txBody>
            <a:bodyPr lIns="55985" tIns="55985" rIns="55985" bIns="55985" anchor="ctr"/>
            <a:lstStyle/>
            <a:p>
              <a:pPr defTabSz="503859">
                <a:defRPr/>
              </a:pPr>
              <a:endParaRPr lang="es-ES" sz="3968" dirty="0">
                <a:solidFill>
                  <a:srgbClr val="24877A"/>
                </a:solidFill>
                <a:effectLst>
                  <a:outerShdw blurRad="38100" dist="38100" dir="2700000" algn="tl">
                    <a:srgbClr val="000000"/>
                  </a:outerShdw>
                </a:effectLst>
                <a:latin typeface="Gill Sans" charset="0"/>
                <a:cs typeface="Gill Sans" charset="0"/>
                <a:sym typeface="Gill Sans" charset="0"/>
              </a:endParaRPr>
            </a:p>
          </p:txBody>
        </p:sp>
        <p:sp>
          <p:nvSpPr>
            <p:cNvPr id="19" name="Text Placeholder 4"/>
            <p:cNvSpPr txBox="1">
              <a:spLocks/>
            </p:cNvSpPr>
            <p:nvPr/>
          </p:nvSpPr>
          <p:spPr>
            <a:xfrm>
              <a:off x="803198" y="3609032"/>
              <a:ext cx="4568388" cy="491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2646" dirty="0">
                  <a:solidFill>
                    <a:srgbClr val="24877A"/>
                  </a:solidFill>
                  <a:latin typeface="+mj-lt"/>
                  <a:cs typeface="Calibri"/>
                </a:rPr>
                <a:t>Teach Software Testing</a:t>
              </a:r>
            </a:p>
          </p:txBody>
        </p:sp>
      </p:grpSp>
      <p:grpSp>
        <p:nvGrpSpPr>
          <p:cNvPr id="23" name="Group 22"/>
          <p:cNvGrpSpPr/>
          <p:nvPr/>
        </p:nvGrpSpPr>
        <p:grpSpPr>
          <a:xfrm>
            <a:off x="579751" y="4254156"/>
            <a:ext cx="5370491" cy="1039455"/>
            <a:chOff x="499574" y="4100513"/>
            <a:chExt cx="4872012" cy="942975"/>
          </a:xfrm>
        </p:grpSpPr>
        <p:sp>
          <p:nvSpPr>
            <p:cNvPr id="16" name="AutoShape 66"/>
            <p:cNvSpPr>
              <a:spLocks noChangeAspect="1"/>
            </p:cNvSpPr>
            <p:nvPr/>
          </p:nvSpPr>
          <p:spPr bwMode="auto">
            <a:xfrm>
              <a:off x="499574" y="4333352"/>
              <a:ext cx="132765" cy="1328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18953"/>
            </a:solidFill>
            <a:ln>
              <a:noFill/>
            </a:ln>
            <a:effectLst/>
            <a:extLst/>
          </p:spPr>
          <p:txBody>
            <a:bodyPr lIns="55985" tIns="55985" rIns="55985" bIns="55985" anchor="ctr"/>
            <a:lstStyle/>
            <a:p>
              <a:pPr defTabSz="503859">
                <a:defRPr/>
              </a:pPr>
              <a:endParaRPr lang="es-ES" sz="3968" dirty="0">
                <a:solidFill>
                  <a:srgbClr val="24877A"/>
                </a:solidFill>
                <a:effectLst>
                  <a:outerShdw blurRad="38100" dist="38100" dir="2700000" algn="tl">
                    <a:srgbClr val="000000"/>
                  </a:outerShdw>
                </a:effectLst>
                <a:latin typeface="Gill Sans" charset="0"/>
                <a:cs typeface="Gill Sans" charset="0"/>
                <a:sym typeface="Gill Sans" charset="0"/>
              </a:endParaRPr>
            </a:p>
          </p:txBody>
        </p:sp>
        <p:sp>
          <p:nvSpPr>
            <p:cNvPr id="20" name="Text Placeholder 4"/>
            <p:cNvSpPr txBox="1">
              <a:spLocks/>
            </p:cNvSpPr>
            <p:nvPr/>
          </p:nvSpPr>
          <p:spPr>
            <a:xfrm>
              <a:off x="803198" y="4100513"/>
              <a:ext cx="4568388" cy="94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2646" dirty="0">
                  <a:solidFill>
                    <a:srgbClr val="24877A"/>
                  </a:solidFill>
                  <a:latin typeface="+mj-lt"/>
                  <a:cs typeface="Calibri"/>
                </a:rPr>
                <a:t>Conference and Testing Meetup's Speaker</a:t>
              </a:r>
            </a:p>
          </p:txBody>
        </p:sp>
      </p:grpSp>
      <p:grpSp>
        <p:nvGrpSpPr>
          <p:cNvPr id="24" name="Group 23"/>
          <p:cNvGrpSpPr/>
          <p:nvPr/>
        </p:nvGrpSpPr>
        <p:grpSpPr>
          <a:xfrm>
            <a:off x="575172" y="5281511"/>
            <a:ext cx="5375070" cy="1070387"/>
            <a:chOff x="495420" y="5029715"/>
            <a:chExt cx="4876166" cy="971036"/>
          </a:xfrm>
        </p:grpSpPr>
        <p:sp>
          <p:nvSpPr>
            <p:cNvPr id="17" name="AutoShape 66"/>
            <p:cNvSpPr>
              <a:spLocks noChangeAspect="1"/>
            </p:cNvSpPr>
            <p:nvPr/>
          </p:nvSpPr>
          <p:spPr bwMode="auto">
            <a:xfrm>
              <a:off x="495420" y="5282441"/>
              <a:ext cx="132765" cy="1328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18953"/>
            </a:solidFill>
            <a:ln>
              <a:noFill/>
            </a:ln>
            <a:effectLst/>
            <a:extLst/>
          </p:spPr>
          <p:txBody>
            <a:bodyPr lIns="55985" tIns="55985" rIns="55985" bIns="55985" anchor="ctr"/>
            <a:lstStyle/>
            <a:p>
              <a:pPr defTabSz="503859">
                <a:defRPr/>
              </a:pPr>
              <a:endParaRPr lang="es-ES" sz="3968" dirty="0">
                <a:solidFill>
                  <a:srgbClr val="24877A"/>
                </a:solidFill>
                <a:effectLst>
                  <a:outerShdw blurRad="38100" dist="38100" dir="2700000" algn="tl">
                    <a:srgbClr val="000000"/>
                  </a:outerShdw>
                </a:effectLst>
                <a:latin typeface="Gill Sans" charset="0"/>
                <a:cs typeface="Gill Sans" charset="0"/>
                <a:sym typeface="Gill Sans" charset="0"/>
              </a:endParaRPr>
            </a:p>
          </p:txBody>
        </p:sp>
        <p:sp>
          <p:nvSpPr>
            <p:cNvPr id="21" name="Text Placeholder 4"/>
            <p:cNvSpPr txBox="1">
              <a:spLocks/>
            </p:cNvSpPr>
            <p:nvPr/>
          </p:nvSpPr>
          <p:spPr>
            <a:xfrm>
              <a:off x="803198" y="5029715"/>
              <a:ext cx="4568388" cy="971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2646" dirty="0">
                  <a:solidFill>
                    <a:srgbClr val="24877A"/>
                  </a:solidFill>
                  <a:latin typeface="+mj-lt"/>
                  <a:cs typeface="Calibri"/>
                </a:rPr>
                <a:t>Test Automation and Agile Testing Evangelist</a:t>
              </a:r>
            </a:p>
          </p:txBody>
        </p:sp>
      </p:grpSp>
      <p:grpSp>
        <p:nvGrpSpPr>
          <p:cNvPr id="25" name="Group 24"/>
          <p:cNvGrpSpPr/>
          <p:nvPr/>
        </p:nvGrpSpPr>
        <p:grpSpPr>
          <a:xfrm>
            <a:off x="604059" y="2442196"/>
            <a:ext cx="5299404" cy="623681"/>
            <a:chOff x="543678" y="3003118"/>
            <a:chExt cx="4807523" cy="565792"/>
          </a:xfrm>
        </p:grpSpPr>
        <p:sp>
          <p:nvSpPr>
            <p:cNvPr id="26" name="AutoShape 66"/>
            <p:cNvSpPr>
              <a:spLocks noChangeAspect="1"/>
            </p:cNvSpPr>
            <p:nvPr/>
          </p:nvSpPr>
          <p:spPr bwMode="auto">
            <a:xfrm>
              <a:off x="543678" y="3243776"/>
              <a:ext cx="132765" cy="1328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18953"/>
            </a:solidFill>
            <a:ln>
              <a:noFill/>
            </a:ln>
            <a:effectLst/>
            <a:extLst/>
          </p:spPr>
          <p:txBody>
            <a:bodyPr lIns="55985" tIns="55985" rIns="55985" bIns="55985" anchor="ctr"/>
            <a:lstStyle/>
            <a:p>
              <a:pPr defTabSz="503859">
                <a:defRPr/>
              </a:pPr>
              <a:endParaRPr lang="es-ES" sz="3968"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7" name="Text Placeholder 4"/>
            <p:cNvSpPr txBox="1">
              <a:spLocks/>
            </p:cNvSpPr>
            <p:nvPr/>
          </p:nvSpPr>
          <p:spPr>
            <a:xfrm>
              <a:off x="782813" y="3003118"/>
              <a:ext cx="4568388" cy="565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2646" dirty="0">
                  <a:solidFill>
                    <a:srgbClr val="24877A"/>
                  </a:solidFill>
                  <a:cs typeface="Calibri"/>
                </a:rPr>
                <a:t>Software Testing Consultant</a:t>
              </a:r>
            </a:p>
          </p:txBody>
        </p:sp>
      </p:grpSp>
      <p:sp>
        <p:nvSpPr>
          <p:cNvPr id="32" name="Text Box 7"/>
          <p:cNvSpPr txBox="1">
            <a:spLocks noChangeArrowheads="1"/>
          </p:cNvSpPr>
          <p:nvPr/>
        </p:nvSpPr>
        <p:spPr bwMode="auto">
          <a:xfrm>
            <a:off x="23635" y="7034216"/>
            <a:ext cx="362764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1800" dirty="0">
                <a:solidFill>
                  <a:srgbClr val="FFFFFF"/>
                </a:solidFill>
                <a:latin typeface="Open Sans" panose="020B0606030504020204" pitchFamily="34" charset="0"/>
              </a:rPr>
              <a:t>Riga</a:t>
            </a:r>
            <a:r>
              <a:rPr lang="ru-RU" altLang="ru-RU" sz="1800" dirty="0">
                <a:solidFill>
                  <a:srgbClr val="FFFFFF"/>
                </a:solidFill>
                <a:latin typeface="Open Sans" panose="020B0606030504020204" pitchFamily="34" charset="0"/>
              </a:rPr>
              <a:t>. </a:t>
            </a:r>
            <a:r>
              <a:rPr lang="en-US" altLang="ru-RU" sz="1800" dirty="0">
                <a:solidFill>
                  <a:srgbClr val="FFFFFF"/>
                </a:solidFill>
                <a:latin typeface="Open Sans" panose="020B0606030504020204" pitchFamily="34" charset="0"/>
              </a:rPr>
              <a:t>March 22</a:t>
            </a:r>
            <a:r>
              <a:rPr lang="ru-RU" altLang="ru-RU" sz="1800" dirty="0">
                <a:solidFill>
                  <a:srgbClr val="FFFFFF"/>
                </a:solidFill>
                <a:latin typeface="Open Sans" panose="020B0606030504020204" pitchFamily="34" charset="0"/>
              </a:rPr>
              <a:t>–</a:t>
            </a:r>
            <a:r>
              <a:rPr lang="en-US" altLang="ru-RU" sz="1800" dirty="0">
                <a:solidFill>
                  <a:srgbClr val="FFFFFF"/>
                </a:solidFill>
                <a:latin typeface="Open Sans" panose="020B0606030504020204" pitchFamily="34" charset="0"/>
              </a:rPr>
              <a:t>23,</a:t>
            </a:r>
            <a:r>
              <a:rPr lang="ru-RU" altLang="ru-RU" sz="1800" dirty="0">
                <a:solidFill>
                  <a:srgbClr val="FFFFFF"/>
                </a:solidFill>
                <a:latin typeface="Open Sans" panose="020B0606030504020204" pitchFamily="34" charset="0"/>
              </a:rPr>
              <a:t> 201</a:t>
            </a:r>
            <a:r>
              <a:rPr lang="en-US" altLang="ru-RU" sz="1800" dirty="0">
                <a:solidFill>
                  <a:srgbClr val="FFFFFF"/>
                </a:solidFill>
                <a:latin typeface="Open Sans" panose="020B0606030504020204" pitchFamily="34" charset="0"/>
              </a:rPr>
              <a:t>9</a:t>
            </a:r>
            <a:endParaRPr lang="ru-RU" altLang="ru-RU" sz="1800" dirty="0">
              <a:solidFill>
                <a:srgbClr val="FFFFFF"/>
              </a:solidFill>
              <a:latin typeface="Open Sans" panose="020B0606030504020204" pitchFamily="34" charset="0"/>
            </a:endParaRPr>
          </a:p>
        </p:txBody>
      </p:sp>
      <p:sp>
        <p:nvSpPr>
          <p:cNvPr id="33" name="Text Box 5"/>
          <p:cNvSpPr txBox="1">
            <a:spLocks noChangeArrowheads="1"/>
          </p:cNvSpPr>
          <p:nvPr/>
        </p:nvSpPr>
        <p:spPr bwMode="auto">
          <a:xfrm>
            <a:off x="4919687" y="7000081"/>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Tree>
    <p:extLst>
      <p:ext uri="{BB962C8B-B14F-4D97-AF65-F5344CB8AC3E}">
        <p14:creationId xmlns:p14="http://schemas.microsoft.com/office/powerpoint/2010/main" val="179725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2705600" cy="523220"/>
            </a:xfrm>
            <a:prstGeom prst="rect">
              <a:avLst/>
            </a:prstGeom>
            <a:solidFill>
              <a:schemeClr val="bg1"/>
            </a:solidFill>
          </p:spPr>
          <p:txBody>
            <a:bodyPr wrap="square" rtlCol="0">
              <a:spAutoFit/>
            </a:bodyPr>
            <a:lstStyle/>
            <a:p>
              <a:r>
                <a:rPr lang="en-US" sz="2800" b="1" dirty="0" smtClean="0">
                  <a:solidFill>
                    <a:srgbClr val="24877A"/>
                  </a:solidFill>
                </a:rPr>
                <a:t>Configuration</a:t>
              </a: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57110" y="1580765"/>
            <a:ext cx="11035385" cy="581123"/>
            <a:chOff x="1157110" y="1187549"/>
            <a:chExt cx="11035385" cy="581123"/>
          </a:xfrm>
        </p:grpSpPr>
        <p:sp>
          <p:nvSpPr>
            <p:cNvPr id="9" name="Text Box 12"/>
            <p:cNvSpPr txBox="1">
              <a:spLocks noChangeArrowheads="1"/>
            </p:cNvSpPr>
            <p:nvPr/>
          </p:nvSpPr>
          <p:spPr bwMode="auto">
            <a:xfrm>
              <a:off x="1607318" y="1187549"/>
              <a:ext cx="1058517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Meaning what code is dependent on environment settings?</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33967" y="2909472"/>
            <a:ext cx="11035385" cy="581123"/>
            <a:chOff x="1157110" y="1187549"/>
            <a:chExt cx="11035385" cy="581123"/>
          </a:xfrm>
        </p:grpSpPr>
        <p:sp>
          <p:nvSpPr>
            <p:cNvPr id="13" name="Text Box 12"/>
            <p:cNvSpPr txBox="1">
              <a:spLocks noChangeArrowheads="1"/>
            </p:cNvSpPr>
            <p:nvPr/>
          </p:nvSpPr>
          <p:spPr bwMode="auto">
            <a:xfrm>
              <a:off x="1607318" y="1187549"/>
              <a:ext cx="1058517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testing do I want to plan based on the environment?</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33967" y="3779838"/>
            <a:ext cx="11035385" cy="581123"/>
            <a:chOff x="1157110" y="1187549"/>
            <a:chExt cx="11035385" cy="581123"/>
          </a:xfrm>
        </p:grpSpPr>
        <p:sp>
          <p:nvSpPr>
            <p:cNvPr id="16" name="Text Box 12"/>
            <p:cNvSpPr txBox="1">
              <a:spLocks noChangeArrowheads="1"/>
            </p:cNvSpPr>
            <p:nvPr/>
          </p:nvSpPr>
          <p:spPr bwMode="auto">
            <a:xfrm>
              <a:off x="1607318" y="1187549"/>
              <a:ext cx="1058517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This testing might include planning a subset of tests production after go live.</a:t>
              </a:r>
            </a:p>
          </p:txBody>
        </p:sp>
        <p:sp>
          <p:nvSpPr>
            <p:cNvPr id="17"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175373371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Repaired</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57110" y="2578056"/>
            <a:ext cx="10891369" cy="581123"/>
            <a:chOff x="1157110" y="1187549"/>
            <a:chExt cx="10891369" cy="581123"/>
          </a:xfrm>
        </p:grpSpPr>
        <p:sp>
          <p:nvSpPr>
            <p:cNvPr id="9" name="Text Box 12"/>
            <p:cNvSpPr txBox="1">
              <a:spLocks noChangeArrowheads="1"/>
            </p:cNvSpPr>
            <p:nvPr/>
          </p:nvSpPr>
          <p:spPr bwMode="auto">
            <a:xfrm>
              <a:off x="1607318" y="1187549"/>
              <a:ext cx="10441161"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code </a:t>
              </a:r>
              <a:r>
                <a:rPr lang="en-US" altLang="ru-RU" dirty="0" smtClean="0">
                  <a:solidFill>
                    <a:srgbClr val="24877A"/>
                  </a:solidFill>
                  <a:cs typeface="Arial" panose="020B0604020202020204" pitchFamily="34" charset="0"/>
                </a:rPr>
                <a:t>has been changed to address defects and therefore may have created issues?</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33968" y="3923853"/>
            <a:ext cx="10891369" cy="581123"/>
            <a:chOff x="1157110" y="1187549"/>
            <a:chExt cx="10891369" cy="581123"/>
          </a:xfrm>
        </p:grpSpPr>
        <p:sp>
          <p:nvSpPr>
            <p:cNvPr id="13" name="Text Box 12"/>
            <p:cNvSpPr txBox="1">
              <a:spLocks noChangeArrowheads="1"/>
            </p:cNvSpPr>
            <p:nvPr/>
          </p:nvSpPr>
          <p:spPr bwMode="auto">
            <a:xfrm>
              <a:off x="1607318" y="1187549"/>
              <a:ext cx="10441161"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testing do I want to do based on defects fixed?</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57110" y="1758766"/>
            <a:ext cx="10891369" cy="581123"/>
            <a:chOff x="1157110" y="1187549"/>
            <a:chExt cx="10891369" cy="581123"/>
          </a:xfrm>
        </p:grpSpPr>
        <p:sp>
          <p:nvSpPr>
            <p:cNvPr id="16" name="Text Box 12"/>
            <p:cNvSpPr txBox="1">
              <a:spLocks noChangeArrowheads="1"/>
            </p:cNvSpPr>
            <p:nvPr/>
          </p:nvSpPr>
          <p:spPr bwMode="auto">
            <a:xfrm>
              <a:off x="1607318" y="1187549"/>
              <a:ext cx="10441161"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How often should a defect be retested?</a:t>
              </a:r>
              <a:endParaRPr lang="en-US" altLang="ru-RU" dirty="0" smtClean="0">
                <a:solidFill>
                  <a:srgbClr val="24877A"/>
                </a:solidFill>
                <a:cs typeface="Arial" panose="020B0604020202020204" pitchFamily="34" charset="0"/>
              </a:endParaRPr>
            </a:p>
          </p:txBody>
        </p:sp>
        <p:sp>
          <p:nvSpPr>
            <p:cNvPr id="17"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128863052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Chronic</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60610" y="2640607"/>
            <a:ext cx="11323417" cy="581123"/>
            <a:chOff x="1157110" y="1187549"/>
            <a:chExt cx="11323417" cy="581123"/>
          </a:xfrm>
        </p:grpSpPr>
        <p:sp>
          <p:nvSpPr>
            <p:cNvPr id="9" name="Text Box 12"/>
            <p:cNvSpPr txBox="1">
              <a:spLocks noChangeArrowheads="1"/>
            </p:cNvSpPr>
            <p:nvPr/>
          </p:nvSpPr>
          <p:spPr bwMode="auto">
            <a:xfrm>
              <a:off x="1607318" y="1187549"/>
              <a:ext cx="10873209"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M</a:t>
              </a:r>
              <a:r>
                <a:rPr lang="en-US" altLang="ru-RU" dirty="0" smtClean="0">
                  <a:solidFill>
                    <a:srgbClr val="24877A"/>
                  </a:solidFill>
                  <a:cs typeface="Arial" panose="020B0604020202020204" pitchFamily="34" charset="0"/>
                </a:rPr>
                <a:t>eaning some code may seem to be chronically breaking or having issues.</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37468" y="3897887"/>
            <a:ext cx="11323417" cy="581123"/>
            <a:chOff x="1157110" y="1187549"/>
            <a:chExt cx="11323417" cy="581123"/>
          </a:xfrm>
        </p:grpSpPr>
        <p:sp>
          <p:nvSpPr>
            <p:cNvPr id="13" name="Text Box 12"/>
            <p:cNvSpPr txBox="1">
              <a:spLocks noChangeArrowheads="1"/>
            </p:cNvSpPr>
            <p:nvPr/>
          </p:nvSpPr>
          <p:spPr bwMode="auto">
            <a:xfrm>
              <a:off x="1607318" y="1187549"/>
              <a:ext cx="10873209"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This letter remembers me to test features that seem to break often.</a:t>
              </a:r>
              <a:endParaRPr lang="en-US" altLang="ru-RU" dirty="0">
                <a:solidFill>
                  <a:srgbClr val="24877A"/>
                </a:solidFill>
                <a:cs typeface="Arial" panose="020B0604020202020204" pitchFamily="34" charset="0"/>
              </a:endParaRP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321167519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3353671" cy="523220"/>
            </a:xfrm>
            <a:prstGeom prst="rect">
              <a:avLst/>
            </a:prstGeom>
            <a:solidFill>
              <a:schemeClr val="bg1"/>
            </a:solidFill>
          </p:spPr>
          <p:txBody>
            <a:bodyPr wrap="square" rtlCol="0">
              <a:spAutoFit/>
            </a:bodyPr>
            <a:lstStyle/>
            <a:p>
              <a:r>
                <a:rPr lang="en-US" sz="2800" b="1" dirty="0" smtClean="0">
                  <a:solidFill>
                    <a:srgbClr val="24877A"/>
                  </a:solidFill>
                </a:rPr>
                <a:t>Data Migrations</a:t>
              </a: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33967" y="1862533"/>
            <a:ext cx="12471423" cy="581123"/>
            <a:chOff x="1157110" y="1187549"/>
            <a:chExt cx="12471423" cy="581123"/>
          </a:xfrm>
        </p:grpSpPr>
        <p:sp>
          <p:nvSpPr>
            <p:cNvPr id="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Don’t forget on data migrations!</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33967" y="2723741"/>
            <a:ext cx="11467433" cy="581123"/>
            <a:chOff x="1157110" y="1187549"/>
            <a:chExt cx="11467433" cy="581123"/>
          </a:xfrm>
        </p:grpSpPr>
        <p:sp>
          <p:nvSpPr>
            <p:cNvPr id="13" name="Text Box 12"/>
            <p:cNvSpPr txBox="1">
              <a:spLocks noChangeArrowheads="1"/>
            </p:cNvSpPr>
            <p:nvPr/>
          </p:nvSpPr>
          <p:spPr bwMode="auto">
            <a:xfrm>
              <a:off x="1607318" y="1187549"/>
              <a:ext cx="1101722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Without proper testing there is no warranty that the system will behave on the same way with the old data too. </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33967" y="3995861"/>
            <a:ext cx="11467433" cy="581123"/>
            <a:chOff x="1157110" y="1187549"/>
            <a:chExt cx="11467433" cy="581123"/>
          </a:xfrm>
        </p:grpSpPr>
        <p:sp>
          <p:nvSpPr>
            <p:cNvPr id="16" name="Text Box 12"/>
            <p:cNvSpPr txBox="1">
              <a:spLocks noChangeArrowheads="1"/>
            </p:cNvSpPr>
            <p:nvPr/>
          </p:nvSpPr>
          <p:spPr bwMode="auto">
            <a:xfrm>
              <a:off x="1607318" y="1187549"/>
              <a:ext cx="1101722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Extend the Regression testing with tests performed with migrated Data.</a:t>
              </a:r>
            </a:p>
          </p:txBody>
        </p:sp>
        <p:sp>
          <p:nvSpPr>
            <p:cNvPr id="17"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307811096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4937847" cy="523220"/>
            </a:xfrm>
            <a:prstGeom prst="rect">
              <a:avLst/>
            </a:prstGeom>
            <a:solidFill>
              <a:schemeClr val="bg1"/>
            </a:solidFill>
          </p:spPr>
          <p:txBody>
            <a:bodyPr wrap="square" rtlCol="0">
              <a:spAutoFit/>
            </a:bodyPr>
            <a:lstStyle/>
            <a:p>
              <a:r>
                <a:rPr lang="en-US" sz="2800" b="1" dirty="0" smtClean="0">
                  <a:solidFill>
                    <a:srgbClr val="24877A"/>
                  </a:solidFill>
                </a:rPr>
                <a:t>Infrastructure Related Tests</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84035" y="2674028"/>
            <a:ext cx="11179401" cy="581123"/>
            <a:chOff x="1157110" y="1187549"/>
            <a:chExt cx="11179401" cy="581123"/>
          </a:xfrm>
        </p:grpSpPr>
        <p:sp>
          <p:nvSpPr>
            <p:cNvPr id="9" name="Text Box 12"/>
            <p:cNvSpPr txBox="1">
              <a:spLocks noChangeArrowheads="1"/>
            </p:cNvSpPr>
            <p:nvPr/>
          </p:nvSpPr>
          <p:spPr bwMode="auto">
            <a:xfrm>
              <a:off x="1607318" y="1187549"/>
              <a:ext cx="10729193"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Focus is mostly given on functional testing or UI / UX as non-functional testing.</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33967" y="3923853"/>
            <a:ext cx="11179401" cy="581123"/>
            <a:chOff x="1157110" y="1187549"/>
            <a:chExt cx="11179401" cy="581123"/>
          </a:xfrm>
        </p:grpSpPr>
        <p:sp>
          <p:nvSpPr>
            <p:cNvPr id="13" name="Text Box 12"/>
            <p:cNvSpPr txBox="1">
              <a:spLocks noChangeArrowheads="1"/>
            </p:cNvSpPr>
            <p:nvPr/>
          </p:nvSpPr>
          <p:spPr bwMode="auto">
            <a:xfrm>
              <a:off x="1607318" y="1187549"/>
              <a:ext cx="10729193"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about Infrastructure related Tests?</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73162484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Time</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33968" y="1187549"/>
            <a:ext cx="12471423" cy="581123"/>
            <a:chOff x="1157110" y="1187549"/>
            <a:chExt cx="12471423" cy="581123"/>
          </a:xfrm>
        </p:grpSpPr>
        <p:sp>
          <p:nvSpPr>
            <p:cNvPr id="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How frequent are our releases?</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33968" y="1833466"/>
            <a:ext cx="12471423" cy="581123"/>
            <a:chOff x="1157110" y="1187549"/>
            <a:chExt cx="12471423" cy="581123"/>
          </a:xfrm>
        </p:grpSpPr>
        <p:sp>
          <p:nvSpPr>
            <p:cNvPr id="13"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How often we are getting late change requests?</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33968" y="2479383"/>
            <a:ext cx="12471423" cy="581123"/>
            <a:chOff x="1157110" y="1187549"/>
            <a:chExt cx="12471423" cy="581123"/>
          </a:xfrm>
        </p:grpSpPr>
        <p:sp>
          <p:nvSpPr>
            <p:cNvPr id="16"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Are developers still delivering even on the last day?</a:t>
              </a:r>
            </a:p>
          </p:txBody>
        </p:sp>
        <p:sp>
          <p:nvSpPr>
            <p:cNvPr id="17"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8" name="Group 17"/>
          <p:cNvGrpSpPr/>
          <p:nvPr/>
        </p:nvGrpSpPr>
        <p:grpSpPr>
          <a:xfrm>
            <a:off x="1133968" y="3198715"/>
            <a:ext cx="12471423" cy="581123"/>
            <a:chOff x="1157110" y="1187549"/>
            <a:chExt cx="12471423" cy="581123"/>
          </a:xfrm>
        </p:grpSpPr>
        <p:sp>
          <p:nvSpPr>
            <p:cNvPr id="1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Are my testing colleagues available at the time dedicated for regression testing?</a:t>
              </a:r>
            </a:p>
          </p:txBody>
        </p:sp>
        <p:sp>
          <p:nvSpPr>
            <p:cNvPr id="20"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21" name="Group 20"/>
          <p:cNvGrpSpPr/>
          <p:nvPr/>
        </p:nvGrpSpPr>
        <p:grpSpPr>
          <a:xfrm>
            <a:off x="1133968" y="4374162"/>
            <a:ext cx="12471423" cy="581123"/>
            <a:chOff x="1157110" y="1187549"/>
            <a:chExt cx="12471423" cy="581123"/>
          </a:xfrm>
        </p:grpSpPr>
        <p:sp>
          <p:nvSpPr>
            <p:cNvPr id="22"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Is my previous story testing quality enough?</a:t>
              </a:r>
            </a:p>
          </p:txBody>
        </p:sp>
        <p:sp>
          <p:nvSpPr>
            <p:cNvPr id="23"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154506303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3065639" cy="523220"/>
            </a:xfrm>
            <a:prstGeom prst="rect">
              <a:avLst/>
            </a:prstGeom>
            <a:solidFill>
              <a:schemeClr val="bg1"/>
            </a:solidFill>
          </p:spPr>
          <p:txBody>
            <a:bodyPr wrap="square" rtlCol="0">
              <a:spAutoFit/>
            </a:bodyPr>
            <a:lstStyle/>
            <a:p>
              <a:r>
                <a:rPr lang="en-US" sz="2800" b="1" dirty="0" smtClean="0">
                  <a:solidFill>
                    <a:srgbClr val="24877A"/>
                  </a:solidFill>
                </a:rPr>
                <a:t>Documentation</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57110" y="1187549"/>
            <a:ext cx="12471423" cy="581123"/>
            <a:chOff x="1157110" y="1187549"/>
            <a:chExt cx="12471423" cy="581123"/>
          </a:xfrm>
        </p:grpSpPr>
        <p:sp>
          <p:nvSpPr>
            <p:cNvPr id="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Maintain simple checklists!</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57110" y="1855550"/>
            <a:ext cx="12471423" cy="581123"/>
            <a:chOff x="1157110" y="1187549"/>
            <a:chExt cx="12471423" cy="581123"/>
          </a:xfrm>
        </p:grpSpPr>
        <p:sp>
          <p:nvSpPr>
            <p:cNvPr id="13"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Track Results!</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57110" y="2527044"/>
            <a:ext cx="12471423" cy="581123"/>
            <a:chOff x="1157110" y="1187549"/>
            <a:chExt cx="12471423" cy="581123"/>
          </a:xfrm>
        </p:grpSpPr>
        <p:sp>
          <p:nvSpPr>
            <p:cNvPr id="16"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Use </a:t>
              </a:r>
              <a:r>
                <a:rPr lang="en-US" altLang="ru-RU" dirty="0" err="1" smtClean="0">
                  <a:solidFill>
                    <a:srgbClr val="24877A"/>
                  </a:solidFill>
                  <a:cs typeface="Arial" panose="020B0604020202020204" pitchFamily="34" charset="0"/>
                </a:rPr>
                <a:t>MindMap’s</a:t>
              </a:r>
              <a:r>
                <a:rPr lang="en-US" altLang="ru-RU" dirty="0" smtClean="0">
                  <a:solidFill>
                    <a:srgbClr val="24877A"/>
                  </a:solidFill>
                  <a:cs typeface="Arial" panose="020B0604020202020204" pitchFamily="34" charset="0"/>
                </a:rPr>
                <a:t>!</a:t>
              </a:r>
            </a:p>
          </p:txBody>
        </p:sp>
        <p:sp>
          <p:nvSpPr>
            <p:cNvPr id="17"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8" name="Group 17"/>
          <p:cNvGrpSpPr/>
          <p:nvPr/>
        </p:nvGrpSpPr>
        <p:grpSpPr>
          <a:xfrm>
            <a:off x="1157414" y="3212886"/>
            <a:ext cx="12471423" cy="581123"/>
            <a:chOff x="1157110" y="1187549"/>
            <a:chExt cx="12471423" cy="581123"/>
          </a:xfrm>
        </p:grpSpPr>
        <p:sp>
          <p:nvSpPr>
            <p:cNvPr id="1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Easy to use / Easy to update!</a:t>
              </a:r>
            </a:p>
          </p:txBody>
        </p:sp>
        <p:sp>
          <p:nvSpPr>
            <p:cNvPr id="20"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21" name="Group 20"/>
          <p:cNvGrpSpPr/>
          <p:nvPr/>
        </p:nvGrpSpPr>
        <p:grpSpPr>
          <a:xfrm>
            <a:off x="1157110" y="4034958"/>
            <a:ext cx="12471423" cy="581123"/>
            <a:chOff x="1157110" y="1187549"/>
            <a:chExt cx="12471423" cy="581123"/>
          </a:xfrm>
        </p:grpSpPr>
        <p:sp>
          <p:nvSpPr>
            <p:cNvPr id="22"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Reduce waste to zero!</a:t>
              </a:r>
            </a:p>
          </p:txBody>
        </p:sp>
        <p:sp>
          <p:nvSpPr>
            <p:cNvPr id="23"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24" name="Group 23"/>
          <p:cNvGrpSpPr/>
          <p:nvPr/>
        </p:nvGrpSpPr>
        <p:grpSpPr>
          <a:xfrm>
            <a:off x="1157414" y="4857030"/>
            <a:ext cx="12471423" cy="581123"/>
            <a:chOff x="1157110" y="1187549"/>
            <a:chExt cx="12471423" cy="581123"/>
          </a:xfrm>
        </p:grpSpPr>
        <p:sp>
          <p:nvSpPr>
            <p:cNvPr id="25"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Avoid Excel, Word and / or similar tools.</a:t>
              </a:r>
            </a:p>
          </p:txBody>
        </p:sp>
        <p:sp>
          <p:nvSpPr>
            <p:cNvPr id="26"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397624142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2201543" cy="523220"/>
            </a:xfrm>
            <a:prstGeom prst="rect">
              <a:avLst/>
            </a:prstGeom>
            <a:solidFill>
              <a:schemeClr val="bg1"/>
            </a:solidFill>
          </p:spPr>
          <p:txBody>
            <a:bodyPr wrap="square" rtlCol="0">
              <a:spAutoFit/>
            </a:bodyPr>
            <a:lstStyle/>
            <a:p>
              <a:r>
                <a:rPr lang="en-US" sz="2800" b="1" dirty="0" smtClean="0">
                  <a:solidFill>
                    <a:srgbClr val="24877A"/>
                  </a:solidFill>
                </a:rPr>
                <a:t>Automate</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33074" y="1918438"/>
            <a:ext cx="12471423" cy="581123"/>
            <a:chOff x="1157110" y="1187549"/>
            <a:chExt cx="12471423" cy="581123"/>
          </a:xfrm>
        </p:grpSpPr>
        <p:sp>
          <p:nvSpPr>
            <p:cNvPr id="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But not only the UI!</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33074" y="2483046"/>
            <a:ext cx="12471423" cy="581123"/>
            <a:chOff x="1157110" y="1187549"/>
            <a:chExt cx="12471423" cy="581123"/>
          </a:xfrm>
        </p:grpSpPr>
        <p:sp>
          <p:nvSpPr>
            <p:cNvPr id="13"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Automate Data Creation!</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33074" y="3076431"/>
            <a:ext cx="12471423" cy="581123"/>
            <a:chOff x="1157110" y="1187549"/>
            <a:chExt cx="12471423" cy="581123"/>
          </a:xfrm>
        </p:grpSpPr>
        <p:sp>
          <p:nvSpPr>
            <p:cNvPr id="16"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Automate the </a:t>
              </a:r>
              <a:r>
                <a:rPr lang="en-US" altLang="ru-RU" dirty="0" err="1" smtClean="0">
                  <a:solidFill>
                    <a:srgbClr val="24877A"/>
                  </a:solidFill>
                  <a:cs typeface="Arial" panose="020B0604020202020204" pitchFamily="34" charset="0"/>
                </a:rPr>
                <a:t>WebServices</a:t>
              </a:r>
              <a:r>
                <a:rPr lang="en-US" altLang="ru-RU" dirty="0" smtClean="0">
                  <a:solidFill>
                    <a:srgbClr val="24877A"/>
                  </a:solidFill>
                  <a:cs typeface="Arial" panose="020B0604020202020204" pitchFamily="34" charset="0"/>
                </a:rPr>
                <a:t>!</a:t>
              </a:r>
            </a:p>
          </p:txBody>
        </p:sp>
        <p:sp>
          <p:nvSpPr>
            <p:cNvPr id="17"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8" name="Group 17"/>
          <p:cNvGrpSpPr/>
          <p:nvPr/>
        </p:nvGrpSpPr>
        <p:grpSpPr>
          <a:xfrm>
            <a:off x="1140192" y="3691551"/>
            <a:ext cx="12471423" cy="581123"/>
            <a:chOff x="1157110" y="1187549"/>
            <a:chExt cx="12471423" cy="581123"/>
          </a:xfrm>
        </p:grpSpPr>
        <p:sp>
          <p:nvSpPr>
            <p:cNvPr id="1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Automate the UI! But not in details!</a:t>
              </a:r>
            </a:p>
          </p:txBody>
        </p:sp>
        <p:sp>
          <p:nvSpPr>
            <p:cNvPr id="20"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21" name="Group 20"/>
          <p:cNvGrpSpPr/>
          <p:nvPr/>
        </p:nvGrpSpPr>
        <p:grpSpPr>
          <a:xfrm>
            <a:off x="1133074" y="4427909"/>
            <a:ext cx="12471423" cy="581123"/>
            <a:chOff x="1157110" y="1187549"/>
            <a:chExt cx="12471423" cy="581123"/>
          </a:xfrm>
        </p:grpSpPr>
        <p:sp>
          <p:nvSpPr>
            <p:cNvPr id="22"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Automate some performance Tests!</a:t>
              </a:r>
            </a:p>
          </p:txBody>
        </p:sp>
        <p:sp>
          <p:nvSpPr>
            <p:cNvPr id="23"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114814131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2124124"/>
            <a:ext cx="13439775" cy="2663825"/>
          </a:xfrm>
          <a:prstGeom prst="roundRect">
            <a:avLst>
              <a:gd name="adj" fmla="val 56"/>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5" name="AutoShape 6"/>
          <p:cNvSpPr>
            <a:spLocks noChangeArrowheads="1"/>
          </p:cNvSpPr>
          <p:nvPr/>
        </p:nvSpPr>
        <p:spPr bwMode="auto">
          <a:xfrm>
            <a:off x="0" y="6911975"/>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6" name="Text Box 7"/>
          <p:cNvSpPr txBox="1">
            <a:spLocks noChangeArrowheads="1"/>
          </p:cNvSpPr>
          <p:nvPr/>
        </p:nvSpPr>
        <p:spPr bwMode="auto">
          <a:xfrm>
            <a:off x="23635" y="7034216"/>
            <a:ext cx="362764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1800" dirty="0">
                <a:solidFill>
                  <a:srgbClr val="FFFFFF"/>
                </a:solidFill>
                <a:latin typeface="Open Sans" panose="020B0606030504020204" pitchFamily="34" charset="0"/>
              </a:rPr>
              <a:t>Riga</a:t>
            </a:r>
            <a:r>
              <a:rPr lang="ru-RU" altLang="ru-RU" sz="1800" dirty="0">
                <a:solidFill>
                  <a:srgbClr val="FFFFFF"/>
                </a:solidFill>
                <a:latin typeface="Open Sans" panose="020B0606030504020204" pitchFamily="34" charset="0"/>
              </a:rPr>
              <a:t>. </a:t>
            </a:r>
            <a:r>
              <a:rPr lang="en-US" altLang="ru-RU" sz="1800" dirty="0">
                <a:solidFill>
                  <a:srgbClr val="FFFFFF"/>
                </a:solidFill>
                <a:latin typeface="Open Sans" panose="020B0606030504020204" pitchFamily="34" charset="0"/>
              </a:rPr>
              <a:t>March 22</a:t>
            </a:r>
            <a:r>
              <a:rPr lang="ru-RU" altLang="ru-RU" sz="1800" dirty="0">
                <a:solidFill>
                  <a:srgbClr val="FFFFFF"/>
                </a:solidFill>
                <a:latin typeface="Open Sans" panose="020B0606030504020204" pitchFamily="34" charset="0"/>
              </a:rPr>
              <a:t>–</a:t>
            </a:r>
            <a:r>
              <a:rPr lang="en-US" altLang="ru-RU" sz="1800" dirty="0">
                <a:solidFill>
                  <a:srgbClr val="FFFFFF"/>
                </a:solidFill>
                <a:latin typeface="Open Sans" panose="020B0606030504020204" pitchFamily="34" charset="0"/>
              </a:rPr>
              <a:t>23,</a:t>
            </a:r>
            <a:r>
              <a:rPr lang="ru-RU" altLang="ru-RU" sz="1800" dirty="0">
                <a:solidFill>
                  <a:srgbClr val="FFFFFF"/>
                </a:solidFill>
                <a:latin typeface="Open Sans" panose="020B0606030504020204" pitchFamily="34" charset="0"/>
              </a:rPr>
              <a:t> 201</a:t>
            </a:r>
            <a:r>
              <a:rPr lang="en-US" altLang="ru-RU" sz="1800" dirty="0">
                <a:solidFill>
                  <a:srgbClr val="FFFFFF"/>
                </a:solidFill>
                <a:latin typeface="Open Sans" panose="020B0606030504020204" pitchFamily="34" charset="0"/>
              </a:rPr>
              <a:t>9</a:t>
            </a:r>
            <a:endParaRPr lang="ru-RU" altLang="ru-RU" sz="1800" dirty="0">
              <a:solidFill>
                <a:srgbClr val="FFFFFF"/>
              </a:solidFill>
              <a:latin typeface="Open Sans" panose="020B0606030504020204" pitchFamily="34" charset="0"/>
            </a:endParaRPr>
          </a:p>
        </p:txBody>
      </p:sp>
      <p:sp>
        <p:nvSpPr>
          <p:cNvPr id="3082" name="Text Box 4"/>
          <p:cNvSpPr txBox="1">
            <a:spLocks noChangeArrowheads="1"/>
          </p:cNvSpPr>
          <p:nvPr/>
        </p:nvSpPr>
        <p:spPr bwMode="auto">
          <a:xfrm>
            <a:off x="3551535" y="3707828"/>
            <a:ext cx="6372225" cy="591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2700" dirty="0" smtClean="0">
                <a:solidFill>
                  <a:srgbClr val="FFFFFF"/>
                </a:solidFill>
                <a:latin typeface="Open Sans" panose="020B0606030504020204" pitchFamily="34" charset="0"/>
              </a:rPr>
              <a:t>Summary And Recommendations</a:t>
            </a:r>
          </a:p>
        </p:txBody>
      </p:sp>
      <p:pic>
        <p:nvPicPr>
          <p:cNvPr id="3083"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399" y="2195661"/>
            <a:ext cx="2006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Tree>
    <p:extLst>
      <p:ext uri="{BB962C8B-B14F-4D97-AF65-F5344CB8AC3E}">
        <p14:creationId xmlns:p14="http://schemas.microsoft.com/office/powerpoint/2010/main" val="31878559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3083"/>
                                        </p:tgtEl>
                                        <p:attrNameLst>
                                          <p:attrName>style.visibility</p:attrName>
                                        </p:attrNameLst>
                                      </p:cBhvr>
                                      <p:to>
                                        <p:strVal val="visible"/>
                                      </p:to>
                                    </p:set>
                                  </p:childTnLst>
                                </p:cTn>
                              </p:par>
                            </p:childTnLst>
                          </p:cTn>
                        </p:par>
                        <p:par>
                          <p:cTn id="7" fill="hold">
                            <p:stCondLst>
                              <p:cond delay="10"/>
                            </p:stCondLst>
                            <p:childTnLst>
                              <p:par>
                                <p:cTn id="8" presetID="6" presetClass="emph" presetSubtype="0" fill="hold" grpId="0" nodeType="afterEffect">
                                  <p:stCondLst>
                                    <p:cond delay="0"/>
                                  </p:stCondLst>
                                  <p:childTnLst>
                                    <p:animScale>
                                      <p:cBhvr>
                                        <p:cTn id="9" dur="2000" fill="hold"/>
                                        <p:tgtEl>
                                          <p:spTgt spid="30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Recap</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157110" y="1187549"/>
            <a:ext cx="10525401" cy="581123"/>
            <a:chOff x="1157110" y="1187549"/>
            <a:chExt cx="10525401" cy="581123"/>
          </a:xfrm>
        </p:grpSpPr>
        <p:sp>
          <p:nvSpPr>
            <p:cNvPr id="9" name="Text Box 12"/>
            <p:cNvSpPr txBox="1">
              <a:spLocks noChangeArrowheads="1"/>
            </p:cNvSpPr>
            <p:nvPr/>
          </p:nvSpPr>
          <p:spPr bwMode="auto">
            <a:xfrm>
              <a:off x="1607318" y="1187549"/>
              <a:ext cx="10075193"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Regression testing  with the current traditional approach is to long and very often useless.</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157110" y="2339319"/>
            <a:ext cx="10525401" cy="581123"/>
            <a:chOff x="1157110" y="1187549"/>
            <a:chExt cx="10525401" cy="581123"/>
          </a:xfrm>
        </p:grpSpPr>
        <p:sp>
          <p:nvSpPr>
            <p:cNvPr id="13" name="Text Box 12"/>
            <p:cNvSpPr txBox="1">
              <a:spLocks noChangeArrowheads="1"/>
            </p:cNvSpPr>
            <p:nvPr/>
          </p:nvSpPr>
          <p:spPr bwMode="auto">
            <a:xfrm>
              <a:off x="1607318" y="1187549"/>
              <a:ext cx="10075193"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Regression testing should focus on testing changed or impacted areas of the systems.</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57110" y="3492016"/>
            <a:ext cx="10525401" cy="581123"/>
            <a:chOff x="1157110" y="1187549"/>
            <a:chExt cx="10525401" cy="581123"/>
          </a:xfrm>
        </p:grpSpPr>
        <p:sp>
          <p:nvSpPr>
            <p:cNvPr id="16" name="Text Box 12"/>
            <p:cNvSpPr txBox="1">
              <a:spLocks noChangeArrowheads="1"/>
            </p:cNvSpPr>
            <p:nvPr/>
          </p:nvSpPr>
          <p:spPr bwMode="auto">
            <a:xfrm>
              <a:off x="1607318" y="1187549"/>
              <a:ext cx="10075193"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Having Clear and Reliable criteria for the regression testing can help you a lot to deliver high quality product in faster time.</a:t>
              </a:r>
            </a:p>
          </p:txBody>
        </p:sp>
        <p:sp>
          <p:nvSpPr>
            <p:cNvPr id="17"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370590462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Agenda</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982165" y="2510518"/>
            <a:ext cx="12471423" cy="581123"/>
            <a:chOff x="1157110" y="1187549"/>
            <a:chExt cx="12471423" cy="581123"/>
          </a:xfrm>
        </p:grpSpPr>
        <p:sp>
          <p:nvSpPr>
            <p:cNvPr id="9"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How We Do A Regression Testing?</a:t>
              </a:r>
              <a:endParaRPr lang="ru-RU" altLang="ru-RU" dirty="0">
                <a:solidFill>
                  <a:srgbClr val="24877A"/>
                </a:solidFill>
                <a:cs typeface="Arial" panose="020B0604020202020204" pitchFamily="34" charset="0"/>
              </a:endParaRP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3" name="Group 12"/>
          <p:cNvGrpSpPr/>
          <p:nvPr/>
        </p:nvGrpSpPr>
        <p:grpSpPr>
          <a:xfrm>
            <a:off x="982165" y="3145178"/>
            <a:ext cx="12471423" cy="581123"/>
            <a:chOff x="1157110" y="1187549"/>
            <a:chExt cx="12471423" cy="581123"/>
          </a:xfrm>
        </p:grpSpPr>
        <p:sp>
          <p:nvSpPr>
            <p:cNvPr id="14"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What Is Regression Testing?</a:t>
              </a:r>
            </a:p>
          </p:txBody>
        </p:sp>
        <p:sp>
          <p:nvSpPr>
            <p:cNvPr id="15"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6" name="Group 15"/>
          <p:cNvGrpSpPr/>
          <p:nvPr/>
        </p:nvGrpSpPr>
        <p:grpSpPr>
          <a:xfrm>
            <a:off x="982165" y="3779838"/>
            <a:ext cx="12471423" cy="581123"/>
            <a:chOff x="1157110" y="1187549"/>
            <a:chExt cx="12471423" cy="581123"/>
          </a:xfrm>
        </p:grpSpPr>
        <p:sp>
          <p:nvSpPr>
            <p:cNvPr id="17"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R</a:t>
              </a:r>
              <a:r>
                <a:rPr lang="en-US" altLang="ru-RU" dirty="0" smtClean="0">
                  <a:solidFill>
                    <a:srgbClr val="24877A"/>
                  </a:solidFill>
                  <a:cs typeface="Arial" panose="020B0604020202020204" pitchFamily="34" charset="0"/>
                </a:rPr>
                <a:t>einvent The Regression Testing</a:t>
              </a:r>
            </a:p>
          </p:txBody>
        </p:sp>
        <p:sp>
          <p:nvSpPr>
            <p:cNvPr id="18"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9" name="Group 18"/>
          <p:cNvGrpSpPr/>
          <p:nvPr/>
        </p:nvGrpSpPr>
        <p:grpSpPr>
          <a:xfrm>
            <a:off x="982165" y="4414498"/>
            <a:ext cx="12471423" cy="581123"/>
            <a:chOff x="1157110" y="1187549"/>
            <a:chExt cx="12471423" cy="581123"/>
          </a:xfrm>
        </p:grpSpPr>
        <p:sp>
          <p:nvSpPr>
            <p:cNvPr id="20" name="Text Box 12"/>
            <p:cNvSpPr txBox="1">
              <a:spLocks noChangeArrowheads="1"/>
            </p:cNvSpPr>
            <p:nvPr/>
          </p:nvSpPr>
          <p:spPr bwMode="auto">
            <a:xfrm>
              <a:off x="1607318" y="1187549"/>
              <a:ext cx="12021215"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Summary And Recommendations</a:t>
              </a:r>
              <a:endParaRPr lang="en-US" altLang="ru-RU" dirty="0">
                <a:solidFill>
                  <a:srgbClr val="24877A"/>
                </a:solidFill>
                <a:cs typeface="Arial" panose="020B0604020202020204" pitchFamily="34" charset="0"/>
              </a:endParaRPr>
            </a:p>
          </p:txBody>
        </p:sp>
        <p:sp>
          <p:nvSpPr>
            <p:cNvPr id="2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38678714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1734112" cy="523220"/>
            </a:xfrm>
            <a:prstGeom prst="rect">
              <a:avLst/>
            </a:prstGeom>
            <a:solidFill>
              <a:schemeClr val="bg1"/>
            </a:solidFill>
          </p:spPr>
          <p:txBody>
            <a:bodyPr wrap="square" rtlCol="0">
              <a:spAutoFit/>
            </a:bodyPr>
            <a:lstStyle/>
            <a:p>
              <a:r>
                <a:rPr lang="en-US" sz="2800" b="1" dirty="0" smtClean="0">
                  <a:solidFill>
                    <a:srgbClr val="24877A"/>
                  </a:solidFill>
                </a:rPr>
                <a:t>Recap</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3" name="Group 2"/>
          <p:cNvGrpSpPr/>
          <p:nvPr/>
        </p:nvGrpSpPr>
        <p:grpSpPr>
          <a:xfrm>
            <a:off x="1071985" y="1221492"/>
            <a:ext cx="10525401" cy="581123"/>
            <a:chOff x="1157110" y="1187549"/>
            <a:chExt cx="10525401" cy="581123"/>
          </a:xfrm>
        </p:grpSpPr>
        <p:sp>
          <p:nvSpPr>
            <p:cNvPr id="9" name="Text Box 12"/>
            <p:cNvSpPr txBox="1">
              <a:spLocks noChangeArrowheads="1"/>
            </p:cNvSpPr>
            <p:nvPr/>
          </p:nvSpPr>
          <p:spPr bwMode="auto">
            <a:xfrm>
              <a:off x="1607318" y="1187549"/>
              <a:ext cx="10075193"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Regression testing in Agile environment should be testing performed in reasonable time.</a:t>
              </a:r>
            </a:p>
          </p:txBody>
        </p:sp>
        <p:sp>
          <p:nvSpPr>
            <p:cNvPr id="11"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oup 11"/>
          <p:cNvGrpSpPr/>
          <p:nvPr/>
        </p:nvGrpSpPr>
        <p:grpSpPr>
          <a:xfrm>
            <a:off x="1071985" y="2373262"/>
            <a:ext cx="10525401" cy="581123"/>
            <a:chOff x="1157110" y="1187549"/>
            <a:chExt cx="10525401" cy="581123"/>
          </a:xfrm>
        </p:grpSpPr>
        <p:sp>
          <p:nvSpPr>
            <p:cNvPr id="13" name="Text Box 12"/>
            <p:cNvSpPr txBox="1">
              <a:spLocks noChangeArrowheads="1"/>
            </p:cNvSpPr>
            <p:nvPr/>
          </p:nvSpPr>
          <p:spPr bwMode="auto">
            <a:xfrm>
              <a:off x="1607318" y="1187549"/>
              <a:ext cx="10075193"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a:solidFill>
                    <a:srgbClr val="24877A"/>
                  </a:solidFill>
                  <a:cs typeface="Arial" panose="020B0604020202020204" pitchFamily="34" charset="0"/>
                </a:rPr>
                <a:t>Adopting some positive experiences should be the step one but you need to Adapt it according to your current needs in order to benefit.</a:t>
              </a:r>
            </a:p>
          </p:txBody>
        </p:sp>
        <p:sp>
          <p:nvSpPr>
            <p:cNvPr id="14"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8" name="Group 17"/>
          <p:cNvGrpSpPr/>
          <p:nvPr/>
        </p:nvGrpSpPr>
        <p:grpSpPr>
          <a:xfrm>
            <a:off x="1071985" y="4053777"/>
            <a:ext cx="10525401" cy="581123"/>
            <a:chOff x="1157110" y="1187549"/>
            <a:chExt cx="10525401" cy="581123"/>
          </a:xfrm>
        </p:grpSpPr>
        <p:sp>
          <p:nvSpPr>
            <p:cNvPr id="19" name="Text Box 12"/>
            <p:cNvSpPr txBox="1">
              <a:spLocks noChangeArrowheads="1"/>
            </p:cNvSpPr>
            <p:nvPr/>
          </p:nvSpPr>
          <p:spPr bwMode="auto">
            <a:xfrm>
              <a:off x="1607318" y="1187549"/>
              <a:ext cx="10075193"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Using heuristics such as RCRCRC will help you to accomplish faster regression testing and focus on the impacted areas.</a:t>
              </a:r>
              <a:endParaRPr lang="en-US" altLang="ru-RU" dirty="0">
                <a:solidFill>
                  <a:srgbClr val="24877A"/>
                </a:solidFill>
                <a:cs typeface="Arial" panose="020B0604020202020204" pitchFamily="34" charset="0"/>
              </a:endParaRPr>
            </a:p>
          </p:txBody>
        </p:sp>
        <p:sp>
          <p:nvSpPr>
            <p:cNvPr id="20" name="AutoShape 66"/>
            <p:cNvSpPr>
              <a:spLocks noChangeAspect="1"/>
            </p:cNvSpPr>
            <p:nvPr/>
          </p:nvSpPr>
          <p:spPr bwMode="auto">
            <a:xfrm>
              <a:off x="1157110" y="1345312"/>
              <a:ext cx="265527" cy="2655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24877A"/>
            </a:solidFill>
            <a:ln>
              <a:noFill/>
            </a:ln>
            <a:effectLst/>
            <a:ex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extLst>
      <p:ext uri="{BB962C8B-B14F-4D97-AF65-F5344CB8AC3E}">
        <p14:creationId xmlns:p14="http://schemas.microsoft.com/office/powerpoint/2010/main" val="394753862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2124124"/>
            <a:ext cx="13439775" cy="2663825"/>
          </a:xfrm>
          <a:prstGeom prst="roundRect">
            <a:avLst>
              <a:gd name="adj" fmla="val 56"/>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5" name="AutoShape 6"/>
          <p:cNvSpPr>
            <a:spLocks noChangeArrowheads="1"/>
          </p:cNvSpPr>
          <p:nvPr/>
        </p:nvSpPr>
        <p:spPr bwMode="auto">
          <a:xfrm>
            <a:off x="0" y="6911975"/>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6" name="Text Box 7"/>
          <p:cNvSpPr txBox="1">
            <a:spLocks noChangeArrowheads="1"/>
          </p:cNvSpPr>
          <p:nvPr/>
        </p:nvSpPr>
        <p:spPr bwMode="auto">
          <a:xfrm>
            <a:off x="23635" y="7034216"/>
            <a:ext cx="362764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1800" dirty="0">
                <a:solidFill>
                  <a:srgbClr val="FFFFFF"/>
                </a:solidFill>
                <a:latin typeface="Open Sans" panose="020B0606030504020204" pitchFamily="34" charset="0"/>
              </a:rPr>
              <a:t>Riga</a:t>
            </a:r>
            <a:r>
              <a:rPr lang="ru-RU" altLang="ru-RU" sz="1800" dirty="0">
                <a:solidFill>
                  <a:srgbClr val="FFFFFF"/>
                </a:solidFill>
                <a:latin typeface="Open Sans" panose="020B0606030504020204" pitchFamily="34" charset="0"/>
              </a:rPr>
              <a:t>. </a:t>
            </a:r>
            <a:r>
              <a:rPr lang="en-US" altLang="ru-RU" sz="1800" dirty="0">
                <a:solidFill>
                  <a:srgbClr val="FFFFFF"/>
                </a:solidFill>
                <a:latin typeface="Open Sans" panose="020B0606030504020204" pitchFamily="34" charset="0"/>
              </a:rPr>
              <a:t>March 22</a:t>
            </a:r>
            <a:r>
              <a:rPr lang="ru-RU" altLang="ru-RU" sz="1800" dirty="0">
                <a:solidFill>
                  <a:srgbClr val="FFFFFF"/>
                </a:solidFill>
                <a:latin typeface="Open Sans" panose="020B0606030504020204" pitchFamily="34" charset="0"/>
              </a:rPr>
              <a:t>–</a:t>
            </a:r>
            <a:r>
              <a:rPr lang="en-US" altLang="ru-RU" sz="1800" dirty="0">
                <a:solidFill>
                  <a:srgbClr val="FFFFFF"/>
                </a:solidFill>
                <a:latin typeface="Open Sans" panose="020B0606030504020204" pitchFamily="34" charset="0"/>
              </a:rPr>
              <a:t>23,</a:t>
            </a:r>
            <a:r>
              <a:rPr lang="ru-RU" altLang="ru-RU" sz="1800" dirty="0">
                <a:solidFill>
                  <a:srgbClr val="FFFFFF"/>
                </a:solidFill>
                <a:latin typeface="Open Sans" panose="020B0606030504020204" pitchFamily="34" charset="0"/>
              </a:rPr>
              <a:t> 201</a:t>
            </a:r>
            <a:r>
              <a:rPr lang="en-US" altLang="ru-RU" sz="1800" dirty="0">
                <a:solidFill>
                  <a:srgbClr val="FFFFFF"/>
                </a:solidFill>
                <a:latin typeface="Open Sans" panose="020B0606030504020204" pitchFamily="34" charset="0"/>
              </a:rPr>
              <a:t>9</a:t>
            </a:r>
            <a:endParaRPr lang="ru-RU" altLang="ru-RU" sz="1800" dirty="0">
              <a:solidFill>
                <a:srgbClr val="FFFFFF"/>
              </a:solidFill>
              <a:latin typeface="Open Sans" panose="020B0606030504020204" pitchFamily="34" charset="0"/>
            </a:endParaRPr>
          </a:p>
        </p:txBody>
      </p:sp>
      <p:sp>
        <p:nvSpPr>
          <p:cNvPr id="3082" name="Text Box 4"/>
          <p:cNvSpPr txBox="1">
            <a:spLocks noChangeArrowheads="1"/>
          </p:cNvSpPr>
          <p:nvPr/>
        </p:nvSpPr>
        <p:spPr bwMode="auto">
          <a:xfrm>
            <a:off x="3551535" y="3707828"/>
            <a:ext cx="6372225" cy="591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2700" dirty="0" smtClean="0">
                <a:solidFill>
                  <a:srgbClr val="FFFFFF"/>
                </a:solidFill>
                <a:latin typeface="Open Sans" panose="020B0606030504020204" pitchFamily="34" charset="0"/>
              </a:rPr>
              <a:t>How We Do A Regression Testing?</a:t>
            </a:r>
            <a:endParaRPr lang="ru-RU" altLang="ru-RU" sz="2700" dirty="0">
              <a:solidFill>
                <a:srgbClr val="FFFFFF"/>
              </a:solidFill>
              <a:latin typeface="Open Sans" panose="020B0606030504020204" pitchFamily="34" charset="0"/>
            </a:endParaRPr>
          </a:p>
        </p:txBody>
      </p:sp>
      <p:pic>
        <p:nvPicPr>
          <p:cNvPr id="3083"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399" y="2195661"/>
            <a:ext cx="2006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Tree>
    <p:extLst>
      <p:ext uri="{BB962C8B-B14F-4D97-AF65-F5344CB8AC3E}">
        <p14:creationId xmlns:p14="http://schemas.microsoft.com/office/powerpoint/2010/main" val="40623337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3083"/>
                                        </p:tgtEl>
                                        <p:attrNameLst>
                                          <p:attrName>style.visibility</p:attrName>
                                        </p:attrNameLst>
                                      </p:cBhvr>
                                      <p:to>
                                        <p:strVal val="visible"/>
                                      </p:to>
                                    </p:set>
                                  </p:childTnLst>
                                </p:cTn>
                              </p:par>
                            </p:childTnLst>
                          </p:cTn>
                        </p:par>
                        <p:par>
                          <p:cTn id="7" fill="hold">
                            <p:stCondLst>
                              <p:cond delay="10"/>
                            </p:stCondLst>
                            <p:childTnLst>
                              <p:par>
                                <p:cTn id="8" presetID="6" presetClass="emph" presetSubtype="0" fill="hold" grpId="0" nodeType="afterEffect">
                                  <p:stCondLst>
                                    <p:cond delay="0"/>
                                  </p:stCondLst>
                                  <p:childTnLst>
                                    <p:animScale>
                                      <p:cBhvr>
                                        <p:cTn id="9" dur="2000" fill="hold"/>
                                        <p:tgtEl>
                                          <p:spTgt spid="30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523220"/>
            <a:chOff x="-1" y="261820"/>
            <a:chExt cx="13439775" cy="523220"/>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4433791" cy="523220"/>
            </a:xfrm>
            <a:prstGeom prst="rect">
              <a:avLst/>
            </a:prstGeom>
            <a:solidFill>
              <a:schemeClr val="bg1"/>
            </a:solidFill>
          </p:spPr>
          <p:txBody>
            <a:bodyPr wrap="square" rtlCol="0">
              <a:spAutoFit/>
            </a:bodyPr>
            <a:lstStyle/>
            <a:p>
              <a:r>
                <a:rPr lang="en-US" sz="2800" b="1" dirty="0" smtClean="0">
                  <a:solidFill>
                    <a:srgbClr val="24877A"/>
                  </a:solidFill>
                </a:rPr>
                <a:t>Traditional Environment</a:t>
              </a:r>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13" name="Group 12"/>
          <p:cNvGrpSpPr/>
          <p:nvPr/>
        </p:nvGrpSpPr>
        <p:grpSpPr>
          <a:xfrm>
            <a:off x="608629" y="1016769"/>
            <a:ext cx="13024026" cy="4347243"/>
            <a:chOff x="1312959" y="1949490"/>
            <a:chExt cx="10151925" cy="3507010"/>
          </a:xfrm>
        </p:grpSpPr>
        <p:cxnSp>
          <p:nvCxnSpPr>
            <p:cNvPr id="14" name="Straight Connector 13"/>
            <p:cNvCxnSpPr/>
            <p:nvPr/>
          </p:nvCxnSpPr>
          <p:spPr>
            <a:xfrm>
              <a:off x="1312959" y="3985327"/>
              <a:ext cx="9495844" cy="15173"/>
            </a:xfrm>
            <a:prstGeom prst="line">
              <a:avLst/>
            </a:prstGeom>
            <a:ln w="76200">
              <a:solidFill>
                <a:srgbClr val="24877A"/>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72051" y="1949490"/>
              <a:ext cx="1079272" cy="523220"/>
            </a:xfrm>
            <a:prstGeom prst="rect">
              <a:avLst/>
            </a:prstGeom>
            <a:noFill/>
          </p:spPr>
          <p:txBody>
            <a:bodyPr wrap="none" rtlCol="0">
              <a:spAutoFit/>
            </a:bodyPr>
            <a:lstStyle/>
            <a:p>
              <a:r>
                <a:rPr lang="en-US" sz="2800" b="1" dirty="0" smtClean="0">
                  <a:solidFill>
                    <a:srgbClr val="24877A"/>
                  </a:solidFill>
                  <a:latin typeface="+mn-lt"/>
                </a:rPr>
                <a:t>Year 1</a:t>
              </a:r>
              <a:endParaRPr lang="en-US" sz="2800" b="1" dirty="0">
                <a:solidFill>
                  <a:srgbClr val="24877A"/>
                </a:solidFill>
                <a:latin typeface="+mn-lt"/>
              </a:endParaRPr>
            </a:p>
          </p:txBody>
        </p:sp>
        <p:sp>
          <p:nvSpPr>
            <p:cNvPr id="16" name="TextBox 15"/>
            <p:cNvSpPr txBox="1"/>
            <p:nvPr/>
          </p:nvSpPr>
          <p:spPr>
            <a:xfrm>
              <a:off x="8009301" y="2006569"/>
              <a:ext cx="1079272" cy="523220"/>
            </a:xfrm>
            <a:prstGeom prst="rect">
              <a:avLst/>
            </a:prstGeom>
            <a:noFill/>
          </p:spPr>
          <p:txBody>
            <a:bodyPr wrap="none" rtlCol="0">
              <a:spAutoFit/>
            </a:bodyPr>
            <a:lstStyle/>
            <a:p>
              <a:r>
                <a:rPr lang="en-US" sz="2800" b="1" dirty="0" smtClean="0">
                  <a:solidFill>
                    <a:srgbClr val="24877A"/>
                  </a:solidFill>
                  <a:latin typeface="+mn-lt"/>
                </a:rPr>
                <a:t>Year 2</a:t>
              </a:r>
              <a:endParaRPr lang="en-US" sz="2800" b="1" dirty="0">
                <a:solidFill>
                  <a:srgbClr val="24877A"/>
                </a:solidFill>
                <a:latin typeface="+mn-lt"/>
              </a:endParaRPr>
            </a:p>
          </p:txBody>
        </p:sp>
        <p:sp>
          <p:nvSpPr>
            <p:cNvPr id="17" name="TextBox 16"/>
            <p:cNvSpPr txBox="1"/>
            <p:nvPr/>
          </p:nvSpPr>
          <p:spPr>
            <a:xfrm>
              <a:off x="8431505" y="4933280"/>
              <a:ext cx="3033379" cy="523220"/>
            </a:xfrm>
            <a:prstGeom prst="rect">
              <a:avLst/>
            </a:prstGeom>
            <a:noFill/>
          </p:spPr>
          <p:txBody>
            <a:bodyPr wrap="none" rtlCol="0">
              <a:spAutoFit/>
            </a:bodyPr>
            <a:lstStyle/>
            <a:p>
              <a:r>
                <a:rPr lang="en-US" sz="2800" b="1" dirty="0" smtClean="0">
                  <a:solidFill>
                    <a:srgbClr val="24877A"/>
                  </a:solidFill>
                  <a:latin typeface="+mn-lt"/>
                </a:rPr>
                <a:t>Regression Testing</a:t>
              </a:r>
            </a:p>
          </p:txBody>
        </p:sp>
        <p:sp>
          <p:nvSpPr>
            <p:cNvPr id="18" name="Left Brace 17"/>
            <p:cNvSpPr/>
            <p:nvPr/>
          </p:nvSpPr>
          <p:spPr>
            <a:xfrm rot="5400000">
              <a:off x="3263852" y="835391"/>
              <a:ext cx="889000" cy="4733633"/>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24877A"/>
                </a:solidFill>
              </a:endParaRPr>
            </a:p>
          </p:txBody>
        </p:sp>
        <p:sp>
          <p:nvSpPr>
            <p:cNvPr id="19" name="Left Brace 18"/>
            <p:cNvSpPr/>
            <p:nvPr/>
          </p:nvSpPr>
          <p:spPr>
            <a:xfrm rot="5400000">
              <a:off x="7997486" y="835391"/>
              <a:ext cx="889000" cy="4733633"/>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24877A"/>
                </a:solidFill>
              </a:endParaRPr>
            </a:p>
          </p:txBody>
        </p:sp>
        <p:sp>
          <p:nvSpPr>
            <p:cNvPr id="20" name="Left Brace 19"/>
            <p:cNvSpPr/>
            <p:nvPr/>
          </p:nvSpPr>
          <p:spPr>
            <a:xfrm rot="16200000">
              <a:off x="9697703" y="3708145"/>
              <a:ext cx="495300" cy="1726901"/>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24877A"/>
                </a:solidFill>
              </a:endParaRPr>
            </a:p>
          </p:txBody>
        </p:sp>
        <p:sp>
          <p:nvSpPr>
            <p:cNvPr id="21" name="Left Brace 20"/>
            <p:cNvSpPr/>
            <p:nvPr/>
          </p:nvSpPr>
          <p:spPr>
            <a:xfrm rot="16200000">
              <a:off x="5006641" y="3646791"/>
              <a:ext cx="495300" cy="1726901"/>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24877A"/>
                </a:solidFill>
              </a:endParaRPr>
            </a:p>
          </p:txBody>
        </p:sp>
        <p:sp>
          <p:nvSpPr>
            <p:cNvPr id="22" name="TextBox 21"/>
            <p:cNvSpPr txBox="1"/>
            <p:nvPr/>
          </p:nvSpPr>
          <p:spPr>
            <a:xfrm>
              <a:off x="3824508" y="4917318"/>
              <a:ext cx="3033379" cy="523220"/>
            </a:xfrm>
            <a:prstGeom prst="rect">
              <a:avLst/>
            </a:prstGeom>
            <a:noFill/>
          </p:spPr>
          <p:txBody>
            <a:bodyPr wrap="none" rtlCol="0">
              <a:spAutoFit/>
            </a:bodyPr>
            <a:lstStyle/>
            <a:p>
              <a:r>
                <a:rPr lang="en-US" sz="2800" b="1" dirty="0" smtClean="0">
                  <a:solidFill>
                    <a:srgbClr val="24877A"/>
                  </a:solidFill>
                  <a:latin typeface="+mn-lt"/>
                </a:rPr>
                <a:t>Regression Testing</a:t>
              </a:r>
            </a:p>
          </p:txBody>
        </p:sp>
      </p:grpSp>
      <p:cxnSp>
        <p:nvCxnSpPr>
          <p:cNvPr id="24" name="Straight Connector 23"/>
          <p:cNvCxnSpPr/>
          <p:nvPr/>
        </p:nvCxnSpPr>
        <p:spPr>
          <a:xfrm>
            <a:off x="608630" y="3480595"/>
            <a:ext cx="0" cy="155226"/>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19887" y="3491805"/>
            <a:ext cx="0" cy="155226"/>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768559" y="3491805"/>
            <a:ext cx="0" cy="155226"/>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3604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954107"/>
            <a:chOff x="-1" y="261820"/>
            <a:chExt cx="13439775" cy="954107"/>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4073751" cy="954107"/>
            </a:xfrm>
            <a:prstGeom prst="rect">
              <a:avLst/>
            </a:prstGeom>
            <a:solidFill>
              <a:schemeClr val="bg1"/>
            </a:solidFill>
          </p:spPr>
          <p:txBody>
            <a:bodyPr wrap="square" rtlCol="0">
              <a:spAutoFit/>
            </a:bodyPr>
            <a:lstStyle/>
            <a:p>
              <a:r>
                <a:rPr lang="en-US" sz="2800" b="1" dirty="0" smtClean="0">
                  <a:solidFill>
                    <a:srgbClr val="24877A"/>
                  </a:solidFill>
                </a:rPr>
                <a:t>“Agile” Environment</a:t>
              </a:r>
            </a:p>
            <a:p>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12" name="Group 11"/>
          <p:cNvGrpSpPr/>
          <p:nvPr/>
        </p:nvGrpSpPr>
        <p:grpSpPr>
          <a:xfrm>
            <a:off x="806646" y="1292429"/>
            <a:ext cx="11826486" cy="4303093"/>
            <a:chOff x="1290141" y="1899765"/>
            <a:chExt cx="9583978" cy="3883567"/>
          </a:xfrm>
        </p:grpSpPr>
        <p:sp>
          <p:nvSpPr>
            <p:cNvPr id="13" name="TextBox 12"/>
            <p:cNvSpPr txBox="1"/>
            <p:nvPr/>
          </p:nvSpPr>
          <p:spPr>
            <a:xfrm>
              <a:off x="3071158" y="1899765"/>
              <a:ext cx="1148564" cy="472209"/>
            </a:xfrm>
            <a:prstGeom prst="rect">
              <a:avLst/>
            </a:prstGeom>
            <a:noFill/>
            <a:ln w="76200">
              <a:noFill/>
            </a:ln>
          </p:spPr>
          <p:txBody>
            <a:bodyPr wrap="none" rtlCol="0">
              <a:spAutoFit/>
            </a:bodyPr>
            <a:lstStyle/>
            <a:p>
              <a:r>
                <a:rPr lang="en-US" sz="2800" b="1" dirty="0" smtClean="0">
                  <a:solidFill>
                    <a:srgbClr val="24877A"/>
                  </a:solidFill>
                  <a:latin typeface="+mn-lt"/>
                </a:rPr>
                <a:t>Week 1</a:t>
              </a:r>
              <a:endParaRPr lang="en-US" sz="2800" b="1" dirty="0">
                <a:solidFill>
                  <a:srgbClr val="24877A"/>
                </a:solidFill>
                <a:latin typeface="+mn-lt"/>
              </a:endParaRPr>
            </a:p>
          </p:txBody>
        </p:sp>
        <p:sp>
          <p:nvSpPr>
            <p:cNvPr id="14" name="TextBox 13"/>
            <p:cNvSpPr txBox="1"/>
            <p:nvPr/>
          </p:nvSpPr>
          <p:spPr>
            <a:xfrm>
              <a:off x="7804792" y="1899910"/>
              <a:ext cx="1148564" cy="472209"/>
            </a:xfrm>
            <a:prstGeom prst="rect">
              <a:avLst/>
            </a:prstGeom>
            <a:noFill/>
            <a:ln w="76200">
              <a:noFill/>
            </a:ln>
          </p:spPr>
          <p:txBody>
            <a:bodyPr wrap="none" rtlCol="0">
              <a:spAutoFit/>
            </a:bodyPr>
            <a:lstStyle/>
            <a:p>
              <a:r>
                <a:rPr lang="en-US" sz="2800" b="1" dirty="0" smtClean="0">
                  <a:solidFill>
                    <a:srgbClr val="24877A"/>
                  </a:solidFill>
                  <a:latin typeface="+mn-lt"/>
                </a:rPr>
                <a:t>Week 2</a:t>
              </a:r>
              <a:endParaRPr lang="en-US" sz="2800" b="1" dirty="0">
                <a:solidFill>
                  <a:srgbClr val="24877A"/>
                </a:solidFill>
                <a:latin typeface="+mn-lt"/>
              </a:endParaRPr>
            </a:p>
          </p:txBody>
        </p:sp>
        <p:grpSp>
          <p:nvGrpSpPr>
            <p:cNvPr id="15" name="Group 14"/>
            <p:cNvGrpSpPr/>
            <p:nvPr/>
          </p:nvGrpSpPr>
          <p:grpSpPr>
            <a:xfrm>
              <a:off x="1290141" y="2757708"/>
              <a:ext cx="9583978" cy="2147105"/>
              <a:chOff x="1290141" y="2757708"/>
              <a:chExt cx="9583978" cy="2147105"/>
            </a:xfrm>
          </p:grpSpPr>
          <p:cxnSp>
            <p:nvCxnSpPr>
              <p:cNvPr id="17" name="Straight Connector 16"/>
              <p:cNvCxnSpPr/>
              <p:nvPr/>
            </p:nvCxnSpPr>
            <p:spPr>
              <a:xfrm>
                <a:off x="1290141" y="4014690"/>
                <a:ext cx="9583978" cy="0"/>
              </a:xfrm>
              <a:prstGeom prst="line">
                <a:avLst/>
              </a:prstGeom>
              <a:ln w="76200">
                <a:solidFill>
                  <a:srgbClr val="24877A"/>
                </a:solidFill>
                <a:prstDash val="sysDash"/>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rot="5400000">
                <a:off x="3263852" y="835391"/>
                <a:ext cx="889000" cy="4733633"/>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24877A"/>
                  </a:solidFill>
                </a:endParaRPr>
              </a:p>
            </p:txBody>
          </p:sp>
          <p:sp>
            <p:nvSpPr>
              <p:cNvPr id="19" name="Left Brace 18"/>
              <p:cNvSpPr/>
              <p:nvPr/>
            </p:nvSpPr>
            <p:spPr>
              <a:xfrm rot="5400000">
                <a:off x="7997486" y="835391"/>
                <a:ext cx="889000" cy="4733633"/>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24877A"/>
                  </a:solidFill>
                </a:endParaRPr>
              </a:p>
            </p:txBody>
          </p:sp>
          <p:sp>
            <p:nvSpPr>
              <p:cNvPr id="20" name="Left Brace 19"/>
              <p:cNvSpPr/>
              <p:nvPr/>
            </p:nvSpPr>
            <p:spPr>
              <a:xfrm rot="16200000">
                <a:off x="8901092" y="2997100"/>
                <a:ext cx="495300" cy="3320126"/>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24877A"/>
                  </a:solidFill>
                </a:endParaRPr>
              </a:p>
            </p:txBody>
          </p:sp>
        </p:grpSp>
        <p:sp>
          <p:nvSpPr>
            <p:cNvPr id="16" name="TextBox 15"/>
            <p:cNvSpPr txBox="1"/>
            <p:nvPr/>
          </p:nvSpPr>
          <p:spPr>
            <a:xfrm>
              <a:off x="7758858" y="5311123"/>
              <a:ext cx="2832647" cy="472209"/>
            </a:xfrm>
            <a:prstGeom prst="rect">
              <a:avLst/>
            </a:prstGeom>
            <a:noFill/>
            <a:ln w="76200">
              <a:noFill/>
            </a:ln>
          </p:spPr>
          <p:txBody>
            <a:bodyPr wrap="none" rtlCol="0">
              <a:spAutoFit/>
            </a:bodyPr>
            <a:lstStyle/>
            <a:p>
              <a:r>
                <a:rPr lang="en-US" sz="2800" b="1" dirty="0" smtClean="0">
                  <a:solidFill>
                    <a:srgbClr val="24877A"/>
                  </a:solidFill>
                  <a:latin typeface="+mn-lt"/>
                </a:rPr>
                <a:t>Regression Testing</a:t>
              </a:r>
            </a:p>
          </p:txBody>
        </p:sp>
      </p:grpSp>
      <p:cxnSp>
        <p:nvCxnSpPr>
          <p:cNvPr id="24" name="Straight Connector 23"/>
          <p:cNvCxnSpPr/>
          <p:nvPr/>
        </p:nvCxnSpPr>
        <p:spPr>
          <a:xfrm>
            <a:off x="815231" y="3566532"/>
            <a:ext cx="0" cy="155226"/>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19887" y="3566532"/>
            <a:ext cx="0" cy="155226"/>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552535" y="3566532"/>
            <a:ext cx="0" cy="155226"/>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3446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954107"/>
            <a:chOff x="-1" y="261820"/>
            <a:chExt cx="13439775" cy="954107"/>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0" y="261820"/>
              <a:ext cx="5873951" cy="954107"/>
            </a:xfrm>
            <a:prstGeom prst="rect">
              <a:avLst/>
            </a:prstGeom>
            <a:solidFill>
              <a:schemeClr val="bg1"/>
            </a:solidFill>
          </p:spPr>
          <p:txBody>
            <a:bodyPr wrap="square" rtlCol="0">
              <a:spAutoFit/>
            </a:bodyPr>
            <a:lstStyle/>
            <a:p>
              <a:r>
                <a:rPr lang="en-US" sz="2800" b="1" dirty="0" smtClean="0">
                  <a:solidFill>
                    <a:srgbClr val="24877A"/>
                  </a:solidFill>
                </a:rPr>
                <a:t>“Even More Agile” Environment</a:t>
              </a:r>
            </a:p>
            <a:p>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grpSp>
        <p:nvGrpSpPr>
          <p:cNvPr id="12" name="Group 11"/>
          <p:cNvGrpSpPr/>
          <p:nvPr/>
        </p:nvGrpSpPr>
        <p:grpSpPr>
          <a:xfrm>
            <a:off x="608629" y="1003363"/>
            <a:ext cx="12519970" cy="4720690"/>
            <a:chOff x="1341534" y="1921979"/>
            <a:chExt cx="9506623" cy="3714004"/>
          </a:xfrm>
        </p:grpSpPr>
        <p:cxnSp>
          <p:nvCxnSpPr>
            <p:cNvPr id="13" name="Straight Connector 12"/>
            <p:cNvCxnSpPr/>
            <p:nvPr/>
          </p:nvCxnSpPr>
          <p:spPr>
            <a:xfrm>
              <a:off x="1341535" y="3985327"/>
              <a:ext cx="9430684" cy="14288"/>
            </a:xfrm>
            <a:prstGeom prst="line">
              <a:avLst/>
            </a:prstGeom>
            <a:ln w="76200">
              <a:solidFill>
                <a:srgbClr val="24877A"/>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41535" y="3938553"/>
              <a:ext cx="0" cy="122124"/>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13728" y="3927406"/>
              <a:ext cx="0" cy="122124"/>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772219" y="3924265"/>
              <a:ext cx="0" cy="122124"/>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rot="5400000">
              <a:off x="2483131" y="1551070"/>
              <a:ext cx="889000" cy="3172193"/>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4877A"/>
                </a:solidFill>
              </a:endParaRPr>
            </a:p>
          </p:txBody>
        </p:sp>
        <p:sp>
          <p:nvSpPr>
            <p:cNvPr id="18" name="TextBox 17"/>
            <p:cNvSpPr txBox="1"/>
            <p:nvPr/>
          </p:nvSpPr>
          <p:spPr>
            <a:xfrm>
              <a:off x="2382568" y="1921979"/>
              <a:ext cx="1076188" cy="411643"/>
            </a:xfrm>
            <a:prstGeom prst="rect">
              <a:avLst/>
            </a:prstGeom>
            <a:noFill/>
            <a:ln w="76200">
              <a:noFill/>
            </a:ln>
          </p:spPr>
          <p:txBody>
            <a:bodyPr wrap="none" rtlCol="0">
              <a:spAutoFit/>
            </a:bodyPr>
            <a:lstStyle/>
            <a:p>
              <a:r>
                <a:rPr lang="en-US" sz="2800" b="1" dirty="0" smtClean="0">
                  <a:solidFill>
                    <a:srgbClr val="24877A"/>
                  </a:solidFill>
                </a:rPr>
                <a:t>Week 1</a:t>
              </a:r>
              <a:endParaRPr lang="en-US" sz="2800" b="1" dirty="0">
                <a:solidFill>
                  <a:srgbClr val="24877A"/>
                </a:solidFill>
              </a:endParaRPr>
            </a:p>
          </p:txBody>
        </p:sp>
        <p:sp>
          <p:nvSpPr>
            <p:cNvPr id="19" name="TextBox 18"/>
            <p:cNvSpPr txBox="1"/>
            <p:nvPr/>
          </p:nvSpPr>
          <p:spPr>
            <a:xfrm>
              <a:off x="5526624" y="1940438"/>
              <a:ext cx="1076188" cy="411643"/>
            </a:xfrm>
            <a:prstGeom prst="rect">
              <a:avLst/>
            </a:prstGeom>
            <a:noFill/>
            <a:ln w="76200">
              <a:noFill/>
            </a:ln>
          </p:spPr>
          <p:txBody>
            <a:bodyPr wrap="none" rtlCol="0">
              <a:spAutoFit/>
            </a:bodyPr>
            <a:lstStyle/>
            <a:p>
              <a:r>
                <a:rPr lang="en-US" sz="2800" b="1" dirty="0" smtClean="0">
                  <a:solidFill>
                    <a:srgbClr val="24877A"/>
                  </a:solidFill>
                </a:rPr>
                <a:t>Week 2</a:t>
              </a:r>
              <a:endParaRPr lang="en-US" sz="2800" b="1" dirty="0">
                <a:solidFill>
                  <a:srgbClr val="24877A"/>
                </a:solidFill>
              </a:endParaRPr>
            </a:p>
          </p:txBody>
        </p:sp>
        <p:sp>
          <p:nvSpPr>
            <p:cNvPr id="20" name="Left Brace 19"/>
            <p:cNvSpPr/>
            <p:nvPr/>
          </p:nvSpPr>
          <p:spPr>
            <a:xfrm rot="16200000">
              <a:off x="9013807" y="3121308"/>
              <a:ext cx="495300" cy="3173401"/>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4877A"/>
                </a:solidFill>
              </a:endParaRPr>
            </a:p>
          </p:txBody>
        </p:sp>
        <p:sp>
          <p:nvSpPr>
            <p:cNvPr id="21" name="TextBox 20"/>
            <p:cNvSpPr txBox="1"/>
            <p:nvPr/>
          </p:nvSpPr>
          <p:spPr>
            <a:xfrm>
              <a:off x="7988590" y="5224340"/>
              <a:ext cx="2654149" cy="411643"/>
            </a:xfrm>
            <a:prstGeom prst="rect">
              <a:avLst/>
            </a:prstGeom>
            <a:noFill/>
            <a:ln w="76200">
              <a:noFill/>
            </a:ln>
          </p:spPr>
          <p:txBody>
            <a:bodyPr wrap="none" rtlCol="0">
              <a:spAutoFit/>
            </a:bodyPr>
            <a:lstStyle/>
            <a:p>
              <a:r>
                <a:rPr lang="en-US" sz="2800" b="1" dirty="0" smtClean="0">
                  <a:solidFill>
                    <a:srgbClr val="24877A"/>
                  </a:solidFill>
                </a:rPr>
                <a:t>Regression Testing</a:t>
              </a:r>
            </a:p>
          </p:txBody>
        </p:sp>
        <p:sp>
          <p:nvSpPr>
            <p:cNvPr id="22" name="Left Brace 21"/>
            <p:cNvSpPr/>
            <p:nvPr/>
          </p:nvSpPr>
          <p:spPr>
            <a:xfrm rot="5400000">
              <a:off x="5645364" y="1551070"/>
              <a:ext cx="889000" cy="3172193"/>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4877A"/>
                </a:solidFill>
              </a:endParaRPr>
            </a:p>
          </p:txBody>
        </p:sp>
        <p:sp>
          <p:nvSpPr>
            <p:cNvPr id="23" name="Left Brace 22"/>
            <p:cNvSpPr/>
            <p:nvPr/>
          </p:nvSpPr>
          <p:spPr>
            <a:xfrm rot="5400000">
              <a:off x="8817558" y="1540762"/>
              <a:ext cx="889000" cy="3172193"/>
            </a:xfrm>
            <a:prstGeom prst="leftBrace">
              <a:avLst/>
            </a:prstGeom>
            <a:ln w="76200">
              <a:solidFill>
                <a:srgbClr val="2487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24877A"/>
                </a:solidFill>
              </a:endParaRPr>
            </a:p>
          </p:txBody>
        </p:sp>
        <p:cxnSp>
          <p:nvCxnSpPr>
            <p:cNvPr id="24" name="Straight Connector 23"/>
            <p:cNvCxnSpPr/>
            <p:nvPr/>
          </p:nvCxnSpPr>
          <p:spPr>
            <a:xfrm>
              <a:off x="7681189" y="3939221"/>
              <a:ext cx="0" cy="122124"/>
            </a:xfrm>
            <a:prstGeom prst="line">
              <a:avLst/>
            </a:prstGeom>
            <a:ln w="76200">
              <a:solidFill>
                <a:srgbClr val="24877A"/>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725803" y="1923486"/>
              <a:ext cx="1076188" cy="411643"/>
            </a:xfrm>
            <a:prstGeom prst="rect">
              <a:avLst/>
            </a:prstGeom>
            <a:noFill/>
            <a:ln w="76200">
              <a:noFill/>
            </a:ln>
          </p:spPr>
          <p:txBody>
            <a:bodyPr wrap="none" rtlCol="0">
              <a:spAutoFit/>
            </a:bodyPr>
            <a:lstStyle/>
            <a:p>
              <a:r>
                <a:rPr lang="en-US" sz="2800" b="1" dirty="0" smtClean="0">
                  <a:solidFill>
                    <a:srgbClr val="24877A"/>
                  </a:solidFill>
                </a:rPr>
                <a:t>Week 3</a:t>
              </a:r>
              <a:endParaRPr lang="en-US" sz="2800" b="1" dirty="0">
                <a:solidFill>
                  <a:srgbClr val="24877A"/>
                </a:solidFill>
              </a:endParaRPr>
            </a:p>
          </p:txBody>
        </p:sp>
      </p:grpSp>
    </p:spTree>
    <p:extLst>
      <p:ext uri="{BB962C8B-B14F-4D97-AF65-F5344CB8AC3E}">
        <p14:creationId xmlns:p14="http://schemas.microsoft.com/office/powerpoint/2010/main" val="33483744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6896538"/>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5123" name="Text Box 3"/>
          <p:cNvSpPr txBox="1">
            <a:spLocks noChangeArrowheads="1"/>
          </p:cNvSpPr>
          <p:nvPr/>
        </p:nvSpPr>
        <p:spPr bwMode="auto">
          <a:xfrm>
            <a:off x="1392063" y="6983416"/>
            <a:ext cx="84232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056"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400" dirty="0" smtClean="0">
                <a:solidFill>
                  <a:srgbClr val="FFFFFF"/>
                </a:solidFill>
                <a:latin typeface="Open Sans" panose="020B0606030504020204" pitchFamily="34" charset="0"/>
              </a:rPr>
              <a:t>Reinvented Regression Testing</a:t>
            </a:r>
            <a:endParaRPr lang="ru-RU" altLang="ru-RU" sz="1400" dirty="0">
              <a:solidFill>
                <a:srgbClr val="FFFFFF"/>
              </a:solidFill>
              <a:latin typeface="Open Sans" panose="020B0606030504020204" pitchFamily="34" charset="0"/>
            </a:endParaRPr>
          </a:p>
        </p:txBody>
      </p:sp>
      <p:pic>
        <p:nvPicPr>
          <p:cNvPr id="5124"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8" y="6908800"/>
            <a:ext cx="10969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144" y="251445"/>
            <a:ext cx="13439775" cy="954107"/>
            <a:chOff x="-1" y="261820"/>
            <a:chExt cx="13439775" cy="954107"/>
          </a:xfrm>
        </p:grpSpPr>
        <p:sp>
          <p:nvSpPr>
            <p:cNvPr id="5" name="Rectangle 4"/>
            <p:cNvSpPr/>
            <p:nvPr/>
          </p:nvSpPr>
          <p:spPr>
            <a:xfrm>
              <a:off x="-1" y="323453"/>
              <a:ext cx="13439775" cy="432048"/>
            </a:xfrm>
            <a:prstGeom prst="rect">
              <a:avLst/>
            </a:prstGeom>
            <a:solidFill>
              <a:srgbClr val="0070C0"/>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7111" y="261820"/>
              <a:ext cx="3641704" cy="954107"/>
            </a:xfrm>
            <a:prstGeom prst="rect">
              <a:avLst/>
            </a:prstGeom>
            <a:solidFill>
              <a:schemeClr val="bg1"/>
            </a:solidFill>
          </p:spPr>
          <p:txBody>
            <a:bodyPr wrap="square" rtlCol="0">
              <a:spAutoFit/>
            </a:bodyPr>
            <a:lstStyle/>
            <a:p>
              <a:r>
                <a:rPr lang="en-US" sz="2800" b="1" dirty="0" smtClean="0">
                  <a:solidFill>
                    <a:srgbClr val="24877A"/>
                  </a:solidFill>
                </a:rPr>
                <a:t>How Do They Do It?</a:t>
              </a:r>
            </a:p>
            <a:p>
              <a:endParaRPr lang="en-US" sz="2800" b="1" dirty="0">
                <a:solidFill>
                  <a:srgbClr val="24877A"/>
                </a:solidFill>
              </a:endParaRPr>
            </a:p>
          </p:txBody>
        </p:sp>
      </p:grpSp>
      <p:sp>
        <p:nvSpPr>
          <p:cNvPr id="8"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pic>
        <p:nvPicPr>
          <p:cNvPr id="4" name="Picture 3"/>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823343" y="2661151"/>
            <a:ext cx="782428" cy="782428"/>
          </a:xfrm>
          <a:prstGeom prst="rect">
            <a:avLst/>
          </a:prstGeom>
          <a:ln w="9525">
            <a:noFill/>
          </a:ln>
        </p:spPr>
      </p:pic>
      <p:pic>
        <p:nvPicPr>
          <p:cNvPr id="7" name="Picture 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618158" y="5255597"/>
            <a:ext cx="782262" cy="782262"/>
          </a:xfrm>
          <a:prstGeom prst="rect">
            <a:avLst/>
          </a:prstGeom>
          <a:ln w="9525">
            <a:noFill/>
          </a:ln>
        </p:spPr>
      </p:pic>
      <p:pic>
        <p:nvPicPr>
          <p:cNvPr id="10" name="Picture 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743825" y="1446139"/>
            <a:ext cx="782428" cy="782428"/>
          </a:xfrm>
          <a:prstGeom prst="rect">
            <a:avLst/>
          </a:prstGeom>
          <a:ln w="9525">
            <a:noFill/>
          </a:ln>
        </p:spPr>
      </p:pic>
      <p:pic>
        <p:nvPicPr>
          <p:cNvPr id="32" name="Picture 3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3242331" y="3972623"/>
            <a:ext cx="782262" cy="782262"/>
          </a:xfrm>
          <a:prstGeom prst="rect">
            <a:avLst/>
          </a:prstGeom>
          <a:ln w="9525">
            <a:noFill/>
          </a:ln>
        </p:spPr>
      </p:pic>
      <p:sp>
        <p:nvSpPr>
          <p:cNvPr id="36" name="Text Box 12"/>
          <p:cNvSpPr txBox="1">
            <a:spLocks noChangeArrowheads="1"/>
          </p:cNvSpPr>
          <p:nvPr/>
        </p:nvSpPr>
        <p:spPr bwMode="auto">
          <a:xfrm>
            <a:off x="1823343" y="1546791"/>
            <a:ext cx="590465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Code Freeze</a:t>
            </a:r>
            <a:endParaRPr lang="ru-RU" altLang="ru-RU" dirty="0">
              <a:solidFill>
                <a:srgbClr val="24877A"/>
              </a:solidFill>
              <a:cs typeface="Arial" panose="020B0604020202020204" pitchFamily="34" charset="0"/>
            </a:endParaRPr>
          </a:p>
        </p:txBody>
      </p:sp>
      <p:sp>
        <p:nvSpPr>
          <p:cNvPr id="37" name="Text Box 12"/>
          <p:cNvSpPr txBox="1">
            <a:spLocks noChangeArrowheads="1"/>
          </p:cNvSpPr>
          <p:nvPr/>
        </p:nvSpPr>
        <p:spPr bwMode="auto">
          <a:xfrm>
            <a:off x="3015268" y="2761441"/>
            <a:ext cx="6002026"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Long Execution Period</a:t>
            </a:r>
          </a:p>
        </p:txBody>
      </p:sp>
      <p:sp>
        <p:nvSpPr>
          <p:cNvPr id="38" name="Text Box 12"/>
          <p:cNvSpPr txBox="1">
            <a:spLocks noChangeArrowheads="1"/>
          </p:cNvSpPr>
          <p:nvPr/>
        </p:nvSpPr>
        <p:spPr bwMode="auto">
          <a:xfrm>
            <a:off x="5783783" y="5358879"/>
            <a:ext cx="7010138"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Test Suite Increased And </a:t>
            </a:r>
            <a:r>
              <a:rPr lang="en-US" altLang="ru-RU" dirty="0">
                <a:solidFill>
                  <a:srgbClr val="24877A"/>
                </a:solidFill>
                <a:cs typeface="Arial" panose="020B0604020202020204" pitchFamily="34" charset="0"/>
              </a:rPr>
              <a:t>N</a:t>
            </a:r>
            <a:r>
              <a:rPr lang="en-US" altLang="ru-RU" dirty="0" smtClean="0">
                <a:solidFill>
                  <a:srgbClr val="24877A"/>
                </a:solidFill>
                <a:cs typeface="Arial" panose="020B0604020202020204" pitchFamily="34" charset="0"/>
              </a:rPr>
              <a:t>ot </a:t>
            </a:r>
            <a:r>
              <a:rPr lang="en-US" altLang="ru-RU" dirty="0">
                <a:solidFill>
                  <a:srgbClr val="24877A"/>
                </a:solidFill>
                <a:cs typeface="Arial" panose="020B0604020202020204" pitchFamily="34" charset="0"/>
              </a:rPr>
              <a:t>R</a:t>
            </a:r>
            <a:r>
              <a:rPr lang="en-US" altLang="ru-RU" dirty="0" smtClean="0">
                <a:solidFill>
                  <a:srgbClr val="24877A"/>
                </a:solidFill>
                <a:cs typeface="Arial" panose="020B0604020202020204" pitchFamily="34" charset="0"/>
              </a:rPr>
              <a:t>evised</a:t>
            </a:r>
          </a:p>
        </p:txBody>
      </p:sp>
      <p:sp>
        <p:nvSpPr>
          <p:cNvPr id="39" name="Text Box 12"/>
          <p:cNvSpPr txBox="1">
            <a:spLocks noChangeArrowheads="1"/>
          </p:cNvSpPr>
          <p:nvPr/>
        </p:nvSpPr>
        <p:spPr bwMode="auto">
          <a:xfrm>
            <a:off x="4327648" y="4073273"/>
            <a:ext cx="5904657" cy="58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dirty="0" smtClean="0">
                <a:solidFill>
                  <a:srgbClr val="24877A"/>
                </a:solidFill>
                <a:cs typeface="Arial" panose="020B0604020202020204" pitchFamily="34" charset="0"/>
              </a:rPr>
              <a:t>Non-Functional Focus</a:t>
            </a:r>
          </a:p>
        </p:txBody>
      </p:sp>
    </p:spTree>
    <p:extLst>
      <p:ext uri="{BB962C8B-B14F-4D97-AF65-F5344CB8AC3E}">
        <p14:creationId xmlns:p14="http://schemas.microsoft.com/office/powerpoint/2010/main" val="60433958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2124124"/>
            <a:ext cx="13439775" cy="2663825"/>
          </a:xfrm>
          <a:prstGeom prst="roundRect">
            <a:avLst>
              <a:gd name="adj" fmla="val 56"/>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5" name="AutoShape 6"/>
          <p:cNvSpPr>
            <a:spLocks noChangeArrowheads="1"/>
          </p:cNvSpPr>
          <p:nvPr/>
        </p:nvSpPr>
        <p:spPr bwMode="auto">
          <a:xfrm>
            <a:off x="0" y="6911975"/>
            <a:ext cx="13439775" cy="647700"/>
          </a:xfrm>
          <a:prstGeom prst="roundRect">
            <a:avLst>
              <a:gd name="adj" fmla="val 241"/>
            </a:avLst>
          </a:prstGeom>
          <a:solidFill>
            <a:srgbClr val="0070C0"/>
          </a:solidFill>
          <a:ln w="9525">
            <a:solidFill>
              <a:srgbClr val="80808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6" name="Text Box 7"/>
          <p:cNvSpPr txBox="1">
            <a:spLocks noChangeArrowheads="1"/>
          </p:cNvSpPr>
          <p:nvPr/>
        </p:nvSpPr>
        <p:spPr bwMode="auto">
          <a:xfrm>
            <a:off x="23635" y="7034216"/>
            <a:ext cx="362764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en-US" altLang="ru-RU" sz="1800" dirty="0">
                <a:solidFill>
                  <a:srgbClr val="FFFFFF"/>
                </a:solidFill>
                <a:latin typeface="Open Sans" panose="020B0606030504020204" pitchFamily="34" charset="0"/>
              </a:rPr>
              <a:t>Riga</a:t>
            </a:r>
            <a:r>
              <a:rPr lang="ru-RU" altLang="ru-RU" sz="1800" dirty="0">
                <a:solidFill>
                  <a:srgbClr val="FFFFFF"/>
                </a:solidFill>
                <a:latin typeface="Open Sans" panose="020B0606030504020204" pitchFamily="34" charset="0"/>
              </a:rPr>
              <a:t>. </a:t>
            </a:r>
            <a:r>
              <a:rPr lang="en-US" altLang="ru-RU" sz="1800" dirty="0">
                <a:solidFill>
                  <a:srgbClr val="FFFFFF"/>
                </a:solidFill>
                <a:latin typeface="Open Sans" panose="020B0606030504020204" pitchFamily="34" charset="0"/>
              </a:rPr>
              <a:t>March 22</a:t>
            </a:r>
            <a:r>
              <a:rPr lang="ru-RU" altLang="ru-RU" sz="1800" dirty="0">
                <a:solidFill>
                  <a:srgbClr val="FFFFFF"/>
                </a:solidFill>
                <a:latin typeface="Open Sans" panose="020B0606030504020204" pitchFamily="34" charset="0"/>
              </a:rPr>
              <a:t>–</a:t>
            </a:r>
            <a:r>
              <a:rPr lang="en-US" altLang="ru-RU" sz="1800" dirty="0">
                <a:solidFill>
                  <a:srgbClr val="FFFFFF"/>
                </a:solidFill>
                <a:latin typeface="Open Sans" panose="020B0606030504020204" pitchFamily="34" charset="0"/>
              </a:rPr>
              <a:t>23,</a:t>
            </a:r>
            <a:r>
              <a:rPr lang="ru-RU" altLang="ru-RU" sz="1800" dirty="0">
                <a:solidFill>
                  <a:srgbClr val="FFFFFF"/>
                </a:solidFill>
                <a:latin typeface="Open Sans" panose="020B0606030504020204" pitchFamily="34" charset="0"/>
              </a:rPr>
              <a:t> 201</a:t>
            </a:r>
            <a:r>
              <a:rPr lang="en-US" altLang="ru-RU" sz="1800" dirty="0">
                <a:solidFill>
                  <a:srgbClr val="FFFFFF"/>
                </a:solidFill>
                <a:latin typeface="Open Sans" panose="020B0606030504020204" pitchFamily="34" charset="0"/>
              </a:rPr>
              <a:t>9</a:t>
            </a:r>
            <a:endParaRPr lang="ru-RU" altLang="ru-RU" sz="1800" dirty="0">
              <a:solidFill>
                <a:srgbClr val="FFFFFF"/>
              </a:solidFill>
              <a:latin typeface="Open Sans" panose="020B0606030504020204" pitchFamily="34" charset="0"/>
            </a:endParaRPr>
          </a:p>
        </p:txBody>
      </p:sp>
      <p:sp>
        <p:nvSpPr>
          <p:cNvPr id="3082" name="Text Box 4"/>
          <p:cNvSpPr txBox="1">
            <a:spLocks noChangeArrowheads="1"/>
          </p:cNvSpPr>
          <p:nvPr/>
        </p:nvSpPr>
        <p:spPr bwMode="auto">
          <a:xfrm>
            <a:off x="3551535" y="3707828"/>
            <a:ext cx="6372225" cy="591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2700" dirty="0" smtClean="0">
                <a:solidFill>
                  <a:srgbClr val="FFFFFF"/>
                </a:solidFill>
                <a:latin typeface="Open Sans" panose="020B0606030504020204" pitchFamily="34" charset="0"/>
              </a:rPr>
              <a:t>What Is Regression Testing?</a:t>
            </a:r>
          </a:p>
        </p:txBody>
      </p:sp>
      <p:pic>
        <p:nvPicPr>
          <p:cNvPr id="3083"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399" y="2195661"/>
            <a:ext cx="2006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5"/>
          <p:cNvSpPr txBox="1">
            <a:spLocks noChangeArrowheads="1"/>
          </p:cNvSpPr>
          <p:nvPr/>
        </p:nvSpPr>
        <p:spPr bwMode="auto">
          <a:xfrm>
            <a:off x="11682511" y="6950075"/>
            <a:ext cx="16621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spcAft>
                <a:spcPts val="1413"/>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13000"/>
              </a:lnSpc>
              <a:spcAft>
                <a:spcPct val="0"/>
              </a:spcAft>
            </a:pPr>
            <a:r>
              <a:rPr lang="ru-RU" altLang="ru-RU" sz="2200" dirty="0">
                <a:solidFill>
                  <a:srgbClr val="FFFFFF"/>
                </a:solidFill>
                <a:latin typeface="Open Sans" panose="020B0606030504020204" pitchFamily="34" charset="0"/>
              </a:rPr>
              <a:t>sqadays.</a:t>
            </a:r>
            <a:r>
              <a:rPr lang="en-US" altLang="ru-RU" sz="2200" dirty="0">
                <a:solidFill>
                  <a:srgbClr val="FFFFFF"/>
                </a:solidFill>
                <a:latin typeface="Open Sans" panose="020B0606030504020204" pitchFamily="34" charset="0"/>
              </a:rPr>
              <a:t>eu</a:t>
            </a:r>
            <a:endParaRPr lang="ru-RU" altLang="ru-RU" sz="2200" dirty="0">
              <a:solidFill>
                <a:srgbClr val="FFFFFF"/>
              </a:solidFill>
              <a:latin typeface="Open Sans" panose="020B0606030504020204" pitchFamily="34" charset="0"/>
            </a:endParaRPr>
          </a:p>
        </p:txBody>
      </p:sp>
    </p:spTree>
    <p:extLst>
      <p:ext uri="{BB962C8B-B14F-4D97-AF65-F5344CB8AC3E}">
        <p14:creationId xmlns:p14="http://schemas.microsoft.com/office/powerpoint/2010/main" val="2399040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3083"/>
                                        </p:tgtEl>
                                        <p:attrNameLst>
                                          <p:attrName>style.visibility</p:attrName>
                                        </p:attrNameLst>
                                      </p:cBhvr>
                                      <p:to>
                                        <p:strVal val="visible"/>
                                      </p:to>
                                    </p:set>
                                  </p:childTnLst>
                                </p:cTn>
                              </p:par>
                            </p:childTnLst>
                          </p:cTn>
                        </p:par>
                        <p:par>
                          <p:cTn id="7" fill="hold">
                            <p:stCondLst>
                              <p:cond delay="10"/>
                            </p:stCondLst>
                            <p:childTnLst>
                              <p:par>
                                <p:cTn id="8" presetID="6" presetClass="emph" presetSubtype="0" fill="hold" grpId="0" nodeType="afterEffect">
                                  <p:stCondLst>
                                    <p:cond delay="0"/>
                                  </p:stCondLst>
                                  <p:childTnLst>
                                    <p:animScale>
                                      <p:cBhvr>
                                        <p:cTn id="9" dur="2000" fill="hold"/>
                                        <p:tgtEl>
                                          <p:spTgt spid="30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13403</TotalTime>
  <Words>1408</Words>
  <Application>Microsoft Office PowerPoint</Application>
  <PresentationFormat>Custom</PresentationFormat>
  <Paragraphs>201</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Microsoft YaHei</vt:lpstr>
      <vt:lpstr>Arial</vt:lpstr>
      <vt:lpstr>Arial Unicode MS</vt:lpstr>
      <vt:lpstr>Calibri</vt:lpstr>
      <vt:lpstr>Gill Sans</vt:lpstr>
      <vt:lpstr>Open Sans</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Gjore Zaharchev</dc:creator>
  <cp:lastModifiedBy>Gjore Zaharchev</cp:lastModifiedBy>
  <cp:revision>36</cp:revision>
  <cp:lastPrinted>1601-01-01T00:00:00Z</cp:lastPrinted>
  <dcterms:created xsi:type="dcterms:W3CDTF">2015-01-21T10:52:29Z</dcterms:created>
  <dcterms:modified xsi:type="dcterms:W3CDTF">2019-03-20T19:45:36Z</dcterms:modified>
</cp:coreProperties>
</file>