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55"/>
  </p:notesMasterIdLst>
  <p:sldIdLst>
    <p:sldId id="436" r:id="rId2"/>
    <p:sldId id="273" r:id="rId3"/>
    <p:sldId id="336" r:id="rId4"/>
    <p:sldId id="437" r:id="rId5"/>
    <p:sldId id="257" r:id="rId6"/>
    <p:sldId id="322" r:id="rId7"/>
    <p:sldId id="330" r:id="rId8"/>
    <p:sldId id="323" r:id="rId9"/>
    <p:sldId id="333" r:id="rId10"/>
    <p:sldId id="334" r:id="rId11"/>
    <p:sldId id="729" r:id="rId12"/>
    <p:sldId id="331" r:id="rId13"/>
    <p:sldId id="332" r:id="rId14"/>
    <p:sldId id="609" r:id="rId15"/>
    <p:sldId id="256" r:id="rId16"/>
    <p:sldId id="279" r:id="rId17"/>
    <p:sldId id="297" r:id="rId18"/>
    <p:sldId id="298" r:id="rId19"/>
    <p:sldId id="277" r:id="rId20"/>
    <p:sldId id="300" r:id="rId21"/>
    <p:sldId id="278" r:id="rId22"/>
    <p:sldId id="299" r:id="rId23"/>
    <p:sldId id="259" r:id="rId24"/>
    <p:sldId id="610" r:id="rId25"/>
    <p:sldId id="725" r:id="rId26"/>
    <p:sldId id="728" r:id="rId27"/>
    <p:sldId id="280" r:id="rId28"/>
    <p:sldId id="303" r:id="rId29"/>
    <p:sldId id="281" r:id="rId30"/>
    <p:sldId id="304" r:id="rId31"/>
    <p:sldId id="724" r:id="rId32"/>
    <p:sldId id="260" r:id="rId33"/>
    <p:sldId id="611" r:id="rId34"/>
    <p:sldId id="612" r:id="rId35"/>
    <p:sldId id="282" r:id="rId36"/>
    <p:sldId id="319" r:id="rId37"/>
    <p:sldId id="283" r:id="rId38"/>
    <p:sldId id="320" r:id="rId39"/>
    <p:sldId id="344" r:id="rId40"/>
    <p:sldId id="345" r:id="rId41"/>
    <p:sldId id="284" r:id="rId42"/>
    <p:sldId id="321" r:id="rId43"/>
    <p:sldId id="261" r:id="rId44"/>
    <p:sldId id="730" r:id="rId45"/>
    <p:sldId id="270" r:id="rId46"/>
    <p:sldId id="317" r:id="rId47"/>
    <p:sldId id="286" r:id="rId48"/>
    <p:sldId id="316" r:id="rId49"/>
    <p:sldId id="337" r:id="rId50"/>
    <p:sldId id="338" r:id="rId51"/>
    <p:sldId id="339" r:id="rId52"/>
    <p:sldId id="340" r:id="rId53"/>
    <p:sldId id="268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96C7"/>
    <a:srgbClr val="030303"/>
    <a:srgbClr val="BBE099"/>
    <a:srgbClr val="1AB39F"/>
    <a:srgbClr val="D5393D"/>
    <a:srgbClr val="90BB23"/>
    <a:srgbClr val="EE70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8859" autoAdjust="0"/>
  </p:normalViewPr>
  <p:slideViewPr>
    <p:cSldViewPr snapToGrid="0">
      <p:cViewPr varScale="1">
        <p:scale>
          <a:sx n="76" d="100"/>
          <a:sy n="76" d="100"/>
        </p:scale>
        <p:origin x="898" y="58"/>
      </p:cViewPr>
      <p:guideLst/>
    </p:cSldViewPr>
  </p:slideViewPr>
  <p:outlineViewPr>
    <p:cViewPr>
      <p:scale>
        <a:sx n="33" d="100"/>
        <a:sy n="33" d="100"/>
      </p:scale>
      <p:origin x="0" y="-4585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25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DECFC-3C11-4A73-842C-DC897659A1E3}" type="datetimeFigureOut">
              <a:rPr lang="fr-FR" smtClean="0"/>
              <a:t>20/02/2019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3178EF-F62A-4CB6-A267-FE506D91D0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9864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BE" altLang="fr-FR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ED1998D-C23B-4586-BFA9-63CCC46FC0D1}" type="slidenum">
              <a:rPr lang="fr-FR" altLang="fr-FR" smtClean="0"/>
              <a:pPr/>
              <a:t>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17575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If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failure</a:t>
            </a:r>
            <a:r>
              <a:rPr lang="fr-FR" dirty="0"/>
              <a:t>,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failure</a:t>
            </a:r>
            <a:r>
              <a:rPr lang="fr-FR" dirty="0"/>
              <a:t>. If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success</a:t>
            </a:r>
            <a:r>
              <a:rPr lang="fr-FR" dirty="0"/>
              <a:t>,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success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178EF-F62A-4CB6-A267-FE506D91D049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3287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If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failure</a:t>
            </a:r>
            <a:r>
              <a:rPr lang="fr-FR" dirty="0"/>
              <a:t>,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failure</a:t>
            </a:r>
            <a:r>
              <a:rPr lang="fr-FR" dirty="0"/>
              <a:t>. If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success</a:t>
            </a:r>
            <a:r>
              <a:rPr lang="fr-FR" dirty="0"/>
              <a:t>,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success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178EF-F62A-4CB6-A267-FE506D91D049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7550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If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failure</a:t>
            </a:r>
            <a:r>
              <a:rPr lang="fr-FR" dirty="0"/>
              <a:t>,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failure</a:t>
            </a:r>
            <a:r>
              <a:rPr lang="fr-FR" dirty="0"/>
              <a:t>. If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success</a:t>
            </a:r>
            <a:r>
              <a:rPr lang="fr-FR" dirty="0"/>
              <a:t>,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success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178EF-F62A-4CB6-A267-FE506D91D049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9727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178EF-F62A-4CB6-A267-FE506D91D04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3624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If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failure</a:t>
            </a:r>
            <a:r>
              <a:rPr lang="fr-FR" dirty="0"/>
              <a:t>,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failure</a:t>
            </a:r>
            <a:r>
              <a:rPr lang="fr-FR" dirty="0"/>
              <a:t>. If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success</a:t>
            </a:r>
            <a:r>
              <a:rPr lang="fr-FR" dirty="0"/>
              <a:t>,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success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178EF-F62A-4CB6-A267-FE506D91D04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1327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9EC2C-C143-4636-BA81-E692445DE5BD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1577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If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failure</a:t>
            </a:r>
            <a:r>
              <a:rPr lang="fr-FR" dirty="0"/>
              <a:t>,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failure</a:t>
            </a:r>
            <a:r>
              <a:rPr lang="fr-FR" dirty="0"/>
              <a:t>. If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success</a:t>
            </a:r>
            <a:r>
              <a:rPr lang="fr-FR" dirty="0"/>
              <a:t>,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success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178EF-F62A-4CB6-A267-FE506D91D04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4184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9648F-2DA8-4C5A-803A-23323F86B8FF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3129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9648F-2DA8-4C5A-803A-23323F86B8FF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1670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178EF-F62A-4CB6-A267-FE506D91D049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0917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Il ne s’entend pas avec son prof &gt; il est renvoyé &gt; on ne lui trouve pas d’autre école &gt; il n’a pas de diplôme &gt; il ne trouve pas d’emploi &gt; il est exclu du système &gt; il finit à la rue et doit voler pour assurer sa subsistance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3178EF-F62A-4CB6-A267-FE506D91D049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5287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998784"/>
            <a:ext cx="7315200" cy="2554927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998784"/>
            <a:ext cx="7315200" cy="2554927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172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998784"/>
            <a:ext cx="7315200" cy="2554927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394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998784"/>
            <a:ext cx="7315200" cy="2554927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302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998784"/>
            <a:ext cx="7315200" cy="2554927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28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998784"/>
            <a:ext cx="7315200" cy="2554927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081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998784"/>
            <a:ext cx="7315200" cy="2554927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698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998784"/>
            <a:ext cx="7315200" cy="2554927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510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990165"/>
            <a:ext cx="2947482" cy="373485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July 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© Olivier Denoo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8B93B942-B4AF-4CC2-BFE7-EDF0D1E6B203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133E380-5422-4C34-839C-7A8756253AE5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1815864" y="758952"/>
            <a:ext cx="2926080" cy="12192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B55E841-024C-42CE-933E-D43FC9536CEA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1" y="758952"/>
            <a:ext cx="3443591" cy="12192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091C543-37BC-46A9-BD36-00ADC3A3B762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56375" y="5292993"/>
            <a:ext cx="2062766" cy="156500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56" r:id="rId2"/>
    <p:sldLayoutId id="2147483855" r:id="rId3"/>
    <p:sldLayoutId id="2147483854" r:id="rId4"/>
    <p:sldLayoutId id="2147483853" r:id="rId5"/>
    <p:sldLayoutId id="2147483852" r:id="rId6"/>
    <p:sldLayoutId id="2147483858" r:id="rId7"/>
    <p:sldLayoutId id="2147483857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  <p:sldLayoutId id="2147483850" r:id="rId17"/>
    <p:sldLayoutId id="2147483851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jpg"/><Relationship Id="rId18" Type="http://schemas.openxmlformats.org/officeDocument/2006/relationships/image" Target="../media/image68.jpg"/><Relationship Id="rId26" Type="http://schemas.openxmlformats.org/officeDocument/2006/relationships/image" Target="../media/image76.jpg"/><Relationship Id="rId39" Type="http://schemas.openxmlformats.org/officeDocument/2006/relationships/image" Target="../media/image89.jpg"/><Relationship Id="rId21" Type="http://schemas.openxmlformats.org/officeDocument/2006/relationships/image" Target="../media/image71.jpg"/><Relationship Id="rId34" Type="http://schemas.openxmlformats.org/officeDocument/2006/relationships/image" Target="../media/image84.jpg"/><Relationship Id="rId42" Type="http://schemas.openxmlformats.org/officeDocument/2006/relationships/image" Target="../media/image92.jpg"/><Relationship Id="rId47" Type="http://schemas.openxmlformats.org/officeDocument/2006/relationships/image" Target="../media/image97.jpg"/><Relationship Id="rId50" Type="http://schemas.openxmlformats.org/officeDocument/2006/relationships/image" Target="../media/image100.jpg"/><Relationship Id="rId55" Type="http://schemas.openxmlformats.org/officeDocument/2006/relationships/image" Target="../media/image105.jpg"/><Relationship Id="rId7" Type="http://schemas.openxmlformats.org/officeDocument/2006/relationships/image" Target="../media/image57.jpg"/><Relationship Id="rId12" Type="http://schemas.openxmlformats.org/officeDocument/2006/relationships/image" Target="../media/image62.jpg"/><Relationship Id="rId17" Type="http://schemas.openxmlformats.org/officeDocument/2006/relationships/image" Target="../media/image67.jpg"/><Relationship Id="rId25" Type="http://schemas.openxmlformats.org/officeDocument/2006/relationships/image" Target="../media/image75.jpg"/><Relationship Id="rId33" Type="http://schemas.openxmlformats.org/officeDocument/2006/relationships/image" Target="../media/image83.jpg"/><Relationship Id="rId38" Type="http://schemas.openxmlformats.org/officeDocument/2006/relationships/image" Target="../media/image88.jpg"/><Relationship Id="rId46" Type="http://schemas.openxmlformats.org/officeDocument/2006/relationships/image" Target="../media/image96.jpg"/><Relationship Id="rId2" Type="http://schemas.openxmlformats.org/officeDocument/2006/relationships/image" Target="../media/image53.jpg"/><Relationship Id="rId16" Type="http://schemas.openxmlformats.org/officeDocument/2006/relationships/image" Target="../media/image66.png"/><Relationship Id="rId20" Type="http://schemas.openxmlformats.org/officeDocument/2006/relationships/image" Target="../media/image70.jpg"/><Relationship Id="rId29" Type="http://schemas.openxmlformats.org/officeDocument/2006/relationships/image" Target="../media/image79.jpg"/><Relationship Id="rId41" Type="http://schemas.openxmlformats.org/officeDocument/2006/relationships/image" Target="../media/image91.jpg"/><Relationship Id="rId54" Type="http://schemas.openxmlformats.org/officeDocument/2006/relationships/image" Target="../media/image104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jpg"/><Relationship Id="rId11" Type="http://schemas.openxmlformats.org/officeDocument/2006/relationships/image" Target="../media/image61.jpg"/><Relationship Id="rId24" Type="http://schemas.openxmlformats.org/officeDocument/2006/relationships/image" Target="../media/image74.jpg"/><Relationship Id="rId32" Type="http://schemas.openxmlformats.org/officeDocument/2006/relationships/image" Target="../media/image82.jpg"/><Relationship Id="rId37" Type="http://schemas.openxmlformats.org/officeDocument/2006/relationships/image" Target="../media/image87.jpg"/><Relationship Id="rId40" Type="http://schemas.openxmlformats.org/officeDocument/2006/relationships/image" Target="../media/image90.jpg"/><Relationship Id="rId45" Type="http://schemas.openxmlformats.org/officeDocument/2006/relationships/image" Target="../media/image95.jpg"/><Relationship Id="rId53" Type="http://schemas.openxmlformats.org/officeDocument/2006/relationships/image" Target="../media/image103.jpg"/><Relationship Id="rId58" Type="http://schemas.openxmlformats.org/officeDocument/2006/relationships/image" Target="../media/image108.jpg"/><Relationship Id="rId5" Type="http://schemas.openxmlformats.org/officeDocument/2006/relationships/image" Target="../media/image50.png"/><Relationship Id="rId15" Type="http://schemas.openxmlformats.org/officeDocument/2006/relationships/image" Target="../media/image65.jpg"/><Relationship Id="rId23" Type="http://schemas.openxmlformats.org/officeDocument/2006/relationships/image" Target="../media/image73.jpg"/><Relationship Id="rId28" Type="http://schemas.openxmlformats.org/officeDocument/2006/relationships/image" Target="../media/image78.jpg"/><Relationship Id="rId36" Type="http://schemas.openxmlformats.org/officeDocument/2006/relationships/image" Target="../media/image86.jpg"/><Relationship Id="rId49" Type="http://schemas.openxmlformats.org/officeDocument/2006/relationships/image" Target="../media/image99.jpg"/><Relationship Id="rId57" Type="http://schemas.openxmlformats.org/officeDocument/2006/relationships/image" Target="../media/image107.jpg"/><Relationship Id="rId10" Type="http://schemas.openxmlformats.org/officeDocument/2006/relationships/image" Target="../media/image60.jpg"/><Relationship Id="rId19" Type="http://schemas.openxmlformats.org/officeDocument/2006/relationships/image" Target="../media/image69.jpg"/><Relationship Id="rId31" Type="http://schemas.openxmlformats.org/officeDocument/2006/relationships/image" Target="../media/image81.jpg"/><Relationship Id="rId44" Type="http://schemas.openxmlformats.org/officeDocument/2006/relationships/image" Target="../media/image94.jpg"/><Relationship Id="rId52" Type="http://schemas.openxmlformats.org/officeDocument/2006/relationships/image" Target="../media/image102.jpg"/><Relationship Id="rId4" Type="http://schemas.openxmlformats.org/officeDocument/2006/relationships/image" Target="../media/image55.jpg"/><Relationship Id="rId9" Type="http://schemas.openxmlformats.org/officeDocument/2006/relationships/image" Target="../media/image59.jpg"/><Relationship Id="rId14" Type="http://schemas.openxmlformats.org/officeDocument/2006/relationships/image" Target="../media/image64.jpg"/><Relationship Id="rId22" Type="http://schemas.openxmlformats.org/officeDocument/2006/relationships/image" Target="../media/image72.jpg"/><Relationship Id="rId27" Type="http://schemas.openxmlformats.org/officeDocument/2006/relationships/image" Target="../media/image77.jpg"/><Relationship Id="rId30" Type="http://schemas.openxmlformats.org/officeDocument/2006/relationships/image" Target="../media/image80.jpg"/><Relationship Id="rId35" Type="http://schemas.openxmlformats.org/officeDocument/2006/relationships/image" Target="../media/image85.jpg"/><Relationship Id="rId43" Type="http://schemas.openxmlformats.org/officeDocument/2006/relationships/image" Target="../media/image93.jpg"/><Relationship Id="rId48" Type="http://schemas.openxmlformats.org/officeDocument/2006/relationships/image" Target="../media/image98.jpg"/><Relationship Id="rId56" Type="http://schemas.openxmlformats.org/officeDocument/2006/relationships/image" Target="../media/image106.jpg"/><Relationship Id="rId8" Type="http://schemas.openxmlformats.org/officeDocument/2006/relationships/image" Target="../media/image58.jpg"/><Relationship Id="rId51" Type="http://schemas.openxmlformats.org/officeDocument/2006/relationships/image" Target="../media/image101.jpg"/><Relationship Id="rId3" Type="http://schemas.openxmlformats.org/officeDocument/2006/relationships/image" Target="../media/image54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.jp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47.png"/><Relationship Id="rId7" Type="http://schemas.microsoft.com/office/2007/relationships/hdphoto" Target="../media/hdphoto2.wdp"/><Relationship Id="rId12" Type="http://schemas.openxmlformats.org/officeDocument/2006/relationships/image" Target="../media/image115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11" Type="http://schemas.openxmlformats.org/officeDocument/2006/relationships/image" Target="../media/image114.png"/><Relationship Id="rId5" Type="http://schemas.openxmlformats.org/officeDocument/2006/relationships/image" Target="../media/image48.png"/><Relationship Id="rId10" Type="http://schemas.openxmlformats.org/officeDocument/2006/relationships/image" Target="../media/image113.jpg"/><Relationship Id="rId4" Type="http://schemas.openxmlformats.org/officeDocument/2006/relationships/image" Target="../media/image110.png"/><Relationship Id="rId9" Type="http://schemas.openxmlformats.org/officeDocument/2006/relationships/image" Target="../media/image1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png"/><Relationship Id="rId5" Type="http://schemas.openxmlformats.org/officeDocument/2006/relationships/image" Target="../media/image110.png"/><Relationship Id="rId4" Type="http://schemas.openxmlformats.org/officeDocument/2006/relationships/image" Target="../media/image115.jpg"/><Relationship Id="rId9" Type="http://schemas.openxmlformats.org/officeDocument/2006/relationships/image" Target="../media/image118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4.jpg"/><Relationship Id="rId5" Type="http://schemas.openxmlformats.org/officeDocument/2006/relationships/image" Target="../media/image123.jpg"/><Relationship Id="rId4" Type="http://schemas.openxmlformats.org/officeDocument/2006/relationships/image" Target="../media/image122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7.png"/><Relationship Id="rId5" Type="http://schemas.microsoft.com/office/2007/relationships/hdphoto" Target="../media/hdphoto3.wdp"/><Relationship Id="rId4" Type="http://schemas.openxmlformats.org/officeDocument/2006/relationships/image" Target="../media/image1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110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9.jpg"/><Relationship Id="rId5" Type="http://schemas.microsoft.com/office/2007/relationships/hdphoto" Target="../media/hdphoto2.wdp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8.gif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audio" Target="../media/audio2.wav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2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110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1.png"/><Relationship Id="rId5" Type="http://schemas.microsoft.com/office/2007/relationships/hdphoto" Target="../media/hdphoto2.wdp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6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38.jp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0.jpg"/><Relationship Id="rId5" Type="http://schemas.openxmlformats.org/officeDocument/2006/relationships/image" Target="../media/image121.jpg"/><Relationship Id="rId4" Type="http://schemas.openxmlformats.org/officeDocument/2006/relationships/image" Target="../media/image137.png"/><Relationship Id="rId9" Type="http://schemas.openxmlformats.org/officeDocument/2006/relationships/image" Target="../media/image122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47.png"/><Relationship Id="rId7" Type="http://schemas.openxmlformats.org/officeDocument/2006/relationships/image" Target="../media/image142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1.jpg"/><Relationship Id="rId11" Type="http://schemas.openxmlformats.org/officeDocument/2006/relationships/image" Target="../media/image110.png"/><Relationship Id="rId5" Type="http://schemas.microsoft.com/office/2007/relationships/hdphoto" Target="../media/hdphoto2.wdp"/><Relationship Id="rId10" Type="http://schemas.openxmlformats.org/officeDocument/2006/relationships/image" Target="../media/image145.png"/><Relationship Id="rId4" Type="http://schemas.openxmlformats.org/officeDocument/2006/relationships/image" Target="../media/image49.png"/><Relationship Id="rId9" Type="http://schemas.openxmlformats.org/officeDocument/2006/relationships/image" Target="../media/image1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47.png"/><Relationship Id="rId7" Type="http://schemas.openxmlformats.org/officeDocument/2006/relationships/image" Target="../media/image149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8.jpg"/><Relationship Id="rId5" Type="http://schemas.microsoft.com/office/2007/relationships/hdphoto" Target="../media/hdphoto2.wdp"/><Relationship Id="rId4" Type="http://schemas.openxmlformats.org/officeDocument/2006/relationships/image" Target="../media/image49.png"/><Relationship Id="rId9" Type="http://schemas.openxmlformats.org/officeDocument/2006/relationships/image" Target="../media/image1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154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3.jpg"/><Relationship Id="rId5" Type="http://schemas.microsoft.com/office/2007/relationships/hdphoto" Target="../media/hdphoto2.wdp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47.png"/><Relationship Id="rId7" Type="http://schemas.openxmlformats.org/officeDocument/2006/relationships/image" Target="../media/image156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png"/><Relationship Id="rId5" Type="http://schemas.microsoft.com/office/2007/relationships/hdphoto" Target="../media/hdphoto2.wdp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46.jpg"/><Relationship Id="rId7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49.png"/><Relationship Id="rId4" Type="http://schemas.openxmlformats.org/officeDocument/2006/relationships/image" Target="../media/image47.png"/><Relationship Id="rId9" Type="http://schemas.openxmlformats.org/officeDocument/2006/relationships/image" Target="../media/image163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47.png"/><Relationship Id="rId7" Type="http://schemas.openxmlformats.org/officeDocument/2006/relationships/image" Target="../media/image166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png"/><Relationship Id="rId5" Type="http://schemas.microsoft.com/office/2007/relationships/hdphoto" Target="../media/hdphoto2.wdp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4">
            <a:extLst>
              <a:ext uri="{FF2B5EF4-FFF2-40B4-BE49-F238E27FC236}">
                <a16:creationId xmlns:a16="http://schemas.microsoft.com/office/drawing/2014/main" id="{93BF0A36-0D57-4655-9934-FB83D0759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303" y="0"/>
            <a:ext cx="12280605" cy="73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itre 1"/>
          <p:cNvSpPr>
            <a:spLocks noGrp="1"/>
          </p:cNvSpPr>
          <p:nvPr>
            <p:ph type="title"/>
          </p:nvPr>
        </p:nvSpPr>
        <p:spPr>
          <a:xfrm>
            <a:off x="615482" y="314838"/>
            <a:ext cx="9463700" cy="991344"/>
          </a:xfrm>
        </p:spPr>
        <p:txBody>
          <a:bodyPr>
            <a:noAutofit/>
          </a:bodyPr>
          <a:lstStyle/>
          <a:p>
            <a:pPr algn="l"/>
            <a:r>
              <a:rPr lang="fr-FR" altLang="fr-FR" dirty="0">
                <a:solidFill>
                  <a:schemeClr val="tx1"/>
                </a:solidFill>
              </a:rPr>
              <a:t>Me, </a:t>
            </a:r>
            <a:r>
              <a:rPr lang="fr-FR" altLang="fr-FR" dirty="0" err="1">
                <a:solidFill>
                  <a:schemeClr val="tx1"/>
                </a:solidFill>
              </a:rPr>
              <a:t>myself</a:t>
            </a:r>
            <a:r>
              <a:rPr lang="fr-FR" altLang="fr-FR" dirty="0">
                <a:solidFill>
                  <a:schemeClr val="tx1"/>
                </a:solidFill>
              </a:rPr>
              <a:t> and I…So </a:t>
            </a:r>
            <a:r>
              <a:rPr lang="fr-FR" altLang="fr-FR" dirty="0" err="1">
                <a:solidFill>
                  <a:schemeClr val="tx1"/>
                </a:solidFill>
              </a:rPr>
              <a:t>nice</a:t>
            </a:r>
            <a:r>
              <a:rPr lang="fr-FR" altLang="fr-FR" dirty="0">
                <a:solidFill>
                  <a:schemeClr val="tx1"/>
                </a:solidFill>
              </a:rPr>
              <a:t> to </a:t>
            </a:r>
            <a:r>
              <a:rPr lang="fr-FR" altLang="fr-FR" dirty="0" err="1">
                <a:solidFill>
                  <a:schemeClr val="tx1"/>
                </a:solidFill>
              </a:rPr>
              <a:t>meet</a:t>
            </a:r>
            <a:r>
              <a:rPr lang="fr-FR" altLang="fr-FR" dirty="0">
                <a:solidFill>
                  <a:schemeClr val="tx1"/>
                </a:solidFill>
              </a:rPr>
              <a:t> </a:t>
            </a:r>
            <a:r>
              <a:rPr lang="fr-FR" altLang="fr-FR" dirty="0" err="1">
                <a:solidFill>
                  <a:schemeClr val="tx1"/>
                </a:solidFill>
              </a:rPr>
              <a:t>you</a:t>
            </a:r>
            <a:endParaRPr lang="fr-FR" altLang="fr-FR" dirty="0">
              <a:solidFill>
                <a:schemeClr val="tx1"/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2937335" y="3241070"/>
            <a:ext cx="2217546" cy="601209"/>
            <a:chOff x="3377827" y="1735138"/>
            <a:chExt cx="2956728" cy="801612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58180" y="1735138"/>
              <a:ext cx="1476375" cy="635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22E92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1" name="Connecteur en angle 10"/>
            <p:cNvCxnSpPr/>
            <p:nvPr/>
          </p:nvCxnSpPr>
          <p:spPr>
            <a:xfrm rot="5400000" flipH="1" flipV="1">
              <a:off x="3798514" y="1547738"/>
              <a:ext cx="568325" cy="1409700"/>
            </a:xfrm>
            <a:prstGeom prst="bentConnector2">
              <a:avLst/>
            </a:prstGeom>
            <a:ln>
              <a:solidFill>
                <a:srgbClr val="022E9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" name="Groupe 9"/>
          <p:cNvGrpSpPr/>
          <p:nvPr/>
        </p:nvGrpSpPr>
        <p:grpSpPr>
          <a:xfrm>
            <a:off x="2937336" y="5107250"/>
            <a:ext cx="2382441" cy="660853"/>
            <a:chOff x="3377827" y="4221088"/>
            <a:chExt cx="3176588" cy="881137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82790" y="4392613"/>
              <a:ext cx="1571625" cy="709612"/>
            </a:xfrm>
            <a:prstGeom prst="rect">
              <a:avLst/>
            </a:prstGeom>
            <a:ln>
              <a:solidFill>
                <a:srgbClr val="022E92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3" name="Connecteur en angle 12"/>
            <p:cNvCxnSpPr/>
            <p:nvPr/>
          </p:nvCxnSpPr>
          <p:spPr>
            <a:xfrm rot="16200000" flipH="1">
              <a:off x="3880271" y="3718644"/>
              <a:ext cx="404812" cy="1409700"/>
            </a:xfrm>
            <a:prstGeom prst="bentConnector2">
              <a:avLst/>
            </a:prstGeom>
            <a:ln>
              <a:solidFill>
                <a:srgbClr val="022E9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e 8"/>
          <p:cNvGrpSpPr/>
          <p:nvPr/>
        </p:nvGrpSpPr>
        <p:grpSpPr>
          <a:xfrm>
            <a:off x="5154881" y="4186435"/>
            <a:ext cx="1865120" cy="567928"/>
            <a:chOff x="6334555" y="3139641"/>
            <a:chExt cx="2486826" cy="757237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49756" y="3139641"/>
              <a:ext cx="1571625" cy="757237"/>
            </a:xfrm>
            <a:prstGeom prst="rect">
              <a:avLst/>
            </a:prstGeom>
            <a:ln>
              <a:solidFill>
                <a:srgbClr val="022E92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7" name="Connecteur droit avec flèche 16"/>
            <p:cNvCxnSpPr/>
            <p:nvPr/>
          </p:nvCxnSpPr>
          <p:spPr>
            <a:xfrm>
              <a:off x="6334555" y="3518260"/>
              <a:ext cx="660400" cy="0"/>
            </a:xfrm>
            <a:prstGeom prst="straightConnector1">
              <a:avLst/>
            </a:prstGeom>
            <a:ln>
              <a:solidFill>
                <a:srgbClr val="022E9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e 4"/>
          <p:cNvGrpSpPr/>
          <p:nvPr/>
        </p:nvGrpSpPr>
        <p:grpSpPr>
          <a:xfrm>
            <a:off x="3361200" y="4033170"/>
            <a:ext cx="1749107" cy="920442"/>
            <a:chOff x="3942977" y="2935288"/>
            <a:chExt cx="2332143" cy="1227256"/>
          </a:xfrm>
        </p:grpSpPr>
        <p:cxnSp>
          <p:nvCxnSpPr>
            <p:cNvPr id="15" name="Connecteur droit avec flèche 14"/>
            <p:cNvCxnSpPr/>
            <p:nvPr/>
          </p:nvCxnSpPr>
          <p:spPr>
            <a:xfrm flipV="1">
              <a:off x="3942977" y="3374950"/>
              <a:ext cx="844550" cy="4763"/>
            </a:xfrm>
            <a:prstGeom prst="straightConnector1">
              <a:avLst/>
            </a:prstGeom>
            <a:ln>
              <a:solidFill>
                <a:srgbClr val="022E92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7613" y="2935288"/>
              <a:ext cx="1357507" cy="122725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22E92"/>
              </a:solidFill>
            </a:ln>
          </p:spPr>
        </p:pic>
      </p:grpSp>
      <p:grpSp>
        <p:nvGrpSpPr>
          <p:cNvPr id="27" name="Groupe 26"/>
          <p:cNvGrpSpPr/>
          <p:nvPr/>
        </p:nvGrpSpPr>
        <p:grpSpPr>
          <a:xfrm>
            <a:off x="2937708" y="5413338"/>
            <a:ext cx="2382069" cy="1192910"/>
            <a:chOff x="3378323" y="4450863"/>
            <a:chExt cx="3176092" cy="1590546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7614" y="5321218"/>
              <a:ext cx="1636801" cy="72019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22E92"/>
              </a:solidFill>
            </a:ln>
            <a:effectLst>
              <a:outerShdw blurRad="139700" dist="76200" dir="2400000" sx="107000" sy="107000" algn="t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6" name="Connecteur en angle 15"/>
            <p:cNvCxnSpPr/>
            <p:nvPr/>
          </p:nvCxnSpPr>
          <p:spPr>
            <a:xfrm>
              <a:off x="3378323" y="4450863"/>
              <a:ext cx="1409701" cy="1368970"/>
            </a:xfrm>
            <a:prstGeom prst="bentConnector3">
              <a:avLst>
                <a:gd name="adj1" fmla="val 515"/>
              </a:avLst>
            </a:prstGeom>
            <a:ln w="12700">
              <a:solidFill>
                <a:srgbClr val="022E9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 22"/>
          <p:cNvGrpSpPr/>
          <p:nvPr/>
        </p:nvGrpSpPr>
        <p:grpSpPr>
          <a:xfrm>
            <a:off x="433762" y="3324535"/>
            <a:ext cx="767941" cy="2859655"/>
            <a:chOff x="1905103" y="1791883"/>
            <a:chExt cx="1023921" cy="3812873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48041">
              <a:off x="1933957" y="1791883"/>
              <a:ext cx="955613" cy="866422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48041">
              <a:off x="1933957" y="2745507"/>
              <a:ext cx="995067" cy="902194"/>
            </a:xfrm>
            <a:prstGeom prst="rect">
              <a:avLst/>
            </a:prstGeom>
          </p:spPr>
        </p:pic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48041">
              <a:off x="1920371" y="3734903"/>
              <a:ext cx="982783" cy="890068"/>
            </a:xfrm>
            <a:prstGeom prst="rect">
              <a:avLst/>
            </a:prstGeom>
          </p:spPr>
        </p:pic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48041">
              <a:off x="1905103" y="4712173"/>
              <a:ext cx="984467" cy="892583"/>
            </a:xfrm>
            <a:prstGeom prst="rect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2A70A419-185E-491C-AEF3-FDD0958FD3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10423" y="4616614"/>
            <a:ext cx="2147580" cy="2147580"/>
          </a:xfrm>
          <a:prstGeom prst="rect">
            <a:avLst/>
          </a:prstGeom>
        </p:spPr>
      </p:pic>
      <p:pic>
        <p:nvPicPr>
          <p:cNvPr id="26" name="Image 11">
            <a:extLst>
              <a:ext uri="{FF2B5EF4-FFF2-40B4-BE49-F238E27FC236}">
                <a16:creationId xmlns:a16="http://schemas.microsoft.com/office/drawing/2014/main" id="{0CFD5985-B2A4-4813-BE8D-5B72B0AF8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084708"/>
              </a:clrFrom>
              <a:clrTo>
                <a:srgbClr val="08470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30" y="2372683"/>
            <a:ext cx="4487863" cy="448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0031364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81651685-A285-4732-960C-987CEA74A29C}"/>
              </a:ext>
            </a:extLst>
          </p:cNvPr>
          <p:cNvSpPr/>
          <p:nvPr/>
        </p:nvSpPr>
        <p:spPr>
          <a:xfrm>
            <a:off x="0" y="1990165"/>
            <a:ext cx="3438144" cy="4090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D8486E4-A16F-4321-9D1F-7702B64EA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87215"/>
            <a:ext cx="3438144" cy="1139534"/>
          </a:xfrm>
        </p:spPr>
        <p:txBody>
          <a:bodyPr/>
          <a:lstStyle/>
          <a:p>
            <a:r>
              <a:rPr lang="fr-FR" dirty="0"/>
              <a:t>COGNITIVE BIASES</a:t>
            </a:r>
          </a:p>
        </p:txBody>
      </p:sp>
      <p:sp>
        <p:nvSpPr>
          <p:cNvPr id="9" name="Espace réservé du contenu 4">
            <a:extLst>
              <a:ext uri="{FF2B5EF4-FFF2-40B4-BE49-F238E27FC236}">
                <a16:creationId xmlns:a16="http://schemas.microsoft.com/office/drawing/2014/main" id="{A443B7FF-507E-4169-80C0-D38853925BAE}"/>
              </a:ext>
            </a:extLst>
          </p:cNvPr>
          <p:cNvSpPr txBox="1">
            <a:spLocks/>
          </p:cNvSpPr>
          <p:nvPr/>
        </p:nvSpPr>
        <p:spPr>
          <a:xfrm>
            <a:off x="3748010" y="1054056"/>
            <a:ext cx="7570229" cy="4848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fr-FR" dirty="0">
                <a:solidFill>
                  <a:srgbClr val="1096C7"/>
                </a:solidFill>
              </a:rPr>
              <a:t>Confirmation: </a:t>
            </a:r>
            <a:br>
              <a:rPr lang="fr-FR" dirty="0"/>
            </a:br>
            <a:r>
              <a:rPr lang="fr-FR" dirty="0"/>
              <a:t>I </a:t>
            </a:r>
            <a:r>
              <a:rPr lang="fr-FR" dirty="0" err="1"/>
              <a:t>only</a:t>
            </a:r>
            <a:r>
              <a:rPr lang="fr-FR" dirty="0"/>
              <a:t> </a:t>
            </a:r>
            <a:r>
              <a:rPr lang="fr-FR" dirty="0" err="1"/>
              <a:t>consider</a:t>
            </a:r>
            <a:r>
              <a:rPr lang="fr-FR" dirty="0"/>
              <a:t> information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reinforce</a:t>
            </a:r>
            <a:r>
              <a:rPr lang="fr-FR" dirty="0"/>
              <a:t>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views</a:t>
            </a:r>
            <a:br>
              <a:rPr lang="fr-FR" dirty="0"/>
            </a:b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>
                <a:solidFill>
                  <a:srgbClr val="1096C7"/>
                </a:solidFill>
              </a:rPr>
              <a:t>Attention</a:t>
            </a:r>
            <a:r>
              <a:rPr lang="fr-FR" dirty="0"/>
              <a:t>: </a:t>
            </a:r>
            <a:br>
              <a:rPr lang="fr-FR" dirty="0"/>
            </a:br>
            <a:r>
              <a:rPr lang="fr-FR" dirty="0"/>
              <a:t>I </a:t>
            </a:r>
            <a:r>
              <a:rPr lang="fr-FR" dirty="0" err="1"/>
              <a:t>only</a:t>
            </a:r>
            <a:r>
              <a:rPr lang="fr-FR" dirty="0"/>
              <a:t> </a:t>
            </a:r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what</a:t>
            </a:r>
            <a:r>
              <a:rPr lang="fr-FR" dirty="0"/>
              <a:t> I like </a:t>
            </a:r>
            <a:r>
              <a:rPr lang="fr-FR" dirty="0" err="1"/>
              <a:t>most</a:t>
            </a:r>
            <a:r>
              <a:rPr lang="fr-FR" dirty="0"/>
              <a:t> and </a:t>
            </a:r>
            <a:r>
              <a:rPr lang="fr-FR" dirty="0" err="1"/>
              <a:t>consider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more</a:t>
            </a:r>
            <a:br>
              <a:rPr lang="fr-FR" dirty="0"/>
            </a:b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>
                <a:solidFill>
                  <a:srgbClr val="1096C7"/>
                </a:solidFill>
              </a:rPr>
              <a:t>Self-satisfaction: </a:t>
            </a:r>
            <a:br>
              <a:rPr lang="fr-FR" dirty="0"/>
            </a:br>
            <a:r>
              <a:rPr lang="fr-FR" dirty="0"/>
              <a:t>I </a:t>
            </a:r>
            <a:r>
              <a:rPr lang="fr-FR" dirty="0" err="1"/>
              <a:t>own</a:t>
            </a:r>
            <a:r>
              <a:rPr lang="fr-FR" dirty="0"/>
              <a:t>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success</a:t>
            </a:r>
            <a:r>
              <a:rPr lang="fr-FR" dirty="0"/>
              <a:t>, others are to </a:t>
            </a:r>
            <a:r>
              <a:rPr lang="fr-FR" dirty="0" err="1"/>
              <a:t>blame</a:t>
            </a:r>
            <a:r>
              <a:rPr lang="fr-FR" dirty="0"/>
              <a:t> for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failures</a:t>
            </a:r>
            <a:br>
              <a:rPr lang="fr-FR" dirty="0"/>
            </a:b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 err="1">
                <a:solidFill>
                  <a:srgbClr val="1096C7"/>
                </a:solidFill>
              </a:rPr>
              <a:t>Knowledge</a:t>
            </a:r>
            <a:r>
              <a:rPr lang="fr-FR" dirty="0">
                <a:solidFill>
                  <a:srgbClr val="1096C7"/>
                </a:solidFill>
              </a:rPr>
              <a:t>: </a:t>
            </a:r>
            <a:br>
              <a:rPr lang="fr-FR" dirty="0"/>
            </a:br>
            <a:r>
              <a:rPr lang="fr-FR" dirty="0"/>
              <a:t>I </a:t>
            </a:r>
            <a:r>
              <a:rPr lang="fr-FR" dirty="0" err="1"/>
              <a:t>only</a:t>
            </a:r>
            <a:r>
              <a:rPr lang="fr-FR" dirty="0"/>
              <a:t> trust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knowledge</a:t>
            </a:r>
            <a:r>
              <a:rPr lang="fr-FR" dirty="0"/>
              <a:t> and </a:t>
            </a:r>
            <a:r>
              <a:rPr lang="fr-FR" dirty="0" err="1"/>
              <a:t>don’t</a:t>
            </a:r>
            <a:r>
              <a:rPr lang="fr-FR" dirty="0"/>
              <a:t> look for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elements</a:t>
            </a:r>
            <a:r>
              <a:rPr lang="fr-FR" dirty="0"/>
              <a:t> or </a:t>
            </a:r>
            <a:r>
              <a:rPr lang="fr-FR" dirty="0" err="1"/>
              <a:t>views</a:t>
            </a:r>
            <a:r>
              <a:rPr lang="fr-FR" dirty="0"/>
              <a:t> to </a:t>
            </a:r>
            <a:r>
              <a:rPr lang="fr-FR" dirty="0" err="1"/>
              <a:t>understand</a:t>
            </a:r>
            <a:r>
              <a:rPr lang="fr-FR" dirty="0"/>
              <a:t> a situation</a:t>
            </a:r>
            <a:br>
              <a:rPr lang="fr-FR" dirty="0"/>
            </a:b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 err="1">
                <a:solidFill>
                  <a:srgbClr val="1096C7"/>
                </a:solidFill>
              </a:rPr>
              <a:t>Ambiguity</a:t>
            </a:r>
            <a:r>
              <a:rPr lang="fr-FR" dirty="0">
                <a:solidFill>
                  <a:srgbClr val="1096C7"/>
                </a:solidFill>
              </a:rPr>
              <a:t>: </a:t>
            </a:r>
            <a:br>
              <a:rPr lang="fr-FR" dirty="0"/>
            </a:br>
            <a:r>
              <a:rPr lang="fr-FR" dirty="0"/>
              <a:t>I tend to ignore options for </a:t>
            </a:r>
            <a:r>
              <a:rPr lang="fr-FR" dirty="0" err="1"/>
              <a:t>which</a:t>
            </a:r>
            <a:r>
              <a:rPr lang="fr-FR" dirty="0"/>
              <a:t> I </a:t>
            </a:r>
            <a:r>
              <a:rPr lang="fr-FR" dirty="0" err="1"/>
              <a:t>lack</a:t>
            </a:r>
            <a:r>
              <a:rPr lang="fr-FR" dirty="0"/>
              <a:t> information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4F5DDE7-58DE-4B29-9E30-F8429873E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40" y="3531251"/>
            <a:ext cx="2875280" cy="254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99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 homme tente de faire démarrer son aspirateur comme une tondeuse 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2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2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81651685-A285-4732-960C-987CEA74A29C}"/>
              </a:ext>
            </a:extLst>
          </p:cNvPr>
          <p:cNvSpPr/>
          <p:nvPr/>
        </p:nvSpPr>
        <p:spPr>
          <a:xfrm>
            <a:off x="0" y="1990165"/>
            <a:ext cx="3438144" cy="4090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D8486E4-A16F-4321-9D1F-7702B64EA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90166"/>
            <a:ext cx="3438144" cy="1139534"/>
          </a:xfrm>
        </p:spPr>
        <p:txBody>
          <a:bodyPr/>
          <a:lstStyle/>
          <a:p>
            <a:r>
              <a:rPr lang="fr-FR" dirty="0"/>
              <a:t>RESISTANCE </a:t>
            </a:r>
          </a:p>
        </p:txBody>
      </p:sp>
      <p:sp>
        <p:nvSpPr>
          <p:cNvPr id="9" name="Espace réservé du contenu 4">
            <a:extLst>
              <a:ext uri="{FF2B5EF4-FFF2-40B4-BE49-F238E27FC236}">
                <a16:creationId xmlns:a16="http://schemas.microsoft.com/office/drawing/2014/main" id="{A443B7FF-507E-4169-80C0-D38853925BAE}"/>
              </a:ext>
            </a:extLst>
          </p:cNvPr>
          <p:cNvSpPr txBox="1">
            <a:spLocks/>
          </p:cNvSpPr>
          <p:nvPr/>
        </p:nvSpPr>
        <p:spPr>
          <a:xfrm>
            <a:off x="3880091" y="1155656"/>
            <a:ext cx="7315200" cy="4848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fr-FR" dirty="0"/>
              <a:t>Active / passive </a:t>
            </a:r>
            <a:r>
              <a:rPr lang="fr-FR" dirty="0" err="1"/>
              <a:t>disapproval</a:t>
            </a: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Rejection, help </a:t>
            </a:r>
            <a:r>
              <a:rPr lang="fr-FR" dirty="0" err="1"/>
              <a:t>refusal</a:t>
            </a: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Tensions, </a:t>
            </a:r>
            <a:r>
              <a:rPr lang="fr-FR" dirty="0" err="1"/>
              <a:t>asking</a:t>
            </a:r>
            <a:r>
              <a:rPr lang="fr-FR" dirty="0"/>
              <a:t> for help, </a:t>
            </a:r>
            <a:r>
              <a:rPr lang="fr-FR" dirty="0" err="1"/>
              <a:t>withdraw</a:t>
            </a: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 err="1"/>
              <a:t>Depressive</a:t>
            </a:r>
            <a:r>
              <a:rPr lang="fr-FR" dirty="0"/>
              <a:t>, </a:t>
            </a:r>
            <a:r>
              <a:rPr lang="fr-FR" dirty="0" err="1"/>
              <a:t>disillusioned</a:t>
            </a:r>
            <a:r>
              <a:rPr lang="fr-FR" dirty="0"/>
              <a:t> people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Opposition, </a:t>
            </a:r>
            <a:r>
              <a:rPr lang="fr-FR" dirty="0" err="1"/>
              <a:t>blame</a:t>
            </a:r>
            <a:r>
              <a:rPr lang="fr-FR" dirty="0"/>
              <a:t>, bashing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Ego-</a:t>
            </a:r>
            <a:r>
              <a:rPr lang="fr-FR" dirty="0" err="1"/>
              <a:t>tripping</a:t>
            </a:r>
            <a:r>
              <a:rPr lang="fr-FR" dirty="0"/>
              <a:t>, </a:t>
            </a:r>
            <a:r>
              <a:rPr lang="fr-FR" dirty="0" err="1"/>
              <a:t>egocentric</a:t>
            </a:r>
            <a:r>
              <a:rPr lang="fr-FR" dirty="0"/>
              <a:t>, </a:t>
            </a:r>
            <a:r>
              <a:rPr lang="fr-FR" dirty="0" err="1"/>
              <a:t>selfish</a:t>
            </a:r>
            <a:r>
              <a:rPr lang="fr-FR" dirty="0"/>
              <a:t> people</a:t>
            </a:r>
          </a:p>
          <a:p>
            <a:pPr marL="457200" indent="-457200">
              <a:buFont typeface="+mj-lt"/>
              <a:buAutoNum type="arabicPeriod"/>
            </a:pPr>
            <a:endParaRPr lang="fr-FR" dirty="0"/>
          </a:p>
          <a:p>
            <a:pPr marL="0" indent="0">
              <a:buNone/>
            </a:pPr>
            <a:r>
              <a:rPr lang="fr-FR" dirty="0" err="1"/>
              <a:t>Might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encountered</a:t>
            </a:r>
            <a:r>
              <a:rPr lang="fr-FR" dirty="0"/>
              <a:t>…BUT </a:t>
            </a:r>
            <a:r>
              <a:rPr lang="fr-FR" dirty="0" err="1"/>
              <a:t>their</a:t>
            </a:r>
            <a:r>
              <a:rPr lang="fr-FR" dirty="0"/>
              <a:t> opposite (more </a:t>
            </a:r>
            <a:r>
              <a:rPr lang="fr-FR" dirty="0" err="1"/>
              <a:t>often</a:t>
            </a:r>
            <a:r>
              <a:rPr lang="fr-FR" dirty="0"/>
              <a:t>) </a:t>
            </a:r>
            <a:r>
              <a:rPr lang="fr-FR" dirty="0" err="1"/>
              <a:t>too</a:t>
            </a:r>
            <a:r>
              <a:rPr lang="fr-FR" dirty="0"/>
              <a:t>…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It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>
                <a:solidFill>
                  <a:srgbClr val="1096C7"/>
                </a:solidFill>
              </a:rPr>
              <a:t>YOUR</a:t>
            </a:r>
            <a:r>
              <a:rPr lang="fr-FR" dirty="0"/>
              <a:t> </a:t>
            </a:r>
            <a:r>
              <a:rPr lang="fr-FR" dirty="0" err="1"/>
              <a:t>responsibility</a:t>
            </a:r>
            <a:r>
              <a:rPr lang="fr-FR" dirty="0"/>
              <a:t> to manage </a:t>
            </a:r>
            <a:r>
              <a:rPr lang="fr-FR" dirty="0" err="1"/>
              <a:t>it</a:t>
            </a:r>
            <a:r>
              <a:rPr lang="fr-FR" dirty="0"/>
              <a:t> as a </a:t>
            </a:r>
            <a:r>
              <a:rPr lang="fr-FR" dirty="0" err="1"/>
              <a:t>Moderator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but </a:t>
            </a:r>
            <a:r>
              <a:rPr lang="fr-FR" dirty="0">
                <a:solidFill>
                  <a:srgbClr val="1096C7"/>
                </a:solidFill>
              </a:rPr>
              <a:t>THEIR</a:t>
            </a:r>
            <a:r>
              <a:rPr lang="fr-FR" dirty="0"/>
              <a:t> </a:t>
            </a:r>
            <a:r>
              <a:rPr lang="fr-FR" dirty="0" err="1"/>
              <a:t>success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so</a:t>
            </a:r>
            <a:r>
              <a:rPr lang="fr-FR" dirty="0"/>
              <a:t> good.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4218F09-6CE0-4EDF-8D0B-8B8B193323D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590268"/>
            <a:ext cx="3438144" cy="250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3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CE5EB2-95D0-4B9E-9241-61DBBF65B2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A workshop? </a:t>
            </a:r>
          </a:p>
        </p:txBody>
      </p:sp>
      <p:sp>
        <p:nvSpPr>
          <p:cNvPr id="8" name="Sous-titre 7">
            <a:extLst>
              <a:ext uri="{FF2B5EF4-FFF2-40B4-BE49-F238E27FC236}">
                <a16:creationId xmlns:a16="http://schemas.microsoft.com/office/drawing/2014/main" id="{D50D0F97-B65E-4B03-BD32-8464A29928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5920" y="2962569"/>
            <a:ext cx="2926080" cy="1301318"/>
          </a:xfrm>
        </p:spPr>
        <p:txBody>
          <a:bodyPr>
            <a:normAutofit fontScale="77500" lnSpcReduction="20000"/>
          </a:bodyPr>
          <a:lstStyle/>
          <a:p>
            <a:r>
              <a:rPr lang="fr-FR" b="1" dirty="0">
                <a:solidFill>
                  <a:schemeClr val="tx1"/>
                </a:solidFill>
              </a:rPr>
              <a:t>Open communication</a:t>
            </a:r>
          </a:p>
          <a:p>
            <a:r>
              <a:rPr lang="fr-FR" b="1" dirty="0">
                <a:solidFill>
                  <a:schemeClr val="tx1"/>
                </a:solidFill>
              </a:rPr>
              <a:t>Positive </a:t>
            </a:r>
            <a:r>
              <a:rPr lang="fr-FR" b="1" dirty="0" err="1">
                <a:solidFill>
                  <a:schemeClr val="tx1"/>
                </a:solidFill>
              </a:rPr>
              <a:t>understanding</a:t>
            </a:r>
            <a:endParaRPr lang="fr-FR" b="1" dirty="0">
              <a:solidFill>
                <a:schemeClr val="tx1"/>
              </a:solidFill>
            </a:endParaRPr>
          </a:p>
          <a:p>
            <a:r>
              <a:rPr lang="fr-FR" b="1" dirty="0">
                <a:solidFill>
                  <a:schemeClr val="tx1"/>
                </a:solidFill>
              </a:rPr>
              <a:t>Future vision</a:t>
            </a:r>
          </a:p>
          <a:p>
            <a:r>
              <a:rPr lang="fr-FR" b="1" dirty="0">
                <a:solidFill>
                  <a:schemeClr val="tx1"/>
                </a:solidFill>
              </a:rPr>
              <a:t>Group </a:t>
            </a:r>
            <a:r>
              <a:rPr lang="fr-FR" b="1" dirty="0" err="1">
                <a:solidFill>
                  <a:schemeClr val="tx1"/>
                </a:solidFill>
              </a:rPr>
              <a:t>coherence</a:t>
            </a:r>
            <a:endParaRPr lang="fr-FR" dirty="0">
              <a:solidFill>
                <a:srgbClr val="1096C7"/>
              </a:solidFill>
            </a:endParaRPr>
          </a:p>
          <a:p>
            <a:endParaRPr lang="fr-FR" dirty="0">
              <a:solidFill>
                <a:srgbClr val="1096C7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8BBB426-CDDD-463E-83F5-BA44A6E66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5920" y="775253"/>
            <a:ext cx="2926080" cy="18288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612BD16-F50E-4D8A-A772-9847FDEE2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546" y="4143514"/>
            <a:ext cx="4678017" cy="311867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57B8A21-DEDB-4A65-A919-03EC8644D88D}"/>
              </a:ext>
            </a:extLst>
          </p:cNvPr>
          <p:cNvSpPr txBox="1"/>
          <p:nvPr/>
        </p:nvSpPr>
        <p:spPr>
          <a:xfrm>
            <a:off x="7951305" y="5241188"/>
            <a:ext cx="3369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solidFill>
                  <a:srgbClr val="1096C7"/>
                </a:solidFill>
              </a:rPr>
              <a:t>‘</a:t>
            </a:r>
          </a:p>
        </p:txBody>
      </p:sp>
      <p:sp>
        <p:nvSpPr>
          <p:cNvPr id="11" name="Sous-titre 7">
            <a:extLst>
              <a:ext uri="{FF2B5EF4-FFF2-40B4-BE49-F238E27FC236}">
                <a16:creationId xmlns:a16="http://schemas.microsoft.com/office/drawing/2014/main" id="{52AE5954-C2EC-4127-9892-4759EB728B2C}"/>
              </a:ext>
            </a:extLst>
          </p:cNvPr>
          <p:cNvSpPr txBox="1">
            <a:spLocks/>
          </p:cNvSpPr>
          <p:nvPr/>
        </p:nvSpPr>
        <p:spPr>
          <a:xfrm>
            <a:off x="1100015" y="4670246"/>
            <a:ext cx="731520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About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exactly</a:t>
            </a:r>
            <a:r>
              <a:rPr lang="fr-FR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4208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27477B1-2561-477C-A0E3-CD2320FD4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6919" cy="6858000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31EEEA2A-1D90-4744-8DB1-9BA58C3A4E0C}"/>
              </a:ext>
            </a:extLst>
          </p:cNvPr>
          <p:cNvGrpSpPr/>
          <p:nvPr/>
        </p:nvGrpSpPr>
        <p:grpSpPr>
          <a:xfrm>
            <a:off x="5521521" y="672636"/>
            <a:ext cx="5451279" cy="5623781"/>
            <a:chOff x="5521521" y="672636"/>
            <a:chExt cx="5451279" cy="5623781"/>
          </a:xfrm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8162A33D-1D60-4E05-BA36-5F0A87C54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1521" y="672636"/>
              <a:ext cx="1823562" cy="27563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9">
              <a:extLst>
                <a:ext uri="{FF2B5EF4-FFF2-40B4-BE49-F238E27FC236}">
                  <a16:creationId xmlns:a16="http://schemas.microsoft.com/office/drawing/2014/main" id="{95D9B435-59E0-4F6F-ADA4-EB0577247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5402" y="1397355"/>
              <a:ext cx="1537398" cy="23037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C29F24EA-2FA9-4E0B-A20C-6283F9569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1434" y="1759514"/>
              <a:ext cx="1873303" cy="28674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EAF518E5-A265-49B3-AB35-AF3B8EDD9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3720" y="3429000"/>
              <a:ext cx="1930765" cy="28674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6" name="Picture 9">
            <a:extLst>
              <a:ext uri="{FF2B5EF4-FFF2-40B4-BE49-F238E27FC236}">
                <a16:creationId xmlns:a16="http://schemas.microsoft.com/office/drawing/2014/main" id="{7E92D15F-BF61-49E6-8881-A5CB1D8DF7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719" y="3429000"/>
            <a:ext cx="1930765" cy="2867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223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86A91F-3E47-4928-8799-F6F6CA0B28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Communicate</a:t>
            </a:r>
            <a:r>
              <a:rPr lang="fr-FR" dirty="0"/>
              <a:t> </a:t>
            </a:r>
            <a:r>
              <a:rPr lang="fr-FR" dirty="0" err="1"/>
              <a:t>Openly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1FDB613-C204-478C-AEBA-3482E5E406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201B9F3-6B03-4868-A093-5CEF0506D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5920" y="770792"/>
            <a:ext cx="2926080" cy="12192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9B863A5-7649-4543-B6FF-BD067CF24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5920" y="770792"/>
            <a:ext cx="2926080" cy="184099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2D04725-4B8B-48C9-9F2F-CB7349C19D88}"/>
              </a:ext>
            </a:extLst>
          </p:cNvPr>
          <p:cNvSpPr txBox="1"/>
          <p:nvPr/>
        </p:nvSpPr>
        <p:spPr>
          <a:xfrm>
            <a:off x="9268058" y="3147646"/>
            <a:ext cx="29239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latin typeface="Arial Rounded MT Bold" panose="020F0704030504030204" pitchFamily="34" charset="0"/>
              </a:rPr>
              <a:t>Moody </a:t>
            </a:r>
            <a:r>
              <a:rPr lang="fr-FR" sz="2000" b="1" dirty="0" err="1">
                <a:latin typeface="Arial Rounded MT Bold" panose="020F0704030504030204" pitchFamily="34" charset="0"/>
              </a:rPr>
              <a:t>Woodpecker</a:t>
            </a:r>
            <a:endParaRPr lang="fr-FR" sz="2000" b="1" dirty="0">
              <a:latin typeface="Arial Rounded MT Bold" panose="020F07040305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latin typeface="Arial Rounded MT Bold" panose="020F0704030504030204" pitchFamily="34" charset="0"/>
              </a:rPr>
              <a:t>Catch the </a:t>
            </a:r>
            <a:r>
              <a:rPr lang="fr-FR" sz="2000" b="1" dirty="0" err="1">
                <a:latin typeface="Arial Rounded MT Bold" panose="020F0704030504030204" pitchFamily="34" charset="0"/>
              </a:rPr>
              <a:t>peanut</a:t>
            </a:r>
            <a:endParaRPr lang="fr-FR" sz="2000" b="1" dirty="0">
              <a:latin typeface="Arial Rounded MT Bold" panose="020F07040305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latin typeface="Arial Rounded MT Bold" panose="020F0704030504030204" pitchFamily="34" charset="0"/>
              </a:rPr>
              <a:t>Like </a:t>
            </a:r>
            <a:r>
              <a:rPr lang="fr-FR" sz="2000" b="1" dirty="0" err="1">
                <a:latin typeface="Arial Rounded MT Bold" panose="020F0704030504030204" pitchFamily="34" charset="0"/>
              </a:rPr>
              <a:t>it</a:t>
            </a:r>
            <a:r>
              <a:rPr lang="fr-FR" sz="2000" b="1" dirty="0">
                <a:latin typeface="Arial Rounded MT Bold" panose="020F0704030504030204" pitchFamily="34" charset="0"/>
              </a:rPr>
              <a:t> or Not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latin typeface="Arial Rounded MT Bold" panose="020F0704030504030204" pitchFamily="34" charset="0"/>
              </a:rPr>
              <a:t>News or Fake News</a:t>
            </a:r>
          </a:p>
        </p:txBody>
      </p:sp>
    </p:spTree>
    <p:extLst>
      <p:ext uri="{BB962C8B-B14F-4D97-AF65-F5344CB8AC3E}">
        <p14:creationId xmlns:p14="http://schemas.microsoft.com/office/powerpoint/2010/main" val="803858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1CFA89-0E45-4562-B781-6B70D3CE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" y="1990725"/>
            <a:ext cx="3355848" cy="1986915"/>
          </a:xfrm>
        </p:spPr>
        <p:txBody>
          <a:bodyPr/>
          <a:lstStyle/>
          <a:p>
            <a:r>
              <a:rPr lang="fr-FR" dirty="0"/>
              <a:t>Moody </a:t>
            </a:r>
            <a:r>
              <a:rPr lang="fr-FR" dirty="0" err="1"/>
              <a:t>Woodpecker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D51EABA-985D-46FA-A14D-EEDBD2368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61898" y="3669436"/>
            <a:ext cx="2199006" cy="3097123"/>
          </a:xfrm>
          <a:prstGeom prst="rect">
            <a:avLst/>
          </a:prstGeom>
        </p:spPr>
      </p:pic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86BCAFEF-30A2-4D12-92D5-1535A0EBE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1836" y="763524"/>
            <a:ext cx="7315200" cy="3342132"/>
          </a:xfrm>
        </p:spPr>
        <p:txBody>
          <a:bodyPr>
            <a:normAutofit lnSpcReduction="10000"/>
          </a:bodyPr>
          <a:lstStyle/>
          <a:p>
            <a:r>
              <a:rPr lang="fr-FR" dirty="0" err="1"/>
              <a:t>Everyone</a:t>
            </a:r>
            <a:r>
              <a:rPr lang="fr-FR" dirty="0"/>
              <a:t> choses one </a:t>
            </a:r>
            <a:r>
              <a:rPr lang="fr-FR" dirty="0" err="1"/>
              <a:t>toon</a:t>
            </a:r>
            <a:r>
              <a:rPr lang="fr-FR" dirty="0"/>
              <a:t>-man on the </a:t>
            </a:r>
            <a:r>
              <a:rPr lang="fr-FR" dirty="0" err="1"/>
              <a:t>picure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fits</a:t>
            </a:r>
            <a:r>
              <a:rPr lang="fr-FR" dirty="0"/>
              <a:t> the best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him</a:t>
            </a:r>
            <a:r>
              <a:rPr lang="fr-FR" dirty="0"/>
              <a:t> / </a:t>
            </a:r>
            <a:r>
              <a:rPr lang="fr-FR" dirty="0" err="1"/>
              <a:t>his</a:t>
            </a:r>
            <a:r>
              <a:rPr lang="fr-FR" dirty="0"/>
              <a:t> </a:t>
            </a:r>
            <a:r>
              <a:rPr lang="fr-FR" dirty="0" err="1"/>
              <a:t>mood</a:t>
            </a:r>
            <a:r>
              <a:rPr lang="fr-FR" dirty="0"/>
              <a:t> in the </a:t>
            </a:r>
            <a:r>
              <a:rPr lang="fr-FR" dirty="0" err="1"/>
              <a:t>given</a:t>
            </a:r>
            <a:r>
              <a:rPr lang="fr-FR" dirty="0"/>
              <a:t> </a:t>
            </a:r>
            <a:r>
              <a:rPr lang="fr-FR" dirty="0" err="1"/>
              <a:t>context</a:t>
            </a:r>
            <a:r>
              <a:rPr lang="fr-FR" dirty="0"/>
              <a:t> (</a:t>
            </a:r>
            <a:r>
              <a:rPr lang="fr-FR" dirty="0" err="1"/>
              <a:t>project</a:t>
            </a:r>
            <a:r>
              <a:rPr lang="fr-FR" dirty="0"/>
              <a:t>, </a:t>
            </a:r>
            <a:r>
              <a:rPr lang="fr-FR" dirty="0" err="1"/>
              <a:t>company</a:t>
            </a:r>
            <a:r>
              <a:rPr lang="fr-FR" dirty="0"/>
              <a:t>, team…). </a:t>
            </a:r>
            <a:r>
              <a:rPr lang="fr-FR" dirty="0" err="1"/>
              <a:t>They</a:t>
            </a:r>
            <a:r>
              <a:rPr lang="fr-FR" dirty="0"/>
              <a:t> put a pin or sticker on the spot</a:t>
            </a:r>
          </a:p>
          <a:p>
            <a:endParaRPr lang="fr-FR" dirty="0"/>
          </a:p>
          <a:p>
            <a:r>
              <a:rPr lang="fr-FR" dirty="0"/>
              <a:t>In </a:t>
            </a:r>
            <a:r>
              <a:rPr lang="fr-FR" dirty="0" err="1"/>
              <a:t>turns</a:t>
            </a:r>
            <a:r>
              <a:rPr lang="fr-FR" dirty="0"/>
              <a:t>, people </a:t>
            </a:r>
            <a:r>
              <a:rPr lang="fr-FR" dirty="0" err="1"/>
              <a:t>describe</a:t>
            </a:r>
            <a:r>
              <a:rPr lang="fr-FR" dirty="0"/>
              <a:t> and </a:t>
            </a:r>
            <a:r>
              <a:rPr lang="fr-FR" dirty="0" err="1"/>
              <a:t>explain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choice</a:t>
            </a:r>
            <a:r>
              <a:rPr lang="fr-FR" dirty="0"/>
              <a:t> and </a:t>
            </a:r>
            <a:r>
              <a:rPr lang="fr-FR" dirty="0" err="1"/>
              <a:t>eventually</a:t>
            </a:r>
            <a:r>
              <a:rPr lang="fr-FR" dirty="0"/>
              <a:t> how </a:t>
            </a:r>
            <a:r>
              <a:rPr lang="fr-FR" dirty="0" err="1"/>
              <a:t>things</a:t>
            </a:r>
            <a:r>
              <a:rPr lang="fr-FR" dirty="0"/>
              <a:t> </a:t>
            </a:r>
            <a:r>
              <a:rPr lang="fr-FR" dirty="0" err="1"/>
              <a:t>might</a:t>
            </a:r>
            <a:r>
              <a:rPr lang="fr-FR" dirty="0"/>
              <a:t> change / </a:t>
            </a:r>
            <a:r>
              <a:rPr lang="fr-FR" dirty="0" err="1"/>
              <a:t>improve</a:t>
            </a:r>
            <a:r>
              <a:rPr lang="fr-FR" dirty="0"/>
              <a:t>. </a:t>
            </a:r>
          </a:p>
          <a:p>
            <a:endParaRPr lang="fr-FR" dirty="0"/>
          </a:p>
          <a:p>
            <a:r>
              <a:rPr lang="fr-FR" dirty="0"/>
              <a:t>The </a:t>
            </a:r>
            <a:r>
              <a:rPr lang="fr-FR" dirty="0" err="1"/>
              <a:t>Moderator</a:t>
            </a:r>
            <a:r>
              <a:rPr lang="fr-FR" dirty="0"/>
              <a:t> notes the positive and </a:t>
            </a:r>
            <a:r>
              <a:rPr lang="fr-FR" dirty="0" err="1"/>
              <a:t>negative</a:t>
            </a:r>
            <a:r>
              <a:rPr lang="fr-FR" dirty="0"/>
              <a:t> aspects and </a:t>
            </a:r>
            <a:r>
              <a:rPr lang="fr-FR" dirty="0" err="1"/>
              <a:t>communicate</a:t>
            </a:r>
            <a:r>
              <a:rPr lang="fr-FR" dirty="0"/>
              <a:t> how / </a:t>
            </a:r>
            <a:r>
              <a:rPr lang="fr-FR" dirty="0" err="1"/>
              <a:t>when</a:t>
            </a:r>
            <a:r>
              <a:rPr lang="fr-FR" dirty="0"/>
              <a:t> feedback and actions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eventually</a:t>
            </a:r>
            <a:r>
              <a:rPr lang="fr-FR" dirty="0"/>
              <a:t> </a:t>
            </a:r>
            <a:r>
              <a:rPr lang="fr-FR" dirty="0" err="1"/>
              <a:t>take</a:t>
            </a:r>
            <a:r>
              <a:rPr lang="fr-FR" dirty="0"/>
              <a:t> place. </a:t>
            </a:r>
          </a:p>
          <a:p>
            <a:endParaRPr lang="fr-FR" dirty="0"/>
          </a:p>
        </p:txBody>
      </p:sp>
      <p:sp>
        <p:nvSpPr>
          <p:cNvPr id="20" name="Oval 7">
            <a:extLst>
              <a:ext uri="{FF2B5EF4-FFF2-40B4-BE49-F238E27FC236}">
                <a16:creationId xmlns:a16="http://schemas.microsoft.com/office/drawing/2014/main" id="{D2C2247A-9B7D-4DB9-AFE4-8098DAA0D019}"/>
              </a:ext>
            </a:extLst>
          </p:cNvPr>
          <p:cNvSpPr/>
          <p:nvPr/>
        </p:nvSpPr>
        <p:spPr>
          <a:xfrm>
            <a:off x="4910328" y="4178808"/>
            <a:ext cx="539496" cy="54944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6132512-75DC-44EB-850B-4A8114899383}"/>
              </a:ext>
            </a:extLst>
          </p:cNvPr>
          <p:cNvSpPr txBox="1"/>
          <p:nvPr/>
        </p:nvSpPr>
        <p:spPr>
          <a:xfrm>
            <a:off x="5571928" y="4178808"/>
            <a:ext cx="51632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This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mainly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is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 projective workshop</a:t>
            </a: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- </a:t>
            </a:r>
            <a:r>
              <a:rPr lang="fr-FR" sz="2000" dirty="0">
                <a:solidFill>
                  <a:srgbClr val="1096C7"/>
                </a:solidFill>
              </a:rPr>
              <a:t>RESPECT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others </a:t>
            </a: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-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Comments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or discussion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may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be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optional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- Limit the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allocated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time per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person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- Play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along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(start in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order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to break the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ice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07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1CFA89-0E45-4562-B781-6B70D3CE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" y="1990725"/>
            <a:ext cx="3355848" cy="679323"/>
          </a:xfrm>
        </p:spPr>
        <p:txBody>
          <a:bodyPr/>
          <a:lstStyle/>
          <a:p>
            <a:r>
              <a:rPr lang="fr-FR" dirty="0" err="1"/>
              <a:t>Material</a:t>
            </a:r>
            <a:r>
              <a:rPr lang="fr-FR" dirty="0"/>
              <a:t> etc.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DAEA19-7F94-432F-8A70-1CFA0361CC5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8F9F4"/>
              </a:clrFrom>
              <a:clrTo>
                <a:srgbClr val="F8F9F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2232" y="1006975"/>
            <a:ext cx="515112" cy="515112"/>
          </a:xfrm>
          <a:prstGeom prst="rect">
            <a:avLst/>
          </a:prstGeom>
        </p:spPr>
      </p:pic>
      <p:grpSp>
        <p:nvGrpSpPr>
          <p:cNvPr id="8" name="Group 5">
            <a:extLst>
              <a:ext uri="{FF2B5EF4-FFF2-40B4-BE49-F238E27FC236}">
                <a16:creationId xmlns:a16="http://schemas.microsoft.com/office/drawing/2014/main" id="{4791CF00-FE91-42A1-99BD-56E798F26F3F}"/>
              </a:ext>
            </a:extLst>
          </p:cNvPr>
          <p:cNvGrpSpPr/>
          <p:nvPr/>
        </p:nvGrpSpPr>
        <p:grpSpPr>
          <a:xfrm>
            <a:off x="3981700" y="1185019"/>
            <a:ext cx="1800344" cy="159149"/>
            <a:chOff x="1316736" y="1581912"/>
            <a:chExt cx="9186672" cy="59436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9DAB4DA9-1ED2-48B5-A354-0D9F7B58A72A}"/>
                </a:ext>
              </a:extLst>
            </p:cNvPr>
            <p:cNvGrpSpPr/>
            <p:nvPr/>
          </p:nvGrpSpPr>
          <p:grpSpPr>
            <a:xfrm>
              <a:off x="1316736" y="1581912"/>
              <a:ext cx="9186672" cy="594360"/>
              <a:chOff x="1316736" y="1581912"/>
              <a:chExt cx="9186672" cy="2566416"/>
            </a:xfrm>
          </p:grpSpPr>
          <p:sp>
            <p:nvSpPr>
              <p:cNvPr id="11" name="Rectangle : coins arrondis 10">
                <a:extLst>
                  <a:ext uri="{FF2B5EF4-FFF2-40B4-BE49-F238E27FC236}">
                    <a16:creationId xmlns:a16="http://schemas.microsoft.com/office/drawing/2014/main" id="{20686CE3-4A7F-4F1A-AAA0-5353881B7191}"/>
                  </a:ext>
                </a:extLst>
              </p:cNvPr>
              <p:cNvSpPr/>
              <p:nvPr/>
            </p:nvSpPr>
            <p:spPr>
              <a:xfrm>
                <a:off x="1316736" y="1581912"/>
                <a:ext cx="9153144" cy="2505456"/>
              </a:xfrm>
              <a:prstGeom prst="roundRect">
                <a:avLst/>
              </a:prstGeom>
              <a:solidFill>
                <a:schemeClr val="tx1"/>
              </a:solidFill>
              <a:ln w="762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" name="Rectangle : coins arrondis 11">
                <a:extLst>
                  <a:ext uri="{FF2B5EF4-FFF2-40B4-BE49-F238E27FC236}">
                    <a16:creationId xmlns:a16="http://schemas.microsoft.com/office/drawing/2014/main" id="{2122CD82-1BAB-4DC3-91C4-695EB29DD3B4}"/>
                  </a:ext>
                </a:extLst>
              </p:cNvPr>
              <p:cNvSpPr/>
              <p:nvPr/>
            </p:nvSpPr>
            <p:spPr>
              <a:xfrm>
                <a:off x="1350264" y="1642872"/>
                <a:ext cx="9153144" cy="2505456"/>
              </a:xfrm>
              <a:prstGeom prst="roundRect">
                <a:avLst/>
              </a:prstGeom>
              <a:solidFill>
                <a:schemeClr val="tx1"/>
              </a:solidFill>
              <a:ln w="762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7B804F7-B0A6-44E0-AFE7-471A1BAA97FA}"/>
                </a:ext>
              </a:extLst>
            </p:cNvPr>
            <p:cNvSpPr/>
            <p:nvPr/>
          </p:nvSpPr>
          <p:spPr>
            <a:xfrm>
              <a:off x="1417320" y="1663366"/>
              <a:ext cx="9052560" cy="445569"/>
            </a:xfrm>
            <a:prstGeom prst="roundRect">
              <a:avLst/>
            </a:prstGeom>
            <a:gradFill flip="none" rotWithShape="1">
              <a:gsLst>
                <a:gs pos="0">
                  <a:srgbClr val="00B050"/>
                </a:gs>
                <a:gs pos="54000">
                  <a:srgbClr val="FFFF00"/>
                </a:gs>
                <a:gs pos="71000">
                  <a:schemeClr val="accent4">
                    <a:lumMod val="60000"/>
                    <a:lumOff val="40000"/>
                  </a:schemeClr>
                </a:gs>
                <a:gs pos="100000">
                  <a:srgbClr val="C00000"/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" name="Isosceles Triangle 6">
            <a:extLst>
              <a:ext uri="{FF2B5EF4-FFF2-40B4-BE49-F238E27FC236}">
                <a16:creationId xmlns:a16="http://schemas.microsoft.com/office/drawing/2014/main" id="{66BB3B3E-1269-42EA-97A6-2565F87153AA}"/>
              </a:ext>
            </a:extLst>
          </p:cNvPr>
          <p:cNvSpPr/>
          <p:nvPr/>
        </p:nvSpPr>
        <p:spPr>
          <a:xfrm>
            <a:off x="4182877" y="1254859"/>
            <a:ext cx="277032" cy="226217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04FDBAF-84E6-4A2A-A32C-2C3A68506748}"/>
              </a:ext>
            </a:extLst>
          </p:cNvPr>
          <p:cNvSpPr txBox="1"/>
          <p:nvPr/>
        </p:nvSpPr>
        <p:spPr>
          <a:xfrm flipH="1">
            <a:off x="6035039" y="1078037"/>
            <a:ext cx="1517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Pretty</a:t>
            </a:r>
            <a:r>
              <a:rPr lang="fr-FR" dirty="0"/>
              <a:t> </a:t>
            </a:r>
            <a:r>
              <a:rPr lang="fr-FR" dirty="0" err="1"/>
              <a:t>easy</a:t>
            </a:r>
            <a:r>
              <a:rPr lang="fr-FR" dirty="0"/>
              <a:t> but…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02CFBD8-31B3-4496-8E8F-92FFCECA42EB}"/>
              </a:ext>
            </a:extLst>
          </p:cNvPr>
          <p:cNvSpPr txBox="1"/>
          <p:nvPr/>
        </p:nvSpPr>
        <p:spPr>
          <a:xfrm flipH="1">
            <a:off x="8674606" y="1078037"/>
            <a:ext cx="1905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30 min – 60 min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67E4B43-CCE1-4735-A5DC-F3C835DBB6B2}"/>
              </a:ext>
            </a:extLst>
          </p:cNvPr>
          <p:cNvSpPr txBox="1"/>
          <p:nvPr/>
        </p:nvSpPr>
        <p:spPr>
          <a:xfrm>
            <a:off x="3818532" y="1761709"/>
            <a:ext cx="710515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Give</a:t>
            </a:r>
            <a:r>
              <a:rPr lang="fr-FR" dirty="0"/>
              <a:t> </a:t>
            </a:r>
            <a:r>
              <a:rPr lang="fr-FR" dirty="0" err="1"/>
              <a:t>them</a:t>
            </a:r>
            <a:r>
              <a:rPr lang="fr-FR" dirty="0"/>
              <a:t> </a:t>
            </a:r>
            <a:r>
              <a:rPr lang="fr-FR" dirty="0" err="1"/>
              <a:t>enough</a:t>
            </a:r>
            <a:r>
              <a:rPr lang="fr-FR" dirty="0"/>
              <a:t> time (5 min) to </a:t>
            </a:r>
            <a:r>
              <a:rPr lang="fr-FR" dirty="0" err="1"/>
              <a:t>discover</a:t>
            </a:r>
            <a:r>
              <a:rPr lang="fr-FR" dirty="0"/>
              <a:t> the </a:t>
            </a:r>
            <a:r>
              <a:rPr lang="fr-FR" dirty="0" err="1"/>
              <a:t>tree</a:t>
            </a:r>
            <a:endParaRPr lang="fr-FR" dirty="0"/>
          </a:p>
          <a:p>
            <a:r>
              <a:rPr lang="fr-FR" dirty="0" err="1"/>
              <a:t>Ask</a:t>
            </a:r>
            <a:r>
              <a:rPr lang="fr-FR" dirty="0"/>
              <a:t> for the first </a:t>
            </a:r>
            <a:r>
              <a:rPr lang="fr-FR" dirty="0" err="1"/>
              <a:t>volunteer</a:t>
            </a:r>
            <a:r>
              <a:rPr lang="fr-FR" dirty="0"/>
              <a:t> </a:t>
            </a:r>
            <a:r>
              <a:rPr lang="fr-FR" dirty="0" err="1"/>
              <a:t>instead</a:t>
            </a:r>
            <a:r>
              <a:rPr lang="fr-FR" dirty="0"/>
              <a:t> of </a:t>
            </a:r>
            <a:r>
              <a:rPr lang="fr-FR" dirty="0" err="1"/>
              <a:t>going</a:t>
            </a:r>
            <a:r>
              <a:rPr lang="fr-FR" dirty="0"/>
              <a:t> </a:t>
            </a:r>
            <a:r>
              <a:rPr lang="fr-FR" dirty="0" err="1"/>
              <a:t>around</a:t>
            </a:r>
            <a:r>
              <a:rPr lang="fr-FR" dirty="0"/>
              <a:t> the table</a:t>
            </a:r>
          </a:p>
          <a:p>
            <a:r>
              <a:rPr lang="fr-FR" dirty="0"/>
              <a:t>	- </a:t>
            </a:r>
            <a:r>
              <a:rPr lang="fr-FR" dirty="0" err="1"/>
              <a:t>describe</a:t>
            </a:r>
            <a:r>
              <a:rPr lang="fr-FR" dirty="0"/>
              <a:t> and </a:t>
            </a:r>
            <a:r>
              <a:rPr lang="fr-FR" dirty="0" err="1"/>
              <a:t>explain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choice</a:t>
            </a:r>
            <a:endParaRPr lang="fr-FR" dirty="0"/>
          </a:p>
          <a:p>
            <a:r>
              <a:rPr lang="fr-FR" dirty="0"/>
              <a:t>	- </a:t>
            </a:r>
            <a:r>
              <a:rPr lang="fr-FR" dirty="0" err="1"/>
              <a:t>elaborate</a:t>
            </a:r>
            <a:r>
              <a:rPr lang="fr-FR" dirty="0"/>
              <a:t> (are </a:t>
            </a:r>
            <a:r>
              <a:rPr lang="fr-FR" dirty="0" err="1"/>
              <a:t>they</a:t>
            </a:r>
            <a:r>
              <a:rPr lang="fr-FR" dirty="0"/>
              <a:t> on the </a:t>
            </a:r>
            <a:r>
              <a:rPr lang="fr-FR" dirty="0" err="1"/>
              <a:t>tree</a:t>
            </a:r>
            <a:r>
              <a:rPr lang="fr-FR" dirty="0"/>
              <a:t>, </a:t>
            </a:r>
            <a:r>
              <a:rPr lang="fr-FR" dirty="0" err="1"/>
              <a:t>outside</a:t>
            </a:r>
            <a:r>
              <a:rPr lang="fr-FR" dirty="0"/>
              <a:t>, </a:t>
            </a:r>
            <a:r>
              <a:rPr lang="fr-FR" dirty="0" err="1"/>
              <a:t>why</a:t>
            </a:r>
            <a:r>
              <a:rPr lang="fr-FR" dirty="0"/>
              <a:t>…)</a:t>
            </a:r>
          </a:p>
          <a:p>
            <a:r>
              <a:rPr lang="fr-FR" dirty="0" err="1"/>
              <a:t>Keep</a:t>
            </a:r>
            <a:r>
              <a:rPr lang="fr-FR" dirty="0"/>
              <a:t> an </a:t>
            </a:r>
            <a:r>
              <a:rPr lang="fr-FR" dirty="0" err="1"/>
              <a:t>eye</a:t>
            </a:r>
            <a:r>
              <a:rPr lang="fr-FR" dirty="0"/>
              <a:t> on the timing (5-10 min / p.p.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generally</a:t>
            </a:r>
            <a:r>
              <a:rPr lang="fr-FR" dirty="0"/>
              <a:t> </a:t>
            </a:r>
            <a:r>
              <a:rPr lang="fr-FR" dirty="0" err="1"/>
              <a:t>enough</a:t>
            </a:r>
            <a:r>
              <a:rPr lang="fr-FR" dirty="0"/>
              <a:t>)</a:t>
            </a:r>
          </a:p>
          <a:p>
            <a:r>
              <a:rPr lang="fr-FR" dirty="0"/>
              <a:t>	</a:t>
            </a:r>
            <a:r>
              <a:rPr lang="fr-FR" dirty="0" err="1"/>
              <a:t>Moderator</a:t>
            </a:r>
            <a:r>
              <a:rPr lang="fr-FR" dirty="0"/>
              <a:t> </a:t>
            </a:r>
            <a:r>
              <a:rPr lang="fr-FR" dirty="0" err="1"/>
              <a:t>needs</a:t>
            </a:r>
            <a:r>
              <a:rPr lang="fr-FR" dirty="0"/>
              <a:t> a good </a:t>
            </a:r>
            <a:r>
              <a:rPr lang="fr-FR" dirty="0" err="1"/>
              <a:t>psychology</a:t>
            </a:r>
            <a:r>
              <a:rPr lang="fr-FR" dirty="0"/>
              <a:t> / social background (framing…)</a:t>
            </a:r>
          </a:p>
          <a:p>
            <a:r>
              <a:rPr lang="fr-FR" dirty="0" err="1"/>
              <a:t>Tree</a:t>
            </a:r>
            <a:r>
              <a:rPr lang="fr-FR" dirty="0"/>
              <a:t>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projected</a:t>
            </a:r>
            <a:r>
              <a:rPr lang="fr-FR" dirty="0"/>
              <a:t> (</a:t>
            </a:r>
            <a:r>
              <a:rPr lang="fr-FR" dirty="0" err="1"/>
              <a:t>overhead</a:t>
            </a:r>
            <a:r>
              <a:rPr lang="fr-FR" dirty="0"/>
              <a:t>) or </a:t>
            </a:r>
            <a:r>
              <a:rPr lang="fr-FR" dirty="0" err="1"/>
              <a:t>printed</a:t>
            </a:r>
            <a:r>
              <a:rPr lang="fr-FR" dirty="0"/>
              <a:t> out</a:t>
            </a:r>
          </a:p>
          <a:p>
            <a:endParaRPr lang="fr-FR" dirty="0"/>
          </a:p>
          <a:p>
            <a:r>
              <a:rPr lang="fr-FR" u="sng" dirty="0" err="1"/>
              <a:t>Opening</a:t>
            </a:r>
            <a:r>
              <a:rPr lang="fr-FR" dirty="0"/>
              <a:t>: </a:t>
            </a:r>
            <a:r>
              <a:rPr lang="fr-FR" dirty="0" err="1"/>
              <a:t>explain</a:t>
            </a:r>
            <a:r>
              <a:rPr lang="fr-FR" dirty="0"/>
              <a:t> the </a:t>
            </a:r>
            <a:r>
              <a:rPr lang="fr-FR" dirty="0" err="1"/>
              <a:t>rules</a:t>
            </a:r>
            <a:r>
              <a:rPr lang="fr-FR" dirty="0"/>
              <a:t> (respect…)</a:t>
            </a:r>
          </a:p>
          <a:p>
            <a:r>
              <a:rPr lang="fr-FR" u="sng" dirty="0" err="1"/>
              <a:t>Closure</a:t>
            </a:r>
            <a:r>
              <a:rPr lang="fr-FR" dirty="0"/>
              <a:t>: 	</a:t>
            </a:r>
            <a:r>
              <a:rPr lang="fr-FR" dirty="0" err="1"/>
              <a:t>Make</a:t>
            </a:r>
            <a:r>
              <a:rPr lang="fr-FR" dirty="0"/>
              <a:t> sure feedback and actions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done</a:t>
            </a:r>
            <a:r>
              <a:rPr lang="fr-FR" dirty="0"/>
              <a:t> </a:t>
            </a:r>
            <a:r>
              <a:rPr lang="fr-FR" dirty="0" err="1"/>
              <a:t>when</a:t>
            </a:r>
            <a:r>
              <a:rPr lang="fr-FR" dirty="0"/>
              <a:t> possible</a:t>
            </a:r>
          </a:p>
          <a:p>
            <a:r>
              <a:rPr lang="fr-FR" dirty="0"/>
              <a:t>		(</a:t>
            </a:r>
            <a:r>
              <a:rPr lang="fr-FR" dirty="0" err="1"/>
              <a:t>possibly</a:t>
            </a:r>
            <a:r>
              <a:rPr lang="fr-FR" dirty="0"/>
              <a:t> </a:t>
            </a:r>
            <a:r>
              <a:rPr lang="fr-FR" dirty="0" err="1"/>
              <a:t>taken</a:t>
            </a:r>
            <a:r>
              <a:rPr lang="fr-FR" dirty="0"/>
              <a:t> care </a:t>
            </a:r>
            <a:r>
              <a:rPr lang="fr-FR" dirty="0" err="1"/>
              <a:t>upfront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decision</a:t>
            </a:r>
            <a:r>
              <a:rPr lang="fr-FR" dirty="0"/>
              <a:t> </a:t>
            </a:r>
            <a:r>
              <a:rPr lang="fr-FR" dirty="0" err="1"/>
              <a:t>makers</a:t>
            </a:r>
            <a:r>
              <a:rPr lang="fr-FR" dirty="0"/>
              <a:t>)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95619F84-2B54-4A27-8D30-1D8595ECE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532" y="5475946"/>
            <a:ext cx="487680" cy="48768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B29CA33B-8547-4C36-BDBE-125D31F0286A}"/>
              </a:ext>
            </a:extLst>
          </p:cNvPr>
          <p:cNvSpPr txBox="1"/>
          <p:nvPr/>
        </p:nvSpPr>
        <p:spPr>
          <a:xfrm>
            <a:off x="4463580" y="5535120"/>
            <a:ext cx="3187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Emotional</a:t>
            </a:r>
            <a:r>
              <a:rPr lang="fr-FR" dirty="0"/>
              <a:t> / timing / </a:t>
            </a:r>
            <a:r>
              <a:rPr lang="fr-FR" dirty="0">
                <a:solidFill>
                  <a:srgbClr val="1096C7"/>
                </a:solidFill>
              </a:rPr>
              <a:t>psycho-trip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F61015FB-60C6-4D70-AEC0-7365F09F5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51961"/>
            <a:ext cx="2376639" cy="1832098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EAA6ECF-99C6-42C5-8C74-5D5353D6E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3081" y="4890113"/>
            <a:ext cx="458581" cy="458581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BD66275E-BE5D-46F1-8C38-88994D1AB76D}"/>
              </a:ext>
            </a:extLst>
          </p:cNvPr>
          <p:cNvSpPr txBox="1"/>
          <p:nvPr/>
        </p:nvSpPr>
        <p:spPr>
          <a:xfrm>
            <a:off x="4459909" y="4934737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5 – 10 people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074E08-D17B-4178-BE4E-4892CBA62FF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403" y="4362882"/>
            <a:ext cx="1169126" cy="114371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350DE7-9F8D-47A3-9683-0506DFFD4F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797" y="2671596"/>
            <a:ext cx="1474732" cy="73736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9B341B0-4653-45E5-9C12-1DCB60F9430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8864" y="3140711"/>
            <a:ext cx="1666875" cy="1111250"/>
          </a:xfrm>
          <a:prstGeom prst="rect">
            <a:avLst/>
          </a:prstGeom>
        </p:spPr>
      </p:pic>
      <p:sp>
        <p:nvSpPr>
          <p:cNvPr id="27" name="Isosceles Triangle 6">
            <a:extLst>
              <a:ext uri="{FF2B5EF4-FFF2-40B4-BE49-F238E27FC236}">
                <a16:creationId xmlns:a16="http://schemas.microsoft.com/office/drawing/2014/main" id="{5614DEB0-2424-4BFC-B936-424C3FC7AE88}"/>
              </a:ext>
            </a:extLst>
          </p:cNvPr>
          <p:cNvSpPr/>
          <p:nvPr/>
        </p:nvSpPr>
        <p:spPr>
          <a:xfrm rot="18123955">
            <a:off x="5270695" y="956814"/>
            <a:ext cx="277032" cy="226217"/>
          </a:xfrm>
          <a:prstGeom prst="triangl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Isosceles Triangle 6">
            <a:extLst>
              <a:ext uri="{FF2B5EF4-FFF2-40B4-BE49-F238E27FC236}">
                <a16:creationId xmlns:a16="http://schemas.microsoft.com/office/drawing/2014/main" id="{8E6B7C7B-58DA-4450-B1A2-9C2580833625}"/>
              </a:ext>
            </a:extLst>
          </p:cNvPr>
          <p:cNvSpPr/>
          <p:nvPr/>
        </p:nvSpPr>
        <p:spPr>
          <a:xfrm rot="17852424">
            <a:off x="4097751" y="3147482"/>
            <a:ext cx="194082" cy="184351"/>
          </a:xfrm>
          <a:prstGeom prst="triangl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5470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C6A39DE3-EF7D-49AF-8EB9-6B28E22751D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35094" y="4956749"/>
            <a:ext cx="2510636" cy="2510636"/>
          </a:xfrm>
          <a:prstGeom prst="rect">
            <a:avLst/>
          </a:prstGeom>
        </p:spPr>
      </p:pic>
      <p:grpSp>
        <p:nvGrpSpPr>
          <p:cNvPr id="146" name="Groupe 145">
            <a:extLst>
              <a:ext uri="{FF2B5EF4-FFF2-40B4-BE49-F238E27FC236}">
                <a16:creationId xmlns:a16="http://schemas.microsoft.com/office/drawing/2014/main" id="{A6A6790E-1410-4ED3-A2B6-96ADF43391D0}"/>
              </a:ext>
            </a:extLst>
          </p:cNvPr>
          <p:cNvGrpSpPr/>
          <p:nvPr/>
        </p:nvGrpSpPr>
        <p:grpSpPr>
          <a:xfrm>
            <a:off x="-37605" y="0"/>
            <a:ext cx="11713558" cy="6876673"/>
            <a:chOff x="-37605" y="0"/>
            <a:chExt cx="11713558" cy="6876673"/>
          </a:xfrm>
        </p:grpSpPr>
        <p:pic>
          <p:nvPicPr>
            <p:cNvPr id="145" name="Image 144">
              <a:extLst>
                <a:ext uri="{FF2B5EF4-FFF2-40B4-BE49-F238E27FC236}">
                  <a16:creationId xmlns:a16="http://schemas.microsoft.com/office/drawing/2014/main" id="{D0741C7E-A6EA-413F-BAF8-5764C4B3C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70628" y="453969"/>
              <a:ext cx="1374155" cy="1329448"/>
            </a:xfrm>
            <a:prstGeom prst="rect">
              <a:avLst/>
            </a:prstGeom>
          </p:spPr>
        </p:pic>
        <p:sp>
          <p:nvSpPr>
            <p:cNvPr id="128" name="Rectangle : coins arrondis 127">
              <a:extLst>
                <a:ext uri="{FF2B5EF4-FFF2-40B4-BE49-F238E27FC236}">
                  <a16:creationId xmlns:a16="http://schemas.microsoft.com/office/drawing/2014/main" id="{3C34C2F3-47C0-4182-89E0-5342453B56E8}"/>
                </a:ext>
              </a:extLst>
            </p:cNvPr>
            <p:cNvSpPr/>
            <p:nvPr/>
          </p:nvSpPr>
          <p:spPr>
            <a:xfrm>
              <a:off x="485673" y="4579500"/>
              <a:ext cx="1343025" cy="80962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1" name="Image 110">
              <a:extLst>
                <a:ext uri="{FF2B5EF4-FFF2-40B4-BE49-F238E27FC236}">
                  <a16:creationId xmlns:a16="http://schemas.microsoft.com/office/drawing/2014/main" id="{CE8DAB91-9D0B-4308-BC4E-5C301C411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805164" y="2339871"/>
              <a:ext cx="1870789" cy="1870789"/>
            </a:xfrm>
            <a:prstGeom prst="rect">
              <a:avLst/>
            </a:prstGeom>
          </p:spPr>
        </p:pic>
        <p:sp>
          <p:nvSpPr>
            <p:cNvPr id="107" name="Rectangle : coins arrondis 106">
              <a:extLst>
                <a:ext uri="{FF2B5EF4-FFF2-40B4-BE49-F238E27FC236}">
                  <a16:creationId xmlns:a16="http://schemas.microsoft.com/office/drawing/2014/main" id="{7BEA34A9-517C-4768-A076-790FC39CD93C}"/>
                </a:ext>
              </a:extLst>
            </p:cNvPr>
            <p:cNvSpPr/>
            <p:nvPr/>
          </p:nvSpPr>
          <p:spPr>
            <a:xfrm>
              <a:off x="8959669" y="1976494"/>
              <a:ext cx="548640" cy="448749"/>
            </a:xfrm>
            <a:prstGeom prst="roundRect">
              <a:avLst/>
            </a:prstGeom>
            <a:solidFill>
              <a:srgbClr val="BB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2" name="Groupe 91">
              <a:extLst>
                <a:ext uri="{FF2B5EF4-FFF2-40B4-BE49-F238E27FC236}">
                  <a16:creationId xmlns:a16="http://schemas.microsoft.com/office/drawing/2014/main" id="{60A9E14B-13A0-42D6-910A-1721171B67D6}"/>
                </a:ext>
              </a:extLst>
            </p:cNvPr>
            <p:cNvGrpSpPr/>
            <p:nvPr/>
          </p:nvGrpSpPr>
          <p:grpSpPr>
            <a:xfrm>
              <a:off x="2341986" y="4646349"/>
              <a:ext cx="930798" cy="845738"/>
              <a:chOff x="9694111" y="5294122"/>
              <a:chExt cx="930798" cy="845738"/>
            </a:xfrm>
          </p:grpSpPr>
          <p:sp>
            <p:nvSpPr>
              <p:cNvPr id="90" name="Rectangle : coins arrondis 89">
                <a:extLst>
                  <a:ext uri="{FF2B5EF4-FFF2-40B4-BE49-F238E27FC236}">
                    <a16:creationId xmlns:a16="http://schemas.microsoft.com/office/drawing/2014/main" id="{9778F415-FEBA-4E68-86BA-17D9FAB5E31F}"/>
                  </a:ext>
                </a:extLst>
              </p:cNvPr>
              <p:cNvSpPr/>
              <p:nvPr/>
            </p:nvSpPr>
            <p:spPr>
              <a:xfrm>
                <a:off x="9694111" y="5294122"/>
                <a:ext cx="930798" cy="845738"/>
              </a:xfrm>
              <a:prstGeom prst="roundRect">
                <a:avLst/>
              </a:prstGeom>
              <a:solidFill>
                <a:srgbClr val="1096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1" name="Rectangle : coins arrondis 90">
                <a:extLst>
                  <a:ext uri="{FF2B5EF4-FFF2-40B4-BE49-F238E27FC236}">
                    <a16:creationId xmlns:a16="http://schemas.microsoft.com/office/drawing/2014/main" id="{FE9A3BC3-A1B2-4521-ABE0-8057EEFD4B18}"/>
                  </a:ext>
                </a:extLst>
              </p:cNvPr>
              <p:cNvSpPr/>
              <p:nvPr/>
            </p:nvSpPr>
            <p:spPr>
              <a:xfrm>
                <a:off x="9844008" y="5407356"/>
                <a:ext cx="683596" cy="63503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8" name="Rectangle : coins arrondis 77">
              <a:extLst>
                <a:ext uri="{FF2B5EF4-FFF2-40B4-BE49-F238E27FC236}">
                  <a16:creationId xmlns:a16="http://schemas.microsoft.com/office/drawing/2014/main" id="{29FE4049-F623-4F6A-A531-6259C002602E}"/>
                </a:ext>
              </a:extLst>
            </p:cNvPr>
            <p:cNvSpPr/>
            <p:nvPr/>
          </p:nvSpPr>
          <p:spPr>
            <a:xfrm>
              <a:off x="9502009" y="3403826"/>
              <a:ext cx="930798" cy="845738"/>
            </a:xfrm>
            <a:prstGeom prst="roundRect">
              <a:avLst/>
            </a:prstGeom>
            <a:solidFill>
              <a:srgbClr val="BB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Rectangle : coins arrondis 66">
              <a:extLst>
                <a:ext uri="{FF2B5EF4-FFF2-40B4-BE49-F238E27FC236}">
                  <a16:creationId xmlns:a16="http://schemas.microsoft.com/office/drawing/2014/main" id="{1822D3FD-30B5-463A-991B-FFFAD53E90E1}"/>
                </a:ext>
              </a:extLst>
            </p:cNvPr>
            <p:cNvSpPr/>
            <p:nvPr/>
          </p:nvSpPr>
          <p:spPr>
            <a:xfrm>
              <a:off x="8787137" y="3099023"/>
              <a:ext cx="786384" cy="79713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FAB4113-D035-40C7-89C1-95D6E535E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64961" y="434327"/>
              <a:ext cx="6585510" cy="6442346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65025F6-8B14-424A-8BD3-1FAEF08A9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61612" y="364140"/>
              <a:ext cx="1233092" cy="1233092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FE25C3E3-5AE4-4824-8787-AA01B6A62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60395" y="2738174"/>
              <a:ext cx="924890" cy="92489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C564FA27-B282-4FF6-B54E-3BDC4BE12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754174" y="1001246"/>
              <a:ext cx="876146" cy="876146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425BA4FD-8F5E-4BB1-A20D-3D6852F13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4F4F4"/>
                </a:clrFrom>
                <a:clrTo>
                  <a:srgbClr val="F4F4F4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690015" y="2750136"/>
              <a:ext cx="993815" cy="993815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E909261-B3C7-445B-A801-29CFB94A3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41105" y="3357948"/>
              <a:ext cx="1003420" cy="1003420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A674BBB-C520-4FAE-8364-2BA925497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6720850" y="1513215"/>
              <a:ext cx="856909" cy="1000133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E88D814A-A496-4DC4-BE13-E0361F042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08647" y="5106014"/>
              <a:ext cx="1733183" cy="1733183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F8106A3C-6A6A-43FF-B520-216C9A7B2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37154" y="829155"/>
              <a:ext cx="1025940" cy="1025940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8944647E-D7AE-4950-9836-015428F62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635792" y="348721"/>
              <a:ext cx="1010434" cy="1010434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5E695F30-409F-408B-B437-23FF5606A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59082" y="1145430"/>
              <a:ext cx="2063070" cy="2063070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F739784E-B3A4-4DC6-BC7A-D4941CD6D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894095" y="2001469"/>
              <a:ext cx="1138081" cy="861798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1B857019-0F6F-4219-AA2A-26C2C4422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97030" y="3583917"/>
              <a:ext cx="963658" cy="963658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915D8347-5DE3-46A4-BA8B-384D51EB0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19822" y="3573719"/>
              <a:ext cx="1301352" cy="1301352"/>
            </a:xfrm>
            <a:prstGeom prst="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7AA59B3B-4874-45A4-87AB-6438B8387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76322" y="1579450"/>
              <a:ext cx="989577" cy="989577"/>
            </a:xfrm>
            <a:prstGeom prst="rect">
              <a:avLst/>
            </a:prstGeom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B4A5643B-9343-4BEE-8458-1E6C9A96D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310893" y="2247584"/>
              <a:ext cx="986279" cy="986279"/>
            </a:xfrm>
            <a:prstGeom prst="rect">
              <a:avLst/>
            </a:prstGeom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88B02952-1B7E-4B18-81D5-6D7D29958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87312" y="128665"/>
              <a:ext cx="1193416" cy="1193416"/>
            </a:xfrm>
            <a:prstGeom prst="rect">
              <a:avLst/>
            </a:prstGeom>
          </p:spPr>
        </p:pic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57D1AC2F-C0B6-4796-A7EB-AE79537E7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754306" y="476983"/>
              <a:ext cx="943785" cy="943785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3D262055-E8D5-4754-AAD9-6D7130045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430177" y="1838276"/>
              <a:ext cx="963144" cy="963144"/>
            </a:xfrm>
            <a:prstGeom prst="rect">
              <a:avLst/>
            </a:prstGeom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BF8ADD43-5E4F-4B98-9210-87AFA127E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16963" y="3311271"/>
              <a:ext cx="951593" cy="951593"/>
            </a:xfrm>
            <a:prstGeom prst="rect">
              <a:avLst/>
            </a:prstGeom>
          </p:spPr>
        </p:pic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8F4C96A3-182A-466D-9152-6D821DD3D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39361" y="1710075"/>
              <a:ext cx="957503" cy="957503"/>
            </a:xfrm>
            <a:prstGeom prst="rect">
              <a:avLst/>
            </a:prstGeom>
          </p:spPr>
        </p:pic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F4E82569-709E-4B0E-B3FA-D4A46677B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833782" y="2745619"/>
              <a:ext cx="1000080" cy="1000080"/>
            </a:xfrm>
            <a:prstGeom prst="rect">
              <a:avLst/>
            </a:prstGeom>
          </p:spPr>
        </p:pic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D6BCF752-FD9A-4BB5-8072-C0090EDEC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6099" y="2589281"/>
              <a:ext cx="2047112" cy="2047112"/>
            </a:xfrm>
            <a:prstGeom prst="rect">
              <a:avLst/>
            </a:prstGeom>
          </p:spPr>
        </p:pic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8A82F042-A2E6-419F-B2F7-215C174B2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89421" y="2987177"/>
              <a:ext cx="1298296" cy="1298296"/>
            </a:xfrm>
            <a:prstGeom prst="rect">
              <a:avLst/>
            </a:prstGeom>
          </p:spPr>
        </p:pic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1A7253A3-36D7-4E9E-B43C-BA8FD7E09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78352" y="3671743"/>
              <a:ext cx="1038565" cy="1038565"/>
            </a:xfrm>
            <a:prstGeom prst="rect">
              <a:avLst/>
            </a:prstGeom>
          </p:spPr>
        </p:pic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86CC29D9-3EB0-401D-8CA8-AA0F7E784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446751" y="3168241"/>
              <a:ext cx="1154861" cy="115486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Image 68">
              <a:extLst>
                <a:ext uri="{FF2B5EF4-FFF2-40B4-BE49-F238E27FC236}">
                  <a16:creationId xmlns:a16="http://schemas.microsoft.com/office/drawing/2014/main" id="{AC751A51-6CEC-4C9D-9ED6-9C2D1F3EE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48753" y="3939823"/>
              <a:ext cx="1355447" cy="967168"/>
            </a:xfrm>
            <a:prstGeom prst="rect">
              <a:avLst/>
            </a:prstGeom>
          </p:spPr>
        </p:pic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3B0461B3-D9B3-4951-9985-6D6FFF035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59869" y="773345"/>
              <a:ext cx="1304429" cy="1304429"/>
            </a:xfrm>
            <a:prstGeom prst="rect">
              <a:avLst/>
            </a:prstGeom>
          </p:spPr>
        </p:pic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E13F66EC-4BBD-4481-B707-6B4BC935A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9310493" y="55158"/>
              <a:ext cx="1313829" cy="1148352"/>
            </a:xfrm>
            <a:prstGeom prst="rect">
              <a:avLst/>
            </a:prstGeom>
          </p:spPr>
        </p:pic>
        <p:pic>
          <p:nvPicPr>
            <p:cNvPr id="75" name="Image 74">
              <a:extLst>
                <a:ext uri="{FF2B5EF4-FFF2-40B4-BE49-F238E27FC236}">
                  <a16:creationId xmlns:a16="http://schemas.microsoft.com/office/drawing/2014/main" id="{1B469996-74CE-41BD-BF19-46CA03CEB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92593" y="2029595"/>
              <a:ext cx="1281676" cy="1281676"/>
            </a:xfrm>
            <a:prstGeom prst="rect">
              <a:avLst/>
            </a:prstGeom>
          </p:spPr>
        </p:pic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AAEEC168-EE3E-4A49-A3B9-F1A4E883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9592764" y="2937345"/>
              <a:ext cx="611405" cy="838657"/>
            </a:xfrm>
            <a:prstGeom prst="rect">
              <a:avLst/>
            </a:prstGeom>
          </p:spPr>
        </p:pic>
        <p:pic>
          <p:nvPicPr>
            <p:cNvPr id="80" name="Image 79">
              <a:extLst>
                <a:ext uri="{FF2B5EF4-FFF2-40B4-BE49-F238E27FC236}">
                  <a16:creationId xmlns:a16="http://schemas.microsoft.com/office/drawing/2014/main" id="{DA9AD670-4CBC-4686-86DD-2AF2A529C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04805" y="261071"/>
              <a:ext cx="905482" cy="905482"/>
            </a:xfrm>
            <a:prstGeom prst="rect">
              <a:avLst/>
            </a:prstGeom>
          </p:spPr>
        </p:pic>
        <p:pic>
          <p:nvPicPr>
            <p:cNvPr id="82" name="Image 81">
              <a:extLst>
                <a:ext uri="{FF2B5EF4-FFF2-40B4-BE49-F238E27FC236}">
                  <a16:creationId xmlns:a16="http://schemas.microsoft.com/office/drawing/2014/main" id="{CCD66E97-48D3-46EA-BAF4-64391586B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961486" y="3523732"/>
              <a:ext cx="997204" cy="997204"/>
            </a:xfrm>
            <a:prstGeom prst="rect">
              <a:avLst/>
            </a:prstGeom>
          </p:spPr>
        </p:pic>
        <p:grpSp>
          <p:nvGrpSpPr>
            <p:cNvPr id="85" name="Groupe 84">
              <a:extLst>
                <a:ext uri="{FF2B5EF4-FFF2-40B4-BE49-F238E27FC236}">
                  <a16:creationId xmlns:a16="http://schemas.microsoft.com/office/drawing/2014/main" id="{53817708-13C8-4624-8D77-2CD429256527}"/>
                </a:ext>
              </a:extLst>
            </p:cNvPr>
            <p:cNvGrpSpPr/>
            <p:nvPr/>
          </p:nvGrpSpPr>
          <p:grpSpPr>
            <a:xfrm>
              <a:off x="8475093" y="4286569"/>
              <a:ext cx="930798" cy="845738"/>
              <a:chOff x="8502525" y="4267896"/>
              <a:chExt cx="930798" cy="845738"/>
            </a:xfrm>
          </p:grpSpPr>
          <p:sp>
            <p:nvSpPr>
              <p:cNvPr id="83" name="Rectangle : coins arrondis 82">
                <a:extLst>
                  <a:ext uri="{FF2B5EF4-FFF2-40B4-BE49-F238E27FC236}">
                    <a16:creationId xmlns:a16="http://schemas.microsoft.com/office/drawing/2014/main" id="{3BC6A22F-6377-474F-AE67-DCEB96F0C7EA}"/>
                  </a:ext>
                </a:extLst>
              </p:cNvPr>
              <p:cNvSpPr/>
              <p:nvPr/>
            </p:nvSpPr>
            <p:spPr>
              <a:xfrm>
                <a:off x="8502525" y="4267896"/>
                <a:ext cx="930798" cy="845738"/>
              </a:xfrm>
              <a:prstGeom prst="roundRect">
                <a:avLst/>
              </a:prstGeom>
              <a:solidFill>
                <a:srgbClr val="BBE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4" name="Rectangle : coins arrondis 83">
                <a:extLst>
                  <a:ext uri="{FF2B5EF4-FFF2-40B4-BE49-F238E27FC236}">
                    <a16:creationId xmlns:a16="http://schemas.microsoft.com/office/drawing/2014/main" id="{2B807E56-F66B-44EF-9F42-02B1409563BD}"/>
                  </a:ext>
                </a:extLst>
              </p:cNvPr>
              <p:cNvSpPr/>
              <p:nvPr/>
            </p:nvSpPr>
            <p:spPr>
              <a:xfrm>
                <a:off x="8652422" y="4381130"/>
                <a:ext cx="683596" cy="63503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86" name="Groupe 85">
              <a:extLst>
                <a:ext uri="{FF2B5EF4-FFF2-40B4-BE49-F238E27FC236}">
                  <a16:creationId xmlns:a16="http://schemas.microsoft.com/office/drawing/2014/main" id="{10DA0C8F-076B-487F-AF7C-80C68340D9BC}"/>
                </a:ext>
              </a:extLst>
            </p:cNvPr>
            <p:cNvGrpSpPr/>
            <p:nvPr/>
          </p:nvGrpSpPr>
          <p:grpSpPr>
            <a:xfrm>
              <a:off x="2995109" y="4281627"/>
              <a:ext cx="930798" cy="845738"/>
              <a:chOff x="8502525" y="4267896"/>
              <a:chExt cx="930798" cy="845738"/>
            </a:xfrm>
          </p:grpSpPr>
          <p:sp>
            <p:nvSpPr>
              <p:cNvPr id="87" name="Rectangle : coins arrondis 86">
                <a:extLst>
                  <a:ext uri="{FF2B5EF4-FFF2-40B4-BE49-F238E27FC236}">
                    <a16:creationId xmlns:a16="http://schemas.microsoft.com/office/drawing/2014/main" id="{63A14C1E-C710-4853-A5AB-BF54E56221A2}"/>
                  </a:ext>
                </a:extLst>
              </p:cNvPr>
              <p:cNvSpPr/>
              <p:nvPr/>
            </p:nvSpPr>
            <p:spPr>
              <a:xfrm>
                <a:off x="8502525" y="4267896"/>
                <a:ext cx="930798" cy="845738"/>
              </a:xfrm>
              <a:prstGeom prst="roundRect">
                <a:avLst/>
              </a:prstGeom>
              <a:solidFill>
                <a:srgbClr val="BBE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8" name="Rectangle : coins arrondis 87">
                <a:extLst>
                  <a:ext uri="{FF2B5EF4-FFF2-40B4-BE49-F238E27FC236}">
                    <a16:creationId xmlns:a16="http://schemas.microsoft.com/office/drawing/2014/main" id="{8CA0633D-0B6B-4FC2-B0D4-D95A96F0068C}"/>
                  </a:ext>
                </a:extLst>
              </p:cNvPr>
              <p:cNvSpPr/>
              <p:nvPr/>
            </p:nvSpPr>
            <p:spPr>
              <a:xfrm>
                <a:off x="8652422" y="4381130"/>
                <a:ext cx="683596" cy="63503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94" name="Image 93">
              <a:extLst>
                <a:ext uri="{FF2B5EF4-FFF2-40B4-BE49-F238E27FC236}">
                  <a16:creationId xmlns:a16="http://schemas.microsoft.com/office/drawing/2014/main" id="{B3C2459C-2741-4A15-A672-C35BBBD94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09934" y="5328975"/>
              <a:ext cx="1147996" cy="1147996"/>
            </a:xfrm>
            <a:prstGeom prst="rect">
              <a:avLst/>
            </a:prstGeom>
          </p:spPr>
        </p:pic>
        <p:pic>
          <p:nvPicPr>
            <p:cNvPr id="96" name="Image 95">
              <a:extLst>
                <a:ext uri="{FF2B5EF4-FFF2-40B4-BE49-F238E27FC236}">
                  <a16:creationId xmlns:a16="http://schemas.microsoft.com/office/drawing/2014/main" id="{881BCE02-E3DF-4868-9F9B-87B33790B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67008" y="4153185"/>
              <a:ext cx="1039592" cy="1039592"/>
            </a:xfrm>
            <a:prstGeom prst="rect">
              <a:avLst/>
            </a:prstGeom>
          </p:spPr>
        </p:pic>
        <p:pic>
          <p:nvPicPr>
            <p:cNvPr id="98" name="Image 97">
              <a:extLst>
                <a:ext uri="{FF2B5EF4-FFF2-40B4-BE49-F238E27FC236}">
                  <a16:creationId xmlns:a16="http://schemas.microsoft.com/office/drawing/2014/main" id="{B9ADA8AD-BDCD-4884-9523-0082F6053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839593" y="4421983"/>
              <a:ext cx="733928" cy="733928"/>
            </a:xfrm>
            <a:prstGeom prst="rect">
              <a:avLst/>
            </a:prstGeom>
          </p:spPr>
        </p:pic>
        <p:pic>
          <p:nvPicPr>
            <p:cNvPr id="100" name="Image 99">
              <a:extLst>
                <a:ext uri="{FF2B5EF4-FFF2-40B4-BE49-F238E27FC236}">
                  <a16:creationId xmlns:a16="http://schemas.microsoft.com/office/drawing/2014/main" id="{DD14B178-F3FD-40BF-BBC0-AD0CB2F29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2450554" y="4936588"/>
              <a:ext cx="672416" cy="618291"/>
            </a:xfrm>
            <a:prstGeom prst="rect">
              <a:avLst/>
            </a:prstGeom>
          </p:spPr>
        </p:pic>
        <p:pic>
          <p:nvPicPr>
            <p:cNvPr id="103" name="Image 102">
              <a:extLst>
                <a:ext uri="{FF2B5EF4-FFF2-40B4-BE49-F238E27FC236}">
                  <a16:creationId xmlns:a16="http://schemas.microsoft.com/office/drawing/2014/main" id="{DF3AC0EE-A989-4A50-909C-0C5408A1D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65583" y="1308432"/>
              <a:ext cx="735857" cy="735857"/>
            </a:xfrm>
            <a:prstGeom prst="rect">
              <a:avLst/>
            </a:prstGeom>
          </p:spPr>
        </p:pic>
        <p:pic>
          <p:nvPicPr>
            <p:cNvPr id="105" name="Image 104">
              <a:extLst>
                <a:ext uri="{FF2B5EF4-FFF2-40B4-BE49-F238E27FC236}">
                  <a16:creationId xmlns:a16="http://schemas.microsoft.com/office/drawing/2014/main" id="{9C0D4C89-B76C-48D2-A465-85345B6D0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66034" y="1394955"/>
              <a:ext cx="955779" cy="955779"/>
            </a:xfrm>
            <a:prstGeom prst="rect">
              <a:avLst/>
            </a:prstGeom>
          </p:spPr>
        </p:pic>
        <p:pic>
          <p:nvPicPr>
            <p:cNvPr id="109" name="Image 108">
              <a:extLst>
                <a:ext uri="{FF2B5EF4-FFF2-40B4-BE49-F238E27FC236}">
                  <a16:creationId xmlns:a16="http://schemas.microsoft.com/office/drawing/2014/main" id="{271D8C28-F317-406D-A8BC-E79CD1BAB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39735" y="2523404"/>
              <a:ext cx="1294502" cy="1294502"/>
            </a:xfrm>
            <a:prstGeom prst="rect">
              <a:avLst/>
            </a:prstGeom>
          </p:spPr>
        </p:pic>
        <p:pic>
          <p:nvPicPr>
            <p:cNvPr id="113" name="Image 112">
              <a:extLst>
                <a:ext uri="{FF2B5EF4-FFF2-40B4-BE49-F238E27FC236}">
                  <a16:creationId xmlns:a16="http://schemas.microsoft.com/office/drawing/2014/main" id="{7CBEACA8-5FBD-4E1F-A44B-FC279C218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26461" y="3262507"/>
              <a:ext cx="897721" cy="897721"/>
            </a:xfrm>
            <a:prstGeom prst="rect">
              <a:avLst/>
            </a:prstGeom>
          </p:spPr>
        </p:pic>
        <p:pic>
          <p:nvPicPr>
            <p:cNvPr id="117" name="Image 116">
              <a:extLst>
                <a:ext uri="{FF2B5EF4-FFF2-40B4-BE49-F238E27FC236}">
                  <a16:creationId xmlns:a16="http://schemas.microsoft.com/office/drawing/2014/main" id="{654C3D9F-FE43-46E1-ADF1-6837C93EB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-37605" y="5710068"/>
              <a:ext cx="1046556" cy="1147932"/>
            </a:xfrm>
            <a:prstGeom prst="rect">
              <a:avLst/>
            </a:prstGeom>
          </p:spPr>
        </p:pic>
        <p:pic>
          <p:nvPicPr>
            <p:cNvPr id="119" name="Image 118">
              <a:extLst>
                <a:ext uri="{FF2B5EF4-FFF2-40B4-BE49-F238E27FC236}">
                  <a16:creationId xmlns:a16="http://schemas.microsoft.com/office/drawing/2014/main" id="{E06B2852-C99D-4102-AADC-A02B1D8B1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3009073" y="5255807"/>
              <a:ext cx="1339509" cy="1422432"/>
            </a:xfrm>
            <a:prstGeom prst="rect">
              <a:avLst/>
            </a:prstGeom>
          </p:spPr>
        </p:pic>
        <p:pic>
          <p:nvPicPr>
            <p:cNvPr id="121" name="Image 120">
              <a:extLst>
                <a:ext uri="{FF2B5EF4-FFF2-40B4-BE49-F238E27FC236}">
                  <a16:creationId xmlns:a16="http://schemas.microsoft.com/office/drawing/2014/main" id="{CBFCA8DF-36CB-4EF7-979B-40131B160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234964" y="4372671"/>
              <a:ext cx="767740" cy="767740"/>
            </a:xfrm>
            <a:prstGeom prst="rect">
              <a:avLst/>
            </a:prstGeom>
          </p:spPr>
        </p:pic>
        <p:pic>
          <p:nvPicPr>
            <p:cNvPr id="123" name="Image 122">
              <a:extLst>
                <a:ext uri="{FF2B5EF4-FFF2-40B4-BE49-F238E27FC236}">
                  <a16:creationId xmlns:a16="http://schemas.microsoft.com/office/drawing/2014/main" id="{E4FFDEE8-0946-4A88-8F97-D1405E4A1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78638" y="1976494"/>
              <a:ext cx="1235231" cy="1235231"/>
            </a:xfrm>
            <a:prstGeom prst="rect">
              <a:avLst/>
            </a:prstGeom>
          </p:spPr>
        </p:pic>
        <p:pic>
          <p:nvPicPr>
            <p:cNvPr id="125" name="Image 124">
              <a:extLst>
                <a:ext uri="{FF2B5EF4-FFF2-40B4-BE49-F238E27FC236}">
                  <a16:creationId xmlns:a16="http://schemas.microsoft.com/office/drawing/2014/main" id="{5312D6A4-E8F9-45C2-A500-3397732D4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750844" y="3868586"/>
              <a:ext cx="1068002" cy="1068002"/>
            </a:xfrm>
            <a:prstGeom prst="rect">
              <a:avLst/>
            </a:prstGeom>
          </p:spPr>
        </p:pic>
        <p:pic>
          <p:nvPicPr>
            <p:cNvPr id="127" name="Image 126">
              <a:extLst>
                <a:ext uri="{FF2B5EF4-FFF2-40B4-BE49-F238E27FC236}">
                  <a16:creationId xmlns:a16="http://schemas.microsoft.com/office/drawing/2014/main" id="{376F81A4-FE64-4043-8E3E-7FB347025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1675" y="4372671"/>
              <a:ext cx="1301584" cy="1301584"/>
            </a:xfrm>
            <a:prstGeom prst="rect">
              <a:avLst/>
            </a:prstGeom>
          </p:spPr>
        </p:pic>
        <p:pic>
          <p:nvPicPr>
            <p:cNvPr id="130" name="Image 129">
              <a:extLst>
                <a:ext uri="{FF2B5EF4-FFF2-40B4-BE49-F238E27FC236}">
                  <a16:creationId xmlns:a16="http://schemas.microsoft.com/office/drawing/2014/main" id="{DFDA05E1-605A-4F0B-A8D3-3230E86FA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2208" y="724642"/>
              <a:ext cx="1391156" cy="1391156"/>
            </a:xfrm>
            <a:prstGeom prst="rect">
              <a:avLst/>
            </a:prstGeom>
          </p:spPr>
        </p:pic>
        <p:sp>
          <p:nvSpPr>
            <p:cNvPr id="133" name="Arc 132">
              <a:extLst>
                <a:ext uri="{FF2B5EF4-FFF2-40B4-BE49-F238E27FC236}">
                  <a16:creationId xmlns:a16="http://schemas.microsoft.com/office/drawing/2014/main" id="{6E76B5EC-A978-4087-87E7-3635E93FBE4A}"/>
                </a:ext>
              </a:extLst>
            </p:cNvPr>
            <p:cNvSpPr/>
            <p:nvPr/>
          </p:nvSpPr>
          <p:spPr>
            <a:xfrm>
              <a:off x="4937672" y="4875071"/>
              <a:ext cx="2254524" cy="430354"/>
            </a:xfrm>
            <a:prstGeom prst="arc">
              <a:avLst/>
            </a:prstGeom>
            <a:solidFill>
              <a:srgbClr val="030303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2" name="Image 131">
              <a:extLst>
                <a:ext uri="{FF2B5EF4-FFF2-40B4-BE49-F238E27FC236}">
                  <a16:creationId xmlns:a16="http://schemas.microsoft.com/office/drawing/2014/main" id="{A985BDC8-47EF-4FDB-8B65-29AD78FD0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57928" y="4104860"/>
              <a:ext cx="1229318" cy="1229318"/>
            </a:xfrm>
            <a:prstGeom prst="rect">
              <a:avLst/>
            </a:prstGeom>
          </p:spPr>
        </p:pic>
        <p:pic>
          <p:nvPicPr>
            <p:cNvPr id="135" name="Image 134">
              <a:extLst>
                <a:ext uri="{FF2B5EF4-FFF2-40B4-BE49-F238E27FC236}">
                  <a16:creationId xmlns:a16="http://schemas.microsoft.com/office/drawing/2014/main" id="{517E2387-284A-4B84-A859-E86EE67ED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0522" y="3644297"/>
              <a:ext cx="1201522" cy="1201522"/>
            </a:xfrm>
            <a:prstGeom prst="rect">
              <a:avLst/>
            </a:prstGeom>
          </p:spPr>
        </p:pic>
        <p:pic>
          <p:nvPicPr>
            <p:cNvPr id="137" name="Image 136">
              <a:extLst>
                <a:ext uri="{FF2B5EF4-FFF2-40B4-BE49-F238E27FC236}">
                  <a16:creationId xmlns:a16="http://schemas.microsoft.com/office/drawing/2014/main" id="{4273CBDA-994B-49E4-BDF5-A936915D6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290071" y="2044289"/>
              <a:ext cx="1010718" cy="1010718"/>
            </a:xfrm>
            <a:prstGeom prst="rect">
              <a:avLst/>
            </a:prstGeom>
          </p:spPr>
        </p:pic>
        <p:pic>
          <p:nvPicPr>
            <p:cNvPr id="139" name="Image 138">
              <a:extLst>
                <a:ext uri="{FF2B5EF4-FFF2-40B4-BE49-F238E27FC236}">
                  <a16:creationId xmlns:a16="http://schemas.microsoft.com/office/drawing/2014/main" id="{BA94F14D-1476-4B7A-AAE0-F5EFF5917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62989" y="0"/>
              <a:ext cx="1143949" cy="1143949"/>
            </a:xfrm>
            <a:prstGeom prst="rect">
              <a:avLst/>
            </a:prstGeom>
          </p:spPr>
        </p:pic>
        <p:pic>
          <p:nvPicPr>
            <p:cNvPr id="141" name="Image 140">
              <a:extLst>
                <a:ext uri="{FF2B5EF4-FFF2-40B4-BE49-F238E27FC236}">
                  <a16:creationId xmlns:a16="http://schemas.microsoft.com/office/drawing/2014/main" id="{F9DAF940-D37A-4A5F-B358-C4C9C84E5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52622" y="3842212"/>
              <a:ext cx="1096337" cy="1096337"/>
            </a:xfrm>
            <a:prstGeom prst="rect">
              <a:avLst/>
            </a:prstGeom>
          </p:spPr>
        </p:pic>
        <p:pic>
          <p:nvPicPr>
            <p:cNvPr id="143" name="Image 142">
              <a:extLst>
                <a:ext uri="{FF2B5EF4-FFF2-40B4-BE49-F238E27FC236}">
                  <a16:creationId xmlns:a16="http://schemas.microsoft.com/office/drawing/2014/main" id="{073289DD-9BE1-4396-9A33-C3117753F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4380359" flipH="1" flipV="1">
              <a:off x="4440118" y="4426465"/>
              <a:ext cx="862221" cy="862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9019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1CFA89-0E45-4562-B781-6B70D3CE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" y="1990725"/>
            <a:ext cx="3355848" cy="1986915"/>
          </a:xfrm>
        </p:spPr>
        <p:txBody>
          <a:bodyPr/>
          <a:lstStyle/>
          <a:p>
            <a:r>
              <a:rPr lang="fr-FR" dirty="0"/>
              <a:t>Like </a:t>
            </a:r>
            <a:r>
              <a:rPr lang="fr-FR" dirty="0" err="1"/>
              <a:t>it</a:t>
            </a:r>
            <a:r>
              <a:rPr lang="fr-FR" dirty="0"/>
              <a:t> or Not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E672AD8-1479-4122-85DB-3B20DBEDD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" y="3493008"/>
            <a:ext cx="3236976" cy="3236976"/>
          </a:xfrm>
          <a:prstGeom prst="rect">
            <a:avLst/>
          </a:prstGeom>
        </p:spPr>
      </p:pic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0732BD89-DD45-4D11-B56C-A57D0DE50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3283" y="836676"/>
            <a:ext cx="7315200" cy="3342132"/>
          </a:xfrm>
        </p:spPr>
        <p:txBody>
          <a:bodyPr>
            <a:normAutofit/>
          </a:bodyPr>
          <a:lstStyle/>
          <a:p>
            <a:r>
              <a:rPr lang="fr-FR" dirty="0" err="1"/>
              <a:t>Everyone</a:t>
            </a:r>
            <a:r>
              <a:rPr lang="fr-FR" dirty="0"/>
              <a:t> </a:t>
            </a:r>
            <a:r>
              <a:rPr lang="fr-FR" dirty="0" err="1"/>
              <a:t>writes</a:t>
            </a:r>
            <a:r>
              <a:rPr lang="fr-FR" dirty="0"/>
              <a:t>  3 </a:t>
            </a:r>
            <a:r>
              <a:rPr lang="fr-FR" dirty="0" err="1"/>
              <a:t>things</a:t>
            </a:r>
            <a:r>
              <a:rPr lang="fr-FR" dirty="0"/>
              <a:t> </a:t>
            </a:r>
            <a:r>
              <a:rPr lang="fr-FR" dirty="0" err="1"/>
              <a:t>he</a:t>
            </a:r>
            <a:r>
              <a:rPr lang="fr-FR" dirty="0"/>
              <a:t>/</a:t>
            </a:r>
            <a:r>
              <a:rPr lang="fr-FR" dirty="0" err="1"/>
              <a:t>she</a:t>
            </a:r>
            <a:r>
              <a:rPr lang="fr-FR" dirty="0"/>
              <a:t> likes and 3  </a:t>
            </a:r>
            <a:r>
              <a:rPr lang="fr-FR" dirty="0" err="1"/>
              <a:t>things</a:t>
            </a:r>
            <a:r>
              <a:rPr lang="fr-FR" dirty="0"/>
              <a:t> </a:t>
            </a:r>
            <a:r>
              <a:rPr lang="fr-FR" dirty="0" err="1"/>
              <a:t>he</a:t>
            </a:r>
            <a:r>
              <a:rPr lang="fr-FR" dirty="0"/>
              <a:t>/</a:t>
            </a:r>
            <a:r>
              <a:rPr lang="fr-FR" dirty="0" err="1"/>
              <a:t>she</a:t>
            </a:r>
            <a:r>
              <a:rPr lang="fr-FR" dirty="0"/>
              <a:t> dislikes on </a:t>
            </a:r>
            <a:r>
              <a:rPr lang="fr-FR" dirty="0" err="1"/>
              <a:t>colored</a:t>
            </a:r>
            <a:r>
              <a:rPr lang="fr-FR" dirty="0"/>
              <a:t> post-</a:t>
            </a:r>
            <a:r>
              <a:rPr lang="fr-FR" dirty="0" err="1"/>
              <a:t>its</a:t>
            </a:r>
            <a:r>
              <a:rPr lang="fr-FR" dirty="0"/>
              <a:t> and fix </a:t>
            </a:r>
            <a:r>
              <a:rPr lang="fr-FR" dirty="0" err="1"/>
              <a:t>them</a:t>
            </a:r>
            <a:r>
              <a:rPr lang="fr-FR" dirty="0"/>
              <a:t> in the respective </a:t>
            </a:r>
            <a:r>
              <a:rPr lang="fr-FR" dirty="0" err="1"/>
              <a:t>columns</a:t>
            </a:r>
            <a:r>
              <a:rPr lang="fr-FR" dirty="0"/>
              <a:t> on the </a:t>
            </a:r>
            <a:r>
              <a:rPr lang="fr-FR" dirty="0" err="1"/>
              <a:t>dedicated</a:t>
            </a:r>
            <a:r>
              <a:rPr lang="fr-FR" dirty="0"/>
              <a:t> </a:t>
            </a:r>
            <a:r>
              <a:rPr lang="fr-FR" dirty="0" err="1"/>
              <a:t>wall</a:t>
            </a:r>
            <a:r>
              <a:rPr lang="fr-FR" dirty="0"/>
              <a:t>. </a:t>
            </a:r>
            <a:br>
              <a:rPr lang="fr-FR" dirty="0"/>
            </a:br>
            <a:endParaRPr lang="fr-FR" dirty="0"/>
          </a:p>
          <a:p>
            <a:r>
              <a:rPr lang="fr-FR" dirty="0"/>
              <a:t>Topics are </a:t>
            </a:r>
            <a:r>
              <a:rPr lang="fr-FR" dirty="0" err="1"/>
              <a:t>prioritized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help of </a:t>
            </a:r>
            <a:r>
              <a:rPr lang="fr-FR" dirty="0" err="1"/>
              <a:t>colored</a:t>
            </a:r>
            <a:r>
              <a:rPr lang="fr-FR" dirty="0"/>
              <a:t> stickers (1,2,3)</a:t>
            </a:r>
          </a:p>
          <a:p>
            <a:endParaRPr lang="fr-FR" dirty="0"/>
          </a:p>
          <a:p>
            <a:r>
              <a:rPr lang="fr-FR" dirty="0"/>
              <a:t>The group </a:t>
            </a:r>
            <a:r>
              <a:rPr lang="fr-FR" dirty="0" err="1"/>
              <a:t>reviews</a:t>
            </a:r>
            <a:r>
              <a:rPr lang="fr-FR" dirty="0"/>
              <a:t> the topics on the </a:t>
            </a:r>
            <a:r>
              <a:rPr lang="fr-FR" dirty="0" err="1"/>
              <a:t>wall</a:t>
            </a:r>
            <a:r>
              <a:rPr lang="fr-FR" dirty="0"/>
              <a:t> and </a:t>
            </a:r>
            <a:r>
              <a:rPr lang="fr-FR" dirty="0" err="1"/>
              <a:t>infers</a:t>
            </a:r>
            <a:r>
              <a:rPr lang="fr-FR" dirty="0"/>
              <a:t> a </a:t>
            </a:r>
            <a:r>
              <a:rPr lang="fr-FR" dirty="0" err="1"/>
              <a:t>synthesis</a:t>
            </a:r>
            <a:r>
              <a:rPr lang="fr-FR" dirty="0"/>
              <a:t> and possible </a:t>
            </a:r>
            <a:r>
              <a:rPr lang="fr-FR" dirty="0" err="1"/>
              <a:t>improvements</a:t>
            </a:r>
            <a:r>
              <a:rPr lang="fr-FR" dirty="0"/>
              <a:t> / action points.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20" name="Oval 7">
            <a:extLst>
              <a:ext uri="{FF2B5EF4-FFF2-40B4-BE49-F238E27FC236}">
                <a16:creationId xmlns:a16="http://schemas.microsoft.com/office/drawing/2014/main" id="{BAB4FAB1-EF1B-4498-B104-F1E9C63E09E7}"/>
              </a:ext>
            </a:extLst>
          </p:cNvPr>
          <p:cNvSpPr/>
          <p:nvPr/>
        </p:nvSpPr>
        <p:spPr>
          <a:xfrm>
            <a:off x="4910328" y="4178808"/>
            <a:ext cx="539496" cy="54944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4F21B7E-CBD0-414D-B7A6-581D9F189936}"/>
              </a:ext>
            </a:extLst>
          </p:cNvPr>
          <p:cNvSpPr txBox="1"/>
          <p:nvPr/>
        </p:nvSpPr>
        <p:spPr>
          <a:xfrm>
            <a:off x="5571928" y="4178808"/>
            <a:ext cx="60551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Group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dynamics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is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key</a:t>
            </a: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- </a:t>
            </a:r>
            <a:r>
              <a:rPr lang="fr-FR" sz="2000" dirty="0">
                <a:solidFill>
                  <a:srgbClr val="1096C7"/>
                </a:solidFill>
              </a:rPr>
              <a:t>RESPECT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others’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viewpoints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benevolent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attitude </a:t>
            </a: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- PARK if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too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emotional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- Perceptions are NOT people</a:t>
            </a: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- Let the group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decide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41460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D5AA846-3693-4F35-ACBF-6DBD5EF9E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431" y="-1"/>
            <a:ext cx="9779977" cy="690710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511EA08-99AB-4774-B887-6E27EB1527B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46" y="785313"/>
            <a:ext cx="6231060" cy="472746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36962ED-05E3-4157-B2E1-C62767E4DDE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8070" y="5655490"/>
            <a:ext cx="712176" cy="427306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0144408-5797-4F56-ABAC-748FA5F32349}"/>
              </a:ext>
            </a:extLst>
          </p:cNvPr>
          <p:cNvSpPr txBox="1"/>
          <p:nvPr/>
        </p:nvSpPr>
        <p:spPr>
          <a:xfrm>
            <a:off x="1101828" y="5502056"/>
            <a:ext cx="59742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/>
              <a:t>Teamwork</a:t>
            </a:r>
            <a:r>
              <a:rPr lang="fr-FR" sz="4000" dirty="0"/>
              <a:t> Survival Toolbox</a:t>
            </a:r>
          </a:p>
        </p:txBody>
      </p:sp>
    </p:spTree>
    <p:extLst>
      <p:ext uri="{BB962C8B-B14F-4D97-AF65-F5344CB8AC3E}">
        <p14:creationId xmlns:p14="http://schemas.microsoft.com/office/powerpoint/2010/main" val="1143388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1CFA89-0E45-4562-B781-6B70D3CE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" y="1990725"/>
            <a:ext cx="3355848" cy="679323"/>
          </a:xfrm>
        </p:spPr>
        <p:txBody>
          <a:bodyPr/>
          <a:lstStyle/>
          <a:p>
            <a:r>
              <a:rPr lang="fr-FR" dirty="0" err="1"/>
              <a:t>Material</a:t>
            </a:r>
            <a:r>
              <a:rPr lang="fr-FR" dirty="0"/>
              <a:t> etc.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DAEA19-7F94-432F-8A70-1CFA0361CC5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8F9F4"/>
              </a:clrFrom>
              <a:clrTo>
                <a:srgbClr val="F8F9F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2232" y="1006975"/>
            <a:ext cx="515112" cy="515112"/>
          </a:xfrm>
          <a:prstGeom prst="rect">
            <a:avLst/>
          </a:prstGeom>
        </p:spPr>
      </p:pic>
      <p:grpSp>
        <p:nvGrpSpPr>
          <p:cNvPr id="8" name="Group 5">
            <a:extLst>
              <a:ext uri="{FF2B5EF4-FFF2-40B4-BE49-F238E27FC236}">
                <a16:creationId xmlns:a16="http://schemas.microsoft.com/office/drawing/2014/main" id="{4791CF00-FE91-42A1-99BD-56E798F26F3F}"/>
              </a:ext>
            </a:extLst>
          </p:cNvPr>
          <p:cNvGrpSpPr/>
          <p:nvPr/>
        </p:nvGrpSpPr>
        <p:grpSpPr>
          <a:xfrm>
            <a:off x="3981700" y="1185019"/>
            <a:ext cx="1800344" cy="159149"/>
            <a:chOff x="1316736" y="1581912"/>
            <a:chExt cx="9186672" cy="59436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9DAB4DA9-1ED2-48B5-A354-0D9F7B58A72A}"/>
                </a:ext>
              </a:extLst>
            </p:cNvPr>
            <p:cNvGrpSpPr/>
            <p:nvPr/>
          </p:nvGrpSpPr>
          <p:grpSpPr>
            <a:xfrm>
              <a:off x="1316736" y="1581912"/>
              <a:ext cx="9186672" cy="594360"/>
              <a:chOff x="1316736" y="1581912"/>
              <a:chExt cx="9186672" cy="2566416"/>
            </a:xfrm>
          </p:grpSpPr>
          <p:sp>
            <p:nvSpPr>
              <p:cNvPr id="11" name="Rectangle : coins arrondis 10">
                <a:extLst>
                  <a:ext uri="{FF2B5EF4-FFF2-40B4-BE49-F238E27FC236}">
                    <a16:creationId xmlns:a16="http://schemas.microsoft.com/office/drawing/2014/main" id="{20686CE3-4A7F-4F1A-AAA0-5353881B7191}"/>
                  </a:ext>
                </a:extLst>
              </p:cNvPr>
              <p:cNvSpPr/>
              <p:nvPr/>
            </p:nvSpPr>
            <p:spPr>
              <a:xfrm>
                <a:off x="1316736" y="1581912"/>
                <a:ext cx="9153144" cy="2505456"/>
              </a:xfrm>
              <a:prstGeom prst="roundRect">
                <a:avLst/>
              </a:prstGeom>
              <a:solidFill>
                <a:schemeClr val="tx1"/>
              </a:solidFill>
              <a:ln w="762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" name="Rectangle : coins arrondis 11">
                <a:extLst>
                  <a:ext uri="{FF2B5EF4-FFF2-40B4-BE49-F238E27FC236}">
                    <a16:creationId xmlns:a16="http://schemas.microsoft.com/office/drawing/2014/main" id="{2122CD82-1BAB-4DC3-91C4-695EB29DD3B4}"/>
                  </a:ext>
                </a:extLst>
              </p:cNvPr>
              <p:cNvSpPr/>
              <p:nvPr/>
            </p:nvSpPr>
            <p:spPr>
              <a:xfrm>
                <a:off x="1350264" y="1642872"/>
                <a:ext cx="9153144" cy="2505456"/>
              </a:xfrm>
              <a:prstGeom prst="roundRect">
                <a:avLst/>
              </a:prstGeom>
              <a:solidFill>
                <a:schemeClr val="tx1"/>
              </a:solidFill>
              <a:ln w="762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7B804F7-B0A6-44E0-AFE7-471A1BAA97FA}"/>
                </a:ext>
              </a:extLst>
            </p:cNvPr>
            <p:cNvSpPr/>
            <p:nvPr/>
          </p:nvSpPr>
          <p:spPr>
            <a:xfrm>
              <a:off x="1417320" y="1663366"/>
              <a:ext cx="9052560" cy="445569"/>
            </a:xfrm>
            <a:prstGeom prst="roundRect">
              <a:avLst/>
            </a:prstGeom>
            <a:gradFill flip="none" rotWithShape="1">
              <a:gsLst>
                <a:gs pos="0">
                  <a:srgbClr val="00B050"/>
                </a:gs>
                <a:gs pos="54000">
                  <a:srgbClr val="FFFF00"/>
                </a:gs>
                <a:gs pos="71000">
                  <a:schemeClr val="accent4">
                    <a:lumMod val="60000"/>
                    <a:lumOff val="40000"/>
                  </a:schemeClr>
                </a:gs>
                <a:gs pos="100000">
                  <a:srgbClr val="C00000"/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" name="Isosceles Triangle 6">
            <a:extLst>
              <a:ext uri="{FF2B5EF4-FFF2-40B4-BE49-F238E27FC236}">
                <a16:creationId xmlns:a16="http://schemas.microsoft.com/office/drawing/2014/main" id="{66BB3B3E-1269-42EA-97A6-2565F87153AA}"/>
              </a:ext>
            </a:extLst>
          </p:cNvPr>
          <p:cNvSpPr/>
          <p:nvPr/>
        </p:nvSpPr>
        <p:spPr>
          <a:xfrm>
            <a:off x="4020604" y="1262703"/>
            <a:ext cx="277032" cy="226217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04FDBAF-84E6-4A2A-A32C-2C3A68506748}"/>
              </a:ext>
            </a:extLst>
          </p:cNvPr>
          <p:cNvSpPr txBox="1"/>
          <p:nvPr/>
        </p:nvSpPr>
        <p:spPr>
          <a:xfrm flipH="1">
            <a:off x="6035039" y="1078037"/>
            <a:ext cx="1517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Easy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02CFBD8-31B3-4496-8E8F-92FFCECA42EB}"/>
              </a:ext>
            </a:extLst>
          </p:cNvPr>
          <p:cNvSpPr txBox="1"/>
          <p:nvPr/>
        </p:nvSpPr>
        <p:spPr>
          <a:xfrm flipH="1">
            <a:off x="8674606" y="1078037"/>
            <a:ext cx="1905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45-60 min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67E4B43-CCE1-4735-A5DC-F3C835DBB6B2}"/>
              </a:ext>
            </a:extLst>
          </p:cNvPr>
          <p:cNvSpPr txBox="1"/>
          <p:nvPr/>
        </p:nvSpPr>
        <p:spPr>
          <a:xfrm>
            <a:off x="3818532" y="1990725"/>
            <a:ext cx="642996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Independent or neutral </a:t>
            </a:r>
            <a:r>
              <a:rPr lang="fr-FR" dirty="0" err="1"/>
              <a:t>moderator</a:t>
            </a:r>
            <a:r>
              <a:rPr lang="fr-FR" dirty="0"/>
              <a:t> </a:t>
            </a:r>
            <a:r>
              <a:rPr lang="fr-FR" dirty="0" err="1"/>
              <a:t>may</a:t>
            </a:r>
            <a:r>
              <a:rPr lang="fr-FR" dirty="0"/>
              <a:t> help</a:t>
            </a:r>
          </a:p>
          <a:p>
            <a:r>
              <a:rPr lang="fr-FR" dirty="0"/>
              <a:t>Do not guide or </a:t>
            </a:r>
            <a:r>
              <a:rPr lang="fr-FR" dirty="0" err="1"/>
              <a:t>decide</a:t>
            </a:r>
            <a:r>
              <a:rPr lang="fr-FR" dirty="0"/>
              <a:t> – </a:t>
            </a:r>
            <a:r>
              <a:rPr lang="fr-FR" dirty="0" err="1"/>
              <a:t>just</a:t>
            </a:r>
            <a:r>
              <a:rPr lang="fr-FR" dirty="0"/>
              <a:t> </a:t>
            </a:r>
            <a:r>
              <a:rPr lang="fr-FR" dirty="0" err="1"/>
              <a:t>moderate</a:t>
            </a:r>
            <a:endParaRPr lang="fr-FR" dirty="0"/>
          </a:p>
          <a:p>
            <a:r>
              <a:rPr lang="fr-FR" dirty="0"/>
              <a:t>Rephrase, </a:t>
            </a:r>
            <a:r>
              <a:rPr lang="fr-FR" dirty="0" err="1"/>
              <a:t>ask</a:t>
            </a:r>
            <a:r>
              <a:rPr lang="fr-FR" dirty="0"/>
              <a:t> for </a:t>
            </a:r>
            <a:r>
              <a:rPr lang="fr-FR" dirty="0" err="1"/>
              <a:t>elaboration</a:t>
            </a:r>
            <a:r>
              <a:rPr lang="fr-FR" dirty="0"/>
              <a:t>, active </a:t>
            </a:r>
            <a:r>
              <a:rPr lang="fr-FR" dirty="0" err="1"/>
              <a:t>listening</a:t>
            </a:r>
            <a:endParaRPr lang="fr-FR" dirty="0"/>
          </a:p>
          <a:p>
            <a:r>
              <a:rPr lang="fr-FR" dirty="0"/>
              <a:t>Do not </a:t>
            </a:r>
            <a:r>
              <a:rPr lang="fr-FR" dirty="0" err="1"/>
              <a:t>allow</a:t>
            </a:r>
            <a:r>
              <a:rPr lang="fr-FR" dirty="0"/>
              <a:t> </a:t>
            </a:r>
            <a:r>
              <a:rPr lang="fr-FR" dirty="0" err="1"/>
              <a:t>critics</a:t>
            </a:r>
            <a:r>
              <a:rPr lang="fr-FR" dirty="0"/>
              <a:t> – </a:t>
            </a:r>
            <a:r>
              <a:rPr lang="fr-FR" dirty="0" err="1"/>
              <a:t>just</a:t>
            </a:r>
            <a:r>
              <a:rPr lang="fr-FR" dirty="0"/>
              <a:t> </a:t>
            </a:r>
            <a:r>
              <a:rPr lang="fr-FR" dirty="0" err="1"/>
              <a:t>explanations</a:t>
            </a:r>
            <a:endParaRPr lang="fr-FR" dirty="0"/>
          </a:p>
          <a:p>
            <a:r>
              <a:rPr lang="fr-FR" dirty="0" err="1"/>
              <a:t>Ensure</a:t>
            </a:r>
            <a:r>
              <a:rPr lang="fr-FR" dirty="0"/>
              <a:t> topics are </a:t>
            </a:r>
            <a:r>
              <a:rPr lang="fr-FR" dirty="0" err="1"/>
              <a:t>general</a:t>
            </a:r>
            <a:r>
              <a:rPr lang="fr-FR" dirty="0"/>
              <a:t> </a:t>
            </a:r>
            <a:r>
              <a:rPr lang="fr-FR" dirty="0" err="1"/>
              <a:t>enough</a:t>
            </a:r>
            <a:r>
              <a:rPr lang="fr-FR" dirty="0"/>
              <a:t> </a:t>
            </a:r>
          </a:p>
          <a:p>
            <a:r>
              <a:rPr lang="fr-FR" dirty="0" err="1"/>
              <a:t>Ensure</a:t>
            </a:r>
            <a:r>
              <a:rPr lang="fr-FR" dirty="0"/>
              <a:t> the </a:t>
            </a:r>
            <a:r>
              <a:rPr lang="fr-FR" dirty="0" err="1"/>
              <a:t>list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not </a:t>
            </a:r>
            <a:r>
              <a:rPr lang="fr-FR" dirty="0" err="1"/>
              <a:t>too</a:t>
            </a:r>
            <a:r>
              <a:rPr lang="fr-FR" dirty="0"/>
              <a:t> long </a:t>
            </a:r>
            <a:r>
              <a:rPr lang="fr-FR" dirty="0" err="1"/>
              <a:t>so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managed</a:t>
            </a:r>
            <a:endParaRPr lang="fr-FR" dirty="0"/>
          </a:p>
          <a:p>
            <a:endParaRPr lang="fr-FR" dirty="0"/>
          </a:p>
          <a:p>
            <a:r>
              <a:rPr lang="fr-FR" u="sng" dirty="0" err="1"/>
              <a:t>Opening</a:t>
            </a:r>
            <a:r>
              <a:rPr lang="fr-FR" dirty="0"/>
              <a:t>: </a:t>
            </a:r>
            <a:r>
              <a:rPr lang="fr-FR" dirty="0" err="1"/>
              <a:t>remind</a:t>
            </a:r>
            <a:r>
              <a:rPr lang="fr-FR" dirty="0"/>
              <a:t> </a:t>
            </a:r>
            <a:r>
              <a:rPr lang="fr-FR" dirty="0" err="1"/>
              <a:t>them</a:t>
            </a:r>
            <a:r>
              <a:rPr lang="fr-FR" dirty="0"/>
              <a:t> the </a:t>
            </a:r>
            <a:r>
              <a:rPr lang="fr-FR" dirty="0" err="1"/>
              <a:t>rules</a:t>
            </a:r>
            <a:r>
              <a:rPr lang="fr-FR" dirty="0"/>
              <a:t> (respect, open-</a:t>
            </a:r>
            <a:r>
              <a:rPr lang="fr-FR" dirty="0" err="1"/>
              <a:t>minded</a:t>
            </a:r>
            <a:r>
              <a:rPr lang="fr-FR" dirty="0"/>
              <a:t>…)</a:t>
            </a:r>
          </a:p>
          <a:p>
            <a:r>
              <a:rPr lang="fr-FR" u="sng" dirty="0" err="1"/>
              <a:t>Closure</a:t>
            </a:r>
            <a:r>
              <a:rPr lang="fr-FR" dirty="0"/>
              <a:t>: </a:t>
            </a:r>
            <a:r>
              <a:rPr lang="fr-FR" dirty="0" err="1"/>
              <a:t>summarize</a:t>
            </a:r>
            <a:r>
              <a:rPr lang="fr-FR" dirty="0"/>
              <a:t> and </a:t>
            </a:r>
            <a:r>
              <a:rPr lang="fr-FR" dirty="0" err="1"/>
              <a:t>draw</a:t>
            </a:r>
            <a:r>
              <a:rPr lang="fr-FR" dirty="0"/>
              <a:t> conclusions </a:t>
            </a:r>
            <a:r>
              <a:rPr lang="fr-FR" dirty="0" err="1"/>
              <a:t>together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group</a:t>
            </a:r>
          </a:p>
          <a:p>
            <a:endParaRPr lang="fr-FR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95619F84-2B54-4A27-8D30-1D8595ECE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532" y="5475946"/>
            <a:ext cx="487680" cy="48768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B29CA33B-8547-4C36-BDBE-125D31F0286A}"/>
              </a:ext>
            </a:extLst>
          </p:cNvPr>
          <p:cNvSpPr txBox="1"/>
          <p:nvPr/>
        </p:nvSpPr>
        <p:spPr>
          <a:xfrm>
            <a:off x="4463580" y="5535120"/>
            <a:ext cx="1816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Criticize</a:t>
            </a:r>
            <a:r>
              <a:rPr lang="fr-FR" dirty="0"/>
              <a:t> / </a:t>
            </a:r>
            <a:r>
              <a:rPr lang="fr-FR" dirty="0" err="1"/>
              <a:t>Debate</a:t>
            </a:r>
            <a:endParaRPr lang="fr-FR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04EEACCE-568A-42D7-884F-5DAF237ED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312695">
            <a:off x="2258471" y="4780213"/>
            <a:ext cx="997110" cy="498555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F61015FB-60C6-4D70-AEC0-7365F09F5C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51961"/>
            <a:ext cx="2376639" cy="1832098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EAA6ECF-99C6-42C5-8C74-5D5353D6ED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3081" y="4890113"/>
            <a:ext cx="458581" cy="458581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BD66275E-BE5D-46F1-8C38-88994D1AB76D}"/>
              </a:ext>
            </a:extLst>
          </p:cNvPr>
          <p:cNvSpPr txBox="1"/>
          <p:nvPr/>
        </p:nvSpPr>
        <p:spPr>
          <a:xfrm>
            <a:off x="4459909" y="4934737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 – 15 people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B25EA50-FE66-4D38-B1B3-37A97525D320}"/>
              </a:ext>
            </a:extLst>
          </p:cNvPr>
          <p:cNvCxnSpPr>
            <a:stCxn id="28" idx="0"/>
          </p:cNvCxnSpPr>
          <p:nvPr/>
        </p:nvCxnSpPr>
        <p:spPr>
          <a:xfrm flipH="1">
            <a:off x="1188319" y="4251961"/>
            <a:ext cx="1" cy="12831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095F3499-55AA-45BF-A6DC-5965374AAB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609" y="4380693"/>
            <a:ext cx="294292" cy="28633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6CFDF89-A190-41F8-8AEA-6D3BEB177D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5196" y="4380694"/>
            <a:ext cx="248734" cy="353232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F40B484D-CF15-447B-B358-F2A6DD3A9E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494014" y="4761694"/>
            <a:ext cx="651260" cy="434173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752A4B26-0B37-4B2B-8BB2-6F259AEFB1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2273" y="5060607"/>
            <a:ext cx="484582" cy="422104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808D0138-1D4B-4025-BFD1-E4E44BE66C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2273" y="4759882"/>
            <a:ext cx="484582" cy="422104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AC90F96A-E1A0-419B-940E-7AAF27D1B2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428" y="3053571"/>
            <a:ext cx="1350136" cy="804456"/>
          </a:xfrm>
          <a:prstGeom prst="rect">
            <a:avLst/>
          </a:prstGeom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7C93BE6A-6E6F-462F-A50B-CB6B0D73C8C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4474" y="2890491"/>
            <a:ext cx="1387808" cy="1060745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FFCFF389-7633-4B77-9665-280DF0DC8E6D}"/>
              </a:ext>
            </a:extLst>
          </p:cNvPr>
          <p:cNvSpPr txBox="1"/>
          <p:nvPr/>
        </p:nvSpPr>
        <p:spPr>
          <a:xfrm>
            <a:off x="387609" y="3040979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C1D05AE5-766F-44C6-942E-643BAFCCF4CF}"/>
              </a:ext>
            </a:extLst>
          </p:cNvPr>
          <p:cNvSpPr txBox="1"/>
          <p:nvPr/>
        </p:nvSpPr>
        <p:spPr>
          <a:xfrm>
            <a:off x="863800" y="3056323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0E74FB77-8F75-4132-81D3-720CC9A022F2}"/>
              </a:ext>
            </a:extLst>
          </p:cNvPr>
          <p:cNvSpPr txBox="1"/>
          <p:nvPr/>
        </p:nvSpPr>
        <p:spPr>
          <a:xfrm>
            <a:off x="1325565" y="3056323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6361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1CFA89-0E45-4562-B781-6B70D3CE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90725"/>
            <a:ext cx="3520440" cy="1986915"/>
          </a:xfrm>
        </p:spPr>
        <p:txBody>
          <a:bodyPr/>
          <a:lstStyle/>
          <a:p>
            <a:r>
              <a:rPr lang="fr-FR" dirty="0"/>
              <a:t>News / Fake News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E399491-6357-46B7-A5E0-43DADBE452E9}"/>
              </a:ext>
            </a:extLst>
          </p:cNvPr>
          <p:cNvGrpSpPr/>
          <p:nvPr/>
        </p:nvGrpSpPr>
        <p:grpSpPr>
          <a:xfrm>
            <a:off x="147660" y="4034028"/>
            <a:ext cx="1792896" cy="1696212"/>
            <a:chOff x="348828" y="4059936"/>
            <a:chExt cx="1792896" cy="1696212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4C0A2DA-B991-441F-8E71-32AFE49DD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8828" y="4059936"/>
              <a:ext cx="1725168" cy="15986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4317973-ED26-4628-9304-6CE387FC3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2692" y="4108704"/>
              <a:ext cx="1725168" cy="15986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7A8EB26C-5DDE-471C-A8D9-0ADD0919A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6556" y="4157472"/>
              <a:ext cx="1725168" cy="15986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F8AF0A2D-D8F0-4E33-8DED-ABB77A52D810}"/>
              </a:ext>
            </a:extLst>
          </p:cNvPr>
          <p:cNvGrpSpPr/>
          <p:nvPr/>
        </p:nvGrpSpPr>
        <p:grpSpPr>
          <a:xfrm>
            <a:off x="1461012" y="4833366"/>
            <a:ext cx="1826760" cy="1644396"/>
            <a:chOff x="3835404" y="5011674"/>
            <a:chExt cx="1826760" cy="1644396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AB595B8-60CC-44F6-91BC-824723F15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5404" y="5011674"/>
              <a:ext cx="1725168" cy="15986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1897809B-09E1-4A96-A1B7-5089E0F21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3132" y="5034534"/>
              <a:ext cx="1725168" cy="15986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5FC4998C-4C49-4B9C-BDCF-565DD601F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36996" y="5057394"/>
              <a:ext cx="1725168" cy="15986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E95B8F97-F021-4FB0-A453-A673391BF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1836" y="763524"/>
            <a:ext cx="7315200" cy="3342132"/>
          </a:xfrm>
        </p:spPr>
        <p:txBody>
          <a:bodyPr>
            <a:noAutofit/>
          </a:bodyPr>
          <a:lstStyle/>
          <a:p>
            <a:r>
              <a:rPr lang="fr-FR" dirty="0" err="1"/>
              <a:t>Everyone</a:t>
            </a:r>
            <a:r>
              <a:rPr lang="fr-FR" dirty="0"/>
              <a:t> </a:t>
            </a:r>
            <a:r>
              <a:rPr lang="fr-FR" dirty="0" err="1"/>
              <a:t>writes</a:t>
            </a:r>
            <a:r>
              <a:rPr lang="fr-FR" dirty="0"/>
              <a:t> 3 – 5 news and 3 – 5 fake news on </a:t>
            </a:r>
            <a:r>
              <a:rPr lang="fr-FR" dirty="0" err="1"/>
              <a:t>color</a:t>
            </a:r>
            <a:r>
              <a:rPr lang="fr-FR" dirty="0"/>
              <a:t> post-</a:t>
            </a:r>
            <a:r>
              <a:rPr lang="fr-FR" dirty="0" err="1"/>
              <a:t>its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(e.g. news are green and fake news are orange) and post </a:t>
            </a:r>
            <a:r>
              <a:rPr lang="fr-FR" dirty="0" err="1"/>
              <a:t>them</a:t>
            </a:r>
            <a:r>
              <a:rPr lang="fr-FR" dirty="0"/>
              <a:t> on the </a:t>
            </a:r>
            <a:r>
              <a:rPr lang="fr-FR" dirty="0" err="1"/>
              <a:t>dedicated</a:t>
            </a:r>
            <a:r>
              <a:rPr lang="fr-FR" dirty="0"/>
              <a:t> </a:t>
            </a:r>
            <a:r>
              <a:rPr lang="fr-FR" dirty="0" err="1"/>
              <a:t>wall</a:t>
            </a:r>
            <a:endParaRPr lang="fr-FR" dirty="0"/>
          </a:p>
          <a:p>
            <a:r>
              <a:rPr lang="fr-FR" dirty="0"/>
              <a:t>The </a:t>
            </a:r>
            <a:r>
              <a:rPr lang="fr-FR" dirty="0" err="1"/>
              <a:t>moderator</a:t>
            </a:r>
            <a:r>
              <a:rPr lang="fr-FR" dirty="0"/>
              <a:t> </a:t>
            </a:r>
            <a:r>
              <a:rPr lang="fr-FR" dirty="0" err="1"/>
              <a:t>picks</a:t>
            </a:r>
            <a:r>
              <a:rPr lang="fr-FR" dirty="0"/>
              <a:t> news and fake news in </a:t>
            </a:r>
            <a:r>
              <a:rPr lang="fr-FR" dirty="0" err="1"/>
              <a:t>turns</a:t>
            </a:r>
            <a:r>
              <a:rPr lang="fr-FR" dirty="0"/>
              <a:t> and </a:t>
            </a:r>
            <a:r>
              <a:rPr lang="fr-FR" dirty="0" err="1"/>
              <a:t>reviews</a:t>
            </a:r>
            <a:r>
              <a:rPr lang="fr-FR" dirty="0"/>
              <a:t> </a:t>
            </a:r>
            <a:r>
              <a:rPr lang="fr-FR" dirty="0" err="1"/>
              <a:t>them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group. </a:t>
            </a:r>
          </a:p>
          <a:p>
            <a:r>
              <a:rPr lang="fr-FR" dirty="0"/>
              <a:t>The group </a:t>
            </a:r>
            <a:r>
              <a:rPr lang="fr-FR" dirty="0" err="1"/>
              <a:t>decides</a:t>
            </a:r>
            <a:r>
              <a:rPr lang="fr-FR" dirty="0"/>
              <a:t> (</a:t>
            </a:r>
            <a:r>
              <a:rPr lang="fr-FR" dirty="0" err="1"/>
              <a:t>after</a:t>
            </a:r>
            <a:r>
              <a:rPr lang="fr-FR" dirty="0"/>
              <a:t> the discussion)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ones</a:t>
            </a:r>
            <a:r>
              <a:rPr lang="fr-FR" dirty="0"/>
              <a:t> are real news and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ones</a:t>
            </a:r>
            <a:r>
              <a:rPr lang="fr-FR" dirty="0"/>
              <a:t> are fake news. </a:t>
            </a:r>
          </a:p>
          <a:p>
            <a:r>
              <a:rPr lang="fr-FR" dirty="0"/>
              <a:t>The </a:t>
            </a:r>
            <a:r>
              <a:rPr lang="fr-FR" dirty="0" err="1"/>
              <a:t>Moderator</a:t>
            </a:r>
            <a:r>
              <a:rPr lang="fr-FR" dirty="0"/>
              <a:t> </a:t>
            </a:r>
            <a:r>
              <a:rPr lang="fr-FR" dirty="0" err="1"/>
              <a:t>summarizes</a:t>
            </a:r>
            <a:r>
              <a:rPr lang="fr-FR" dirty="0"/>
              <a:t> and « </a:t>
            </a:r>
            <a:r>
              <a:rPr lang="fr-FR" dirty="0" err="1"/>
              <a:t>rebuilds</a:t>
            </a:r>
            <a:r>
              <a:rPr lang="fr-FR" dirty="0"/>
              <a:t> » the </a:t>
            </a:r>
            <a:r>
              <a:rPr lang="fr-FR" dirty="0" err="1"/>
              <a:t>wall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real news </a:t>
            </a:r>
            <a:r>
              <a:rPr lang="fr-FR" dirty="0" err="1"/>
              <a:t>only</a:t>
            </a:r>
            <a:r>
              <a:rPr lang="fr-FR" dirty="0"/>
              <a:t>. A </a:t>
            </a:r>
            <a:r>
              <a:rPr lang="fr-FR" dirty="0" err="1"/>
              <a:t>clear</a:t>
            </a:r>
            <a:r>
              <a:rPr lang="fr-FR" dirty="0"/>
              <a:t> « News » header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affixed</a:t>
            </a:r>
            <a:r>
              <a:rPr lang="fr-FR" dirty="0"/>
              <a:t> and the </a:t>
            </a:r>
            <a:r>
              <a:rPr lang="fr-FR" dirty="0" err="1"/>
              <a:t>wall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shared</a:t>
            </a:r>
            <a:r>
              <a:rPr lang="fr-FR" dirty="0"/>
              <a:t>.</a:t>
            </a:r>
          </a:p>
        </p:txBody>
      </p:sp>
      <p:sp>
        <p:nvSpPr>
          <p:cNvPr id="29" name="Oval 7">
            <a:extLst>
              <a:ext uri="{FF2B5EF4-FFF2-40B4-BE49-F238E27FC236}">
                <a16:creationId xmlns:a16="http://schemas.microsoft.com/office/drawing/2014/main" id="{B87B3C72-0208-4486-9B55-FD84AA860824}"/>
              </a:ext>
            </a:extLst>
          </p:cNvPr>
          <p:cNvSpPr/>
          <p:nvPr/>
        </p:nvSpPr>
        <p:spPr>
          <a:xfrm>
            <a:off x="4910328" y="4283583"/>
            <a:ext cx="539496" cy="54944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4B65A23-9359-4A5F-AD21-80883A7C897F}"/>
              </a:ext>
            </a:extLst>
          </p:cNvPr>
          <p:cNvSpPr txBox="1"/>
          <p:nvPr/>
        </p:nvSpPr>
        <p:spPr>
          <a:xfrm>
            <a:off x="5571928" y="4283583"/>
            <a:ext cx="437113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Moderation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is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key</a:t>
            </a: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- </a:t>
            </a:r>
            <a:r>
              <a:rPr lang="fr-FR" sz="2000" dirty="0">
                <a:solidFill>
                  <a:srgbClr val="1096C7"/>
                </a:solidFill>
              </a:rPr>
              <a:t>RESPECT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others </a:t>
            </a: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- PARK if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too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emotional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- News are NOT people</a:t>
            </a: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- Limit the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allocated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time per topic</a:t>
            </a:r>
          </a:p>
          <a:p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898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1CFA89-0E45-4562-B781-6B70D3CE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" y="1990725"/>
            <a:ext cx="3355848" cy="679323"/>
          </a:xfrm>
        </p:spPr>
        <p:txBody>
          <a:bodyPr/>
          <a:lstStyle/>
          <a:p>
            <a:r>
              <a:rPr lang="fr-FR" dirty="0" err="1"/>
              <a:t>Material</a:t>
            </a:r>
            <a:r>
              <a:rPr lang="fr-FR" dirty="0"/>
              <a:t> etc.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DAEA19-7F94-432F-8A70-1CFA0361CC5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8F9F4"/>
              </a:clrFrom>
              <a:clrTo>
                <a:srgbClr val="F8F9F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2232" y="1006975"/>
            <a:ext cx="515112" cy="515112"/>
          </a:xfrm>
          <a:prstGeom prst="rect">
            <a:avLst/>
          </a:prstGeom>
        </p:spPr>
      </p:pic>
      <p:grpSp>
        <p:nvGrpSpPr>
          <p:cNvPr id="8" name="Group 5">
            <a:extLst>
              <a:ext uri="{FF2B5EF4-FFF2-40B4-BE49-F238E27FC236}">
                <a16:creationId xmlns:a16="http://schemas.microsoft.com/office/drawing/2014/main" id="{4791CF00-FE91-42A1-99BD-56E798F26F3F}"/>
              </a:ext>
            </a:extLst>
          </p:cNvPr>
          <p:cNvGrpSpPr/>
          <p:nvPr/>
        </p:nvGrpSpPr>
        <p:grpSpPr>
          <a:xfrm>
            <a:off x="3981700" y="1185019"/>
            <a:ext cx="1800344" cy="159149"/>
            <a:chOff x="1316736" y="1581912"/>
            <a:chExt cx="9186672" cy="59436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9DAB4DA9-1ED2-48B5-A354-0D9F7B58A72A}"/>
                </a:ext>
              </a:extLst>
            </p:cNvPr>
            <p:cNvGrpSpPr/>
            <p:nvPr/>
          </p:nvGrpSpPr>
          <p:grpSpPr>
            <a:xfrm>
              <a:off x="1316736" y="1581912"/>
              <a:ext cx="9186672" cy="594360"/>
              <a:chOff x="1316736" y="1581912"/>
              <a:chExt cx="9186672" cy="2566416"/>
            </a:xfrm>
          </p:grpSpPr>
          <p:sp>
            <p:nvSpPr>
              <p:cNvPr id="11" name="Rectangle : coins arrondis 10">
                <a:extLst>
                  <a:ext uri="{FF2B5EF4-FFF2-40B4-BE49-F238E27FC236}">
                    <a16:creationId xmlns:a16="http://schemas.microsoft.com/office/drawing/2014/main" id="{20686CE3-4A7F-4F1A-AAA0-5353881B7191}"/>
                  </a:ext>
                </a:extLst>
              </p:cNvPr>
              <p:cNvSpPr/>
              <p:nvPr/>
            </p:nvSpPr>
            <p:spPr>
              <a:xfrm>
                <a:off x="1316736" y="1581912"/>
                <a:ext cx="9153144" cy="2505456"/>
              </a:xfrm>
              <a:prstGeom prst="roundRect">
                <a:avLst/>
              </a:prstGeom>
              <a:solidFill>
                <a:schemeClr val="tx1"/>
              </a:solidFill>
              <a:ln w="762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" name="Rectangle : coins arrondis 11">
                <a:extLst>
                  <a:ext uri="{FF2B5EF4-FFF2-40B4-BE49-F238E27FC236}">
                    <a16:creationId xmlns:a16="http://schemas.microsoft.com/office/drawing/2014/main" id="{2122CD82-1BAB-4DC3-91C4-695EB29DD3B4}"/>
                  </a:ext>
                </a:extLst>
              </p:cNvPr>
              <p:cNvSpPr/>
              <p:nvPr/>
            </p:nvSpPr>
            <p:spPr>
              <a:xfrm>
                <a:off x="1350264" y="1642872"/>
                <a:ext cx="9153144" cy="2505456"/>
              </a:xfrm>
              <a:prstGeom prst="roundRect">
                <a:avLst/>
              </a:prstGeom>
              <a:solidFill>
                <a:schemeClr val="tx1"/>
              </a:solidFill>
              <a:ln w="762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7B804F7-B0A6-44E0-AFE7-471A1BAA97FA}"/>
                </a:ext>
              </a:extLst>
            </p:cNvPr>
            <p:cNvSpPr/>
            <p:nvPr/>
          </p:nvSpPr>
          <p:spPr>
            <a:xfrm>
              <a:off x="1417320" y="1663366"/>
              <a:ext cx="9052560" cy="445569"/>
            </a:xfrm>
            <a:prstGeom prst="roundRect">
              <a:avLst/>
            </a:prstGeom>
            <a:gradFill flip="none" rotWithShape="1">
              <a:gsLst>
                <a:gs pos="0">
                  <a:srgbClr val="00B050"/>
                </a:gs>
                <a:gs pos="54000">
                  <a:srgbClr val="FFFF00"/>
                </a:gs>
                <a:gs pos="71000">
                  <a:schemeClr val="accent4">
                    <a:lumMod val="60000"/>
                    <a:lumOff val="40000"/>
                  </a:schemeClr>
                </a:gs>
                <a:gs pos="100000">
                  <a:srgbClr val="C00000"/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" name="Isosceles Triangle 6">
            <a:extLst>
              <a:ext uri="{FF2B5EF4-FFF2-40B4-BE49-F238E27FC236}">
                <a16:creationId xmlns:a16="http://schemas.microsoft.com/office/drawing/2014/main" id="{66BB3B3E-1269-42EA-97A6-2565F87153AA}"/>
              </a:ext>
            </a:extLst>
          </p:cNvPr>
          <p:cNvSpPr/>
          <p:nvPr/>
        </p:nvSpPr>
        <p:spPr>
          <a:xfrm>
            <a:off x="4878586" y="1262703"/>
            <a:ext cx="277032" cy="226217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04FDBAF-84E6-4A2A-A32C-2C3A68506748}"/>
              </a:ext>
            </a:extLst>
          </p:cNvPr>
          <p:cNvSpPr txBox="1"/>
          <p:nvPr/>
        </p:nvSpPr>
        <p:spPr>
          <a:xfrm flipH="1">
            <a:off x="5855582" y="1078037"/>
            <a:ext cx="2023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Somewhat</a:t>
            </a:r>
            <a:r>
              <a:rPr lang="fr-FR" dirty="0"/>
              <a:t> </a:t>
            </a:r>
            <a:r>
              <a:rPr lang="fr-FR" dirty="0" err="1"/>
              <a:t>Difficult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02CFBD8-31B3-4496-8E8F-92FFCECA42EB}"/>
              </a:ext>
            </a:extLst>
          </p:cNvPr>
          <p:cNvSpPr txBox="1"/>
          <p:nvPr/>
        </p:nvSpPr>
        <p:spPr>
          <a:xfrm flipH="1">
            <a:off x="8674606" y="1078037"/>
            <a:ext cx="1905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120 min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67E4B43-CCE1-4735-A5DC-F3C835DBB6B2}"/>
              </a:ext>
            </a:extLst>
          </p:cNvPr>
          <p:cNvSpPr txBox="1"/>
          <p:nvPr/>
        </p:nvSpPr>
        <p:spPr>
          <a:xfrm>
            <a:off x="3818532" y="1990725"/>
            <a:ext cx="687957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Independent or neutral </a:t>
            </a:r>
            <a:r>
              <a:rPr lang="fr-FR" dirty="0" err="1"/>
              <a:t>moderator</a:t>
            </a:r>
            <a:r>
              <a:rPr lang="fr-FR" dirty="0"/>
              <a:t> </a:t>
            </a:r>
            <a:r>
              <a:rPr lang="fr-FR" dirty="0" err="1"/>
              <a:t>may</a:t>
            </a:r>
            <a:r>
              <a:rPr lang="fr-FR" dirty="0"/>
              <a:t> help</a:t>
            </a:r>
          </a:p>
          <a:p>
            <a:r>
              <a:rPr lang="fr-FR" dirty="0" err="1"/>
              <a:t>Moderator</a:t>
            </a:r>
            <a:r>
              <a:rPr lang="fr-FR" dirty="0"/>
              <a:t> </a:t>
            </a:r>
            <a:r>
              <a:rPr lang="fr-FR" dirty="0" err="1"/>
              <a:t>needs</a:t>
            </a:r>
            <a:r>
              <a:rPr lang="fr-FR" dirty="0"/>
              <a:t> to know the business / </a:t>
            </a:r>
            <a:r>
              <a:rPr lang="fr-FR" dirty="0" err="1"/>
              <a:t>context</a:t>
            </a:r>
            <a:endParaRPr lang="fr-FR" dirty="0"/>
          </a:p>
          <a:p>
            <a:r>
              <a:rPr lang="fr-FR" dirty="0" err="1"/>
              <a:t>Moderation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required</a:t>
            </a:r>
            <a:r>
              <a:rPr lang="fr-FR" dirty="0"/>
              <a:t> for the discrimination phase (</a:t>
            </a:r>
            <a:r>
              <a:rPr lang="fr-FR" dirty="0" err="1"/>
              <a:t>choosing</a:t>
            </a:r>
            <a:r>
              <a:rPr lang="fr-FR" dirty="0"/>
              <a:t> news)</a:t>
            </a:r>
          </a:p>
          <a:p>
            <a:r>
              <a:rPr lang="fr-FR" dirty="0" err="1"/>
              <a:t>Ask</a:t>
            </a:r>
            <a:r>
              <a:rPr lang="fr-FR" dirty="0"/>
              <a:t> people </a:t>
            </a:r>
            <a:r>
              <a:rPr lang="fr-FR" dirty="0" err="1"/>
              <a:t>why</a:t>
            </a:r>
            <a:r>
              <a:rPr lang="fr-FR" dirty="0"/>
              <a:t> </a:t>
            </a:r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think</a:t>
            </a:r>
            <a:r>
              <a:rPr lang="fr-FR" dirty="0"/>
              <a:t> fake news are spread and how to </a:t>
            </a:r>
            <a:r>
              <a:rPr lang="fr-FR" dirty="0" err="1"/>
              <a:t>limit</a:t>
            </a:r>
            <a:r>
              <a:rPr lang="fr-FR" dirty="0"/>
              <a:t> </a:t>
            </a:r>
            <a:r>
              <a:rPr lang="fr-FR" dirty="0" err="1"/>
              <a:t>them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u="sng" dirty="0" err="1"/>
              <a:t>Opening</a:t>
            </a:r>
            <a:r>
              <a:rPr lang="fr-FR" dirty="0"/>
              <a:t>: </a:t>
            </a:r>
            <a:r>
              <a:rPr lang="fr-FR" dirty="0" err="1"/>
              <a:t>give</a:t>
            </a:r>
            <a:r>
              <a:rPr lang="fr-FR" dirty="0"/>
              <a:t> </a:t>
            </a:r>
            <a:r>
              <a:rPr lang="fr-FR" dirty="0" err="1"/>
              <a:t>them</a:t>
            </a:r>
            <a:r>
              <a:rPr lang="fr-FR" dirty="0"/>
              <a:t> </a:t>
            </a:r>
            <a:r>
              <a:rPr lang="fr-FR" dirty="0" err="1"/>
              <a:t>examples</a:t>
            </a:r>
            <a:r>
              <a:rPr lang="fr-FR" dirty="0"/>
              <a:t> of news and fake news (out of </a:t>
            </a:r>
            <a:r>
              <a:rPr lang="fr-FR" dirty="0" err="1"/>
              <a:t>context</a:t>
            </a:r>
            <a:r>
              <a:rPr lang="fr-FR" dirty="0"/>
              <a:t>)</a:t>
            </a:r>
          </a:p>
          <a:p>
            <a:r>
              <a:rPr lang="fr-FR" u="sng" dirty="0" err="1"/>
              <a:t>Closure</a:t>
            </a:r>
            <a:r>
              <a:rPr lang="fr-FR" dirty="0"/>
              <a:t>: </a:t>
            </a:r>
            <a:r>
              <a:rPr lang="fr-FR" dirty="0" err="1"/>
              <a:t>summarize</a:t>
            </a:r>
            <a:r>
              <a:rPr lang="fr-FR" dirty="0"/>
              <a:t> and </a:t>
            </a:r>
            <a:r>
              <a:rPr lang="fr-FR" dirty="0" err="1"/>
              <a:t>clarify</a:t>
            </a:r>
            <a:endParaRPr lang="fr-FR" dirty="0"/>
          </a:p>
          <a:p>
            <a:endParaRPr lang="fr-FR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95619F84-2B54-4A27-8D30-1D8595ECE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532" y="5475946"/>
            <a:ext cx="487680" cy="48768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B29CA33B-8547-4C36-BDBE-125D31F0286A}"/>
              </a:ext>
            </a:extLst>
          </p:cNvPr>
          <p:cNvSpPr txBox="1"/>
          <p:nvPr/>
        </p:nvSpPr>
        <p:spPr>
          <a:xfrm>
            <a:off x="4463580" y="5535120"/>
            <a:ext cx="4333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Discrimination phase / </a:t>
            </a:r>
            <a:r>
              <a:rPr lang="fr-FR" dirty="0" err="1"/>
              <a:t>politics</a:t>
            </a:r>
            <a:r>
              <a:rPr lang="fr-FR" dirty="0"/>
              <a:t> / propaganda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C87A9182-B2D6-42D9-993C-3679290EE2B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2412" y="2753013"/>
            <a:ext cx="1387808" cy="1060745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04EEACCE-568A-42D7-884F-5DAF237ED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312695">
            <a:off x="2058694" y="3821142"/>
            <a:ext cx="997110" cy="498555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F61015FB-60C6-4D70-AEC0-7365F09F5C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51961"/>
            <a:ext cx="2376639" cy="1832098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EAA6ECF-99C6-42C5-8C74-5D5353D6ED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3081" y="4890113"/>
            <a:ext cx="458581" cy="458581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BD66275E-BE5D-46F1-8C38-88994D1AB76D}"/>
              </a:ext>
            </a:extLst>
          </p:cNvPr>
          <p:cNvSpPr txBox="1"/>
          <p:nvPr/>
        </p:nvSpPr>
        <p:spPr>
          <a:xfrm>
            <a:off x="4459909" y="4934737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 – 15 people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49FD80F-943C-4660-B3AF-7F43F07674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501" y="4453400"/>
            <a:ext cx="1486937" cy="96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40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36C9EB-18BF-4ABD-BD58-0912EEC1D6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998784"/>
            <a:ext cx="7669706" cy="2554927"/>
          </a:xfrm>
        </p:spPr>
        <p:txBody>
          <a:bodyPr/>
          <a:lstStyle/>
          <a:p>
            <a:r>
              <a:rPr lang="fr-FR" dirty="0" err="1"/>
              <a:t>Understand</a:t>
            </a:r>
            <a:r>
              <a:rPr lang="fr-FR" dirty="0"/>
              <a:t> </a:t>
            </a:r>
            <a:r>
              <a:rPr lang="fr-FR" dirty="0" err="1"/>
              <a:t>each</a:t>
            </a:r>
            <a:r>
              <a:rPr lang="fr-FR" dirty="0"/>
              <a:t> </a:t>
            </a:r>
            <a:r>
              <a:rPr lang="fr-FR" dirty="0" err="1"/>
              <a:t>other’s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7078A6E-96DD-4F29-AF16-913A1F58AF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68A1BF28-C948-4E07-98A9-E22534C2E70D}"/>
              </a:ext>
            </a:extLst>
          </p:cNvPr>
          <p:cNvSpPr txBox="1"/>
          <p:nvPr/>
        </p:nvSpPr>
        <p:spPr>
          <a:xfrm>
            <a:off x="9275885" y="3147646"/>
            <a:ext cx="29161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err="1">
                <a:latin typeface="Arial Rounded MT Bold" panose="020F0704030504030204" pitchFamily="34" charset="0"/>
              </a:rPr>
              <a:t>Geopolitics</a:t>
            </a:r>
            <a:endParaRPr lang="fr-FR" sz="2000" b="1" dirty="0">
              <a:latin typeface="Arial Rounded MT Bold" panose="020F07040305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latin typeface="Arial Rounded MT Bold" panose="020F0704030504030204" pitchFamily="34" charset="0"/>
              </a:rPr>
              <a:t>If I </a:t>
            </a:r>
            <a:r>
              <a:rPr lang="fr-FR" sz="2000" b="1" dirty="0" err="1">
                <a:latin typeface="Arial Rounded MT Bold" panose="020F0704030504030204" pitchFamily="34" charset="0"/>
              </a:rPr>
              <a:t>were</a:t>
            </a:r>
            <a:r>
              <a:rPr lang="fr-FR" sz="2000" b="1" dirty="0">
                <a:latin typeface="Arial Rounded MT Bold" panose="020F0704030504030204" pitchFamily="34" charset="0"/>
              </a:rPr>
              <a:t> 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err="1">
                <a:latin typeface="Arial Rounded MT Bold" panose="020F0704030504030204" pitchFamily="34" charset="0"/>
              </a:rPr>
              <a:t>Personas</a:t>
            </a:r>
            <a:endParaRPr lang="fr-FR" sz="2000" b="1" dirty="0">
              <a:latin typeface="Arial Rounded MT Bold" panose="020F07040305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3F43DD-EB24-4779-87A0-8F60E4C6F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5885" y="798489"/>
            <a:ext cx="2916115" cy="211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05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750579B-4851-46E4-A74A-D65AAEB1F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6919" cy="6858000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6140D684-6514-4202-9892-E1D902996A50}"/>
              </a:ext>
            </a:extLst>
          </p:cNvPr>
          <p:cNvGrpSpPr/>
          <p:nvPr/>
        </p:nvGrpSpPr>
        <p:grpSpPr>
          <a:xfrm>
            <a:off x="5693230" y="181772"/>
            <a:ext cx="6204855" cy="6094972"/>
            <a:chOff x="5693230" y="181772"/>
            <a:chExt cx="6204855" cy="6094972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C32C59D4-1814-4C28-BB41-FAA662CF031C}"/>
                </a:ext>
              </a:extLst>
            </p:cNvPr>
            <p:cNvGrpSpPr/>
            <p:nvPr/>
          </p:nvGrpSpPr>
          <p:grpSpPr>
            <a:xfrm>
              <a:off x="5693230" y="181772"/>
              <a:ext cx="5774316" cy="6094972"/>
              <a:chOff x="5693230" y="181772"/>
              <a:chExt cx="5774316" cy="6094972"/>
            </a:xfrm>
          </p:grpSpPr>
          <p:pic>
            <p:nvPicPr>
              <p:cNvPr id="4" name="Picture 5">
                <a:extLst>
                  <a:ext uri="{FF2B5EF4-FFF2-40B4-BE49-F238E27FC236}">
                    <a16:creationId xmlns:a16="http://schemas.microsoft.com/office/drawing/2014/main" id="{14121995-0877-4D8F-B8D2-04F5B725DD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3230" y="181772"/>
                <a:ext cx="4359306" cy="348744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" name="Picture 12">
                <a:extLst>
                  <a:ext uri="{FF2B5EF4-FFF2-40B4-BE49-F238E27FC236}">
                    <a16:creationId xmlns:a16="http://schemas.microsoft.com/office/drawing/2014/main" id="{3AC06DBF-07C1-48F3-AFC6-7F960E44BE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95521" y="3429000"/>
                <a:ext cx="1918264" cy="266633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6" name="Picture 22">
                <a:extLst>
                  <a:ext uri="{FF2B5EF4-FFF2-40B4-BE49-F238E27FC236}">
                    <a16:creationId xmlns:a16="http://schemas.microsoft.com/office/drawing/2014/main" id="{489E39C5-5978-4398-B2A7-DE1D9C411B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49282" y="3247587"/>
                <a:ext cx="1918264" cy="302915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7" name="Picture 13">
              <a:extLst>
                <a:ext uri="{FF2B5EF4-FFF2-40B4-BE49-F238E27FC236}">
                  <a16:creationId xmlns:a16="http://schemas.microsoft.com/office/drawing/2014/main" id="{57CCBF6F-2C05-42B0-94E7-7C5ADD857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7948" y="581256"/>
              <a:ext cx="1590137" cy="23972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983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5">
            <a:extLst>
              <a:ext uri="{FF2B5EF4-FFF2-40B4-BE49-F238E27FC236}">
                <a16:creationId xmlns:a16="http://schemas.microsoft.com/office/drawing/2014/main" id="{0F6CC165-2F0B-44C8-B8FB-57D3549325E1}"/>
              </a:ext>
            </a:extLst>
          </p:cNvPr>
          <p:cNvSpPr/>
          <p:nvPr/>
        </p:nvSpPr>
        <p:spPr>
          <a:xfrm>
            <a:off x="0" y="1990165"/>
            <a:ext cx="3438144" cy="40905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DC81D82-99DB-43C0-A7F2-870BBFD1B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Empathy</a:t>
            </a:r>
            <a:r>
              <a:rPr lang="fr-FR" dirty="0"/>
              <a:t> </a:t>
            </a:r>
            <a:r>
              <a:rPr lang="fr-FR" dirty="0" err="1"/>
              <a:t>map</a:t>
            </a:r>
            <a:endParaRPr lang="fr-FR" dirty="0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4A9516DC-8DC1-485D-9E02-A9502AB26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168" y="1259151"/>
            <a:ext cx="8042065" cy="401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29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>
            <a:extLst>
              <a:ext uri="{FF2B5EF4-FFF2-40B4-BE49-F238E27FC236}">
                <a16:creationId xmlns:a16="http://schemas.microsoft.com/office/drawing/2014/main" id="{A79A5F86-6523-43E7-9E82-9B0366F99FC3}"/>
              </a:ext>
            </a:extLst>
          </p:cNvPr>
          <p:cNvSpPr/>
          <p:nvPr/>
        </p:nvSpPr>
        <p:spPr>
          <a:xfrm>
            <a:off x="0" y="1990165"/>
            <a:ext cx="3438144" cy="40905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230A7C6-58CB-4DDD-80BB-1B797BE8EF9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0890"/>
            <a:ext cx="3447671" cy="2847109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4C3D7591-1A2E-4262-A919-65C76DE21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3811845"/>
          </a:xfrm>
        </p:spPr>
        <p:txBody>
          <a:bodyPr/>
          <a:lstStyle/>
          <a:p>
            <a:r>
              <a:rPr lang="fr-FR" dirty="0"/>
              <a:t>Put </a:t>
            </a:r>
            <a:r>
              <a:rPr lang="fr-FR" dirty="0" err="1"/>
              <a:t>yourself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shoes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A696A78-591F-4BDE-944B-FDA7A7CC9C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2000" y="6407999"/>
            <a:ext cx="576000" cy="3600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7A90C1-0E26-45F9-B447-BDC6E1BC994A}" type="slidenum">
              <a:rPr lang="fr-FR" smtClean="0"/>
              <a:pPr/>
              <a:t>26</a:t>
            </a:fld>
            <a:endParaRPr lang="fr-FR" dirty="0"/>
          </a:p>
        </p:txBody>
      </p:sp>
      <p:pic>
        <p:nvPicPr>
          <p:cNvPr id="7" name="Hope You Enjoyed My Yard">
            <a:hlinkClick r:id="" action="ppaction://media"/>
            <a:extLst>
              <a:ext uri="{FF2B5EF4-FFF2-40B4-BE49-F238E27FC236}">
                <a16:creationId xmlns:a16="http://schemas.microsoft.com/office/drawing/2014/main" id="{195366D2-B83F-41B3-92A0-15FBDA9EF7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21271" y="767680"/>
            <a:ext cx="6090320" cy="609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5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2DDDB4F-501D-4BD5-9CE6-DE41D38E6F97}"/>
              </a:ext>
            </a:extLst>
          </p:cNvPr>
          <p:cNvSpPr/>
          <p:nvPr/>
        </p:nvSpPr>
        <p:spPr>
          <a:xfrm>
            <a:off x="0" y="1990165"/>
            <a:ext cx="3438144" cy="40905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5806016-5DA6-4D7A-9F11-61A72DA4D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90166"/>
            <a:ext cx="3438143" cy="1061148"/>
          </a:xfrm>
        </p:spPr>
        <p:txBody>
          <a:bodyPr/>
          <a:lstStyle/>
          <a:p>
            <a:r>
              <a:rPr lang="fr-FR" dirty="0" err="1"/>
              <a:t>Geopolitics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C7681A2-6378-4417-ADDE-44E8D3FAFC5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" y="3419857"/>
            <a:ext cx="3438143" cy="3438143"/>
          </a:xfrm>
          <a:prstGeom prst="rect">
            <a:avLst/>
          </a:prstGeom>
        </p:spPr>
      </p:pic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E366C0A9-111A-48EC-82DC-A6295CBB8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1336" y="767602"/>
            <a:ext cx="7315200" cy="4846475"/>
          </a:xfrm>
        </p:spPr>
        <p:txBody>
          <a:bodyPr>
            <a:normAutofit/>
          </a:bodyPr>
          <a:lstStyle/>
          <a:p>
            <a:r>
              <a:rPr lang="fr-FR" dirty="0" err="1"/>
              <a:t>Several</a:t>
            </a:r>
            <a:r>
              <a:rPr lang="fr-FR" dirty="0"/>
              <a:t> team </a:t>
            </a:r>
            <a:r>
              <a:rPr lang="fr-FR" dirty="0" err="1"/>
              <a:t>representatives</a:t>
            </a:r>
            <a:r>
              <a:rPr lang="fr-FR" dirty="0"/>
              <a:t> </a:t>
            </a:r>
            <a:r>
              <a:rPr lang="fr-FR" dirty="0" err="1"/>
              <a:t>involved</a:t>
            </a:r>
            <a:r>
              <a:rPr lang="fr-FR" dirty="0"/>
              <a:t> in the </a:t>
            </a:r>
            <a:r>
              <a:rPr lang="fr-FR" dirty="0" err="1"/>
              <a:t>same</a:t>
            </a:r>
            <a:r>
              <a:rPr lang="fr-FR" dirty="0"/>
              <a:t> </a:t>
            </a:r>
            <a:r>
              <a:rPr lang="fr-FR" dirty="0" err="1"/>
              <a:t>project</a:t>
            </a:r>
            <a:r>
              <a:rPr lang="fr-FR" dirty="0"/>
              <a:t> / organization are </a:t>
            </a:r>
            <a:r>
              <a:rPr lang="fr-FR" dirty="0" err="1"/>
              <a:t>invited</a:t>
            </a:r>
            <a:r>
              <a:rPr lang="fr-FR" dirty="0"/>
              <a:t>. </a:t>
            </a:r>
            <a:r>
              <a:rPr lang="fr-FR" dirty="0" err="1"/>
              <a:t>They</a:t>
            </a:r>
            <a:r>
              <a:rPr lang="fr-FR" dirty="0"/>
              <a:t> all </a:t>
            </a:r>
            <a:r>
              <a:rPr lang="fr-FR" dirty="0" err="1"/>
              <a:t>get</a:t>
            </a:r>
            <a:r>
              <a:rPr lang="fr-FR" dirty="0"/>
              <a:t> a </a:t>
            </a:r>
            <a:r>
              <a:rPr lang="fr-FR" dirty="0" err="1"/>
              <a:t>map</a:t>
            </a:r>
            <a:endParaRPr lang="fr-FR" dirty="0"/>
          </a:p>
          <a:p>
            <a:endParaRPr lang="fr-FR" dirty="0"/>
          </a:p>
          <a:p>
            <a:r>
              <a:rPr lang="fr-FR" dirty="0" err="1"/>
              <a:t>Each</a:t>
            </a:r>
            <a:r>
              <a:rPr lang="fr-FR" dirty="0"/>
              <a:t> team </a:t>
            </a:r>
            <a:r>
              <a:rPr lang="fr-FR" dirty="0" err="1"/>
              <a:t>indicate</a:t>
            </a:r>
            <a:r>
              <a:rPr lang="fr-FR" dirty="0"/>
              <a:t> </a:t>
            </a:r>
            <a:r>
              <a:rPr lang="fr-FR" dirty="0">
                <a:solidFill>
                  <a:srgbClr val="1096C7"/>
                </a:solidFill>
              </a:rPr>
              <a:t>on </a:t>
            </a:r>
            <a:r>
              <a:rPr lang="fr-FR" dirty="0" err="1">
                <a:solidFill>
                  <a:srgbClr val="1096C7"/>
                </a:solidFill>
              </a:rPr>
              <a:t>their</a:t>
            </a:r>
            <a:r>
              <a:rPr lang="fr-FR" dirty="0">
                <a:solidFill>
                  <a:srgbClr val="1096C7"/>
                </a:solidFill>
              </a:rPr>
              <a:t> </a:t>
            </a:r>
            <a:r>
              <a:rPr lang="fr-FR" dirty="0" err="1">
                <a:solidFill>
                  <a:srgbClr val="1096C7"/>
                </a:solidFill>
              </a:rPr>
              <a:t>map</a:t>
            </a:r>
            <a:r>
              <a:rPr lang="fr-FR" dirty="0">
                <a:solidFill>
                  <a:srgbClr val="1096C7"/>
                </a:solidFill>
              </a:rPr>
              <a:t> </a:t>
            </a:r>
            <a:r>
              <a:rPr lang="fr-FR" dirty="0"/>
              <a:t>the key </a:t>
            </a:r>
            <a:r>
              <a:rPr lang="fr-FR" dirty="0" err="1"/>
              <a:t>elements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define</a:t>
            </a:r>
            <a:r>
              <a:rPr lang="fr-FR" dirty="0"/>
              <a:t> </a:t>
            </a:r>
            <a:r>
              <a:rPr lang="fr-FR" dirty="0" err="1"/>
              <a:t>them</a:t>
            </a:r>
            <a:endParaRPr lang="fr-FR" dirty="0"/>
          </a:p>
          <a:p>
            <a:pPr lvl="1"/>
            <a:r>
              <a:rPr lang="fr-FR" sz="2000" dirty="0"/>
              <a:t>Main </a:t>
            </a:r>
            <a:r>
              <a:rPr lang="fr-FR" sz="2000" dirty="0" err="1"/>
              <a:t>resources</a:t>
            </a:r>
            <a:r>
              <a:rPr lang="fr-FR" sz="2000" dirty="0"/>
              <a:t> / </a:t>
            </a:r>
            <a:r>
              <a:rPr lang="fr-FR" sz="2000" dirty="0" err="1"/>
              <a:t>activities</a:t>
            </a:r>
            <a:r>
              <a:rPr lang="fr-FR" sz="2000" dirty="0"/>
              <a:t> / </a:t>
            </a:r>
            <a:r>
              <a:rPr lang="fr-FR" sz="2000" dirty="0" err="1"/>
              <a:t>responsibilities</a:t>
            </a:r>
            <a:endParaRPr lang="fr-FR" sz="2000" dirty="0"/>
          </a:p>
          <a:p>
            <a:pPr lvl="1"/>
            <a:r>
              <a:rPr lang="fr-FR" sz="2000" dirty="0"/>
              <a:t>Exchanges </a:t>
            </a:r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dirty="0" err="1"/>
              <a:t>other</a:t>
            </a:r>
            <a:r>
              <a:rPr lang="fr-FR" sz="2000" dirty="0"/>
              <a:t> teams</a:t>
            </a:r>
          </a:p>
          <a:p>
            <a:pPr lvl="1"/>
            <a:r>
              <a:rPr lang="fr-FR" sz="2000" dirty="0" err="1"/>
              <a:t>Needs</a:t>
            </a:r>
            <a:r>
              <a:rPr lang="fr-FR" sz="2000" dirty="0"/>
              <a:t> / </a:t>
            </a:r>
            <a:r>
              <a:rPr lang="fr-FR" sz="2000" dirty="0" err="1"/>
              <a:t>Requirements</a:t>
            </a:r>
            <a:br>
              <a:rPr lang="fr-FR" sz="2000" dirty="0"/>
            </a:br>
            <a:endParaRPr lang="fr-FR" sz="2000" dirty="0"/>
          </a:p>
          <a:p>
            <a:r>
              <a:rPr lang="fr-FR" dirty="0" err="1"/>
              <a:t>Maps</a:t>
            </a:r>
            <a:r>
              <a:rPr lang="fr-FR" dirty="0"/>
              <a:t> are </a:t>
            </a:r>
            <a:r>
              <a:rPr lang="fr-FR" dirty="0" err="1"/>
              <a:t>progressively</a:t>
            </a:r>
            <a:r>
              <a:rPr lang="fr-FR" dirty="0"/>
              <a:t> put in </a:t>
            </a:r>
            <a:r>
              <a:rPr lang="fr-FR" dirty="0" err="1"/>
              <a:t>common</a:t>
            </a:r>
            <a:r>
              <a:rPr lang="fr-FR" dirty="0"/>
              <a:t> and </a:t>
            </a:r>
            <a:r>
              <a:rPr lang="fr-FR" dirty="0" err="1"/>
              <a:t>discussed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whole</a:t>
            </a:r>
            <a:r>
              <a:rPr lang="fr-FR" dirty="0"/>
              <a:t> group, </a:t>
            </a:r>
            <a:r>
              <a:rPr lang="fr-FR" dirty="0" err="1"/>
              <a:t>then</a:t>
            </a:r>
            <a:r>
              <a:rPr lang="fr-FR" dirty="0"/>
              <a:t> </a:t>
            </a:r>
            <a:r>
              <a:rPr lang="fr-FR" dirty="0" err="1"/>
              <a:t>explained</a:t>
            </a:r>
            <a:r>
              <a:rPr lang="fr-FR" dirty="0"/>
              <a:t> to the </a:t>
            </a:r>
            <a:r>
              <a:rPr lang="fr-FR" dirty="0" err="1"/>
              <a:t>whole</a:t>
            </a:r>
            <a:r>
              <a:rPr lang="fr-FR" dirty="0"/>
              <a:t> teams (</a:t>
            </a:r>
            <a:r>
              <a:rPr lang="fr-FR" dirty="0" err="1"/>
              <a:t>outside</a:t>
            </a:r>
            <a:r>
              <a:rPr lang="fr-FR" dirty="0"/>
              <a:t>)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21" name="Oval 7">
            <a:extLst>
              <a:ext uri="{FF2B5EF4-FFF2-40B4-BE49-F238E27FC236}">
                <a16:creationId xmlns:a16="http://schemas.microsoft.com/office/drawing/2014/main" id="{84FA3AEB-B432-451D-BDE4-CA0A091CA7A6}"/>
              </a:ext>
            </a:extLst>
          </p:cNvPr>
          <p:cNvSpPr/>
          <p:nvPr/>
        </p:nvSpPr>
        <p:spPr>
          <a:xfrm>
            <a:off x="4756205" y="5064633"/>
            <a:ext cx="539496" cy="54944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/>
              <a:t>!</a:t>
            </a: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3D3C689E-177A-4A95-B984-0AA68CEE7DA5}"/>
              </a:ext>
            </a:extLst>
          </p:cNvPr>
          <p:cNvSpPr txBox="1"/>
          <p:nvPr/>
        </p:nvSpPr>
        <p:spPr>
          <a:xfrm>
            <a:off x="5295703" y="5064633"/>
            <a:ext cx="497604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Moving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from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step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 to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step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3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is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key</a:t>
            </a: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- </a:t>
            </a:r>
            <a:r>
              <a:rPr lang="fr-FR" sz="2000" dirty="0">
                <a:solidFill>
                  <a:srgbClr val="1096C7"/>
                </a:solidFill>
              </a:rPr>
              <a:t>No communication </a:t>
            </a:r>
            <a:r>
              <a:rPr lang="fr-FR" sz="2000" dirty="0" err="1">
                <a:solidFill>
                  <a:srgbClr val="1096C7"/>
                </a:solidFill>
              </a:rPr>
              <a:t>before</a:t>
            </a:r>
            <a:r>
              <a:rPr lang="fr-FR" sz="2000" dirty="0">
                <a:solidFill>
                  <a:srgbClr val="1096C7"/>
                </a:solidFill>
              </a:rPr>
              <a:t> in </a:t>
            </a:r>
            <a:r>
              <a:rPr lang="fr-FR" sz="2000" dirty="0" err="1">
                <a:solidFill>
                  <a:srgbClr val="1096C7"/>
                </a:solidFill>
              </a:rPr>
              <a:t>common</a:t>
            </a:r>
            <a:endParaRPr lang="fr-FR" sz="2000" dirty="0">
              <a:solidFill>
                <a:srgbClr val="1096C7"/>
              </a:solidFill>
            </a:endParaRP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- Perception +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learning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what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others do</a:t>
            </a: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-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Ensure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transmission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after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the workshop</a:t>
            </a: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382520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CFE823BA-BC7B-44B7-92D8-E04A985DF26C}"/>
              </a:ext>
            </a:extLst>
          </p:cNvPr>
          <p:cNvSpPr/>
          <p:nvPr/>
        </p:nvSpPr>
        <p:spPr>
          <a:xfrm>
            <a:off x="0" y="1990165"/>
            <a:ext cx="3438144" cy="40905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D065D4E-7839-4DE9-BA75-5D22F78AF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90165"/>
            <a:ext cx="3438144" cy="698795"/>
          </a:xfrm>
        </p:spPr>
        <p:txBody>
          <a:bodyPr>
            <a:normAutofit/>
          </a:bodyPr>
          <a:lstStyle/>
          <a:p>
            <a:r>
              <a:rPr lang="fr-FR" dirty="0" err="1"/>
              <a:t>Material</a:t>
            </a:r>
            <a:r>
              <a:rPr lang="fr-FR" dirty="0"/>
              <a:t> etc.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D188C6-6C2B-44E2-BD3E-F6F64DE47F8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8F9F4"/>
              </a:clrFrom>
              <a:clrTo>
                <a:srgbClr val="F8F9F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2232" y="1006975"/>
            <a:ext cx="515112" cy="51511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2F56563-D681-4C90-9E59-9AE5D8BDF649}"/>
              </a:ext>
            </a:extLst>
          </p:cNvPr>
          <p:cNvGrpSpPr/>
          <p:nvPr/>
        </p:nvGrpSpPr>
        <p:grpSpPr>
          <a:xfrm>
            <a:off x="3981700" y="1185019"/>
            <a:ext cx="1800344" cy="159149"/>
            <a:chOff x="1316736" y="1581912"/>
            <a:chExt cx="9186672" cy="59436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6309E989-2F62-427D-B71A-7C2703C5505B}"/>
                </a:ext>
              </a:extLst>
            </p:cNvPr>
            <p:cNvGrpSpPr/>
            <p:nvPr/>
          </p:nvGrpSpPr>
          <p:grpSpPr>
            <a:xfrm>
              <a:off x="1316736" y="1581912"/>
              <a:ext cx="9186672" cy="594360"/>
              <a:chOff x="1316736" y="1581912"/>
              <a:chExt cx="9186672" cy="2566416"/>
            </a:xfrm>
          </p:grpSpPr>
          <p:sp>
            <p:nvSpPr>
              <p:cNvPr id="9" name="Rectangle : coins arrondis 8">
                <a:extLst>
                  <a:ext uri="{FF2B5EF4-FFF2-40B4-BE49-F238E27FC236}">
                    <a16:creationId xmlns:a16="http://schemas.microsoft.com/office/drawing/2014/main" id="{D20769BA-C6E2-4FBA-8489-0175CBEFD3B4}"/>
                  </a:ext>
                </a:extLst>
              </p:cNvPr>
              <p:cNvSpPr/>
              <p:nvPr/>
            </p:nvSpPr>
            <p:spPr>
              <a:xfrm>
                <a:off x="1316736" y="1581912"/>
                <a:ext cx="9153144" cy="2505456"/>
              </a:xfrm>
              <a:prstGeom prst="roundRect">
                <a:avLst/>
              </a:prstGeom>
              <a:solidFill>
                <a:schemeClr val="tx1"/>
              </a:solidFill>
              <a:ln w="762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Rectangle : coins arrondis 9">
                <a:extLst>
                  <a:ext uri="{FF2B5EF4-FFF2-40B4-BE49-F238E27FC236}">
                    <a16:creationId xmlns:a16="http://schemas.microsoft.com/office/drawing/2014/main" id="{B755C265-5C33-4A86-B0EE-7462E0C86F81}"/>
                  </a:ext>
                </a:extLst>
              </p:cNvPr>
              <p:cNvSpPr/>
              <p:nvPr/>
            </p:nvSpPr>
            <p:spPr>
              <a:xfrm>
                <a:off x="1350264" y="1642872"/>
                <a:ext cx="9153144" cy="2505456"/>
              </a:xfrm>
              <a:prstGeom prst="roundRect">
                <a:avLst/>
              </a:prstGeom>
              <a:solidFill>
                <a:schemeClr val="tx1"/>
              </a:solidFill>
              <a:ln w="762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C33C7624-5B42-44E6-84A8-DAC595C55BD6}"/>
                </a:ext>
              </a:extLst>
            </p:cNvPr>
            <p:cNvSpPr/>
            <p:nvPr/>
          </p:nvSpPr>
          <p:spPr>
            <a:xfrm>
              <a:off x="1417320" y="1663366"/>
              <a:ext cx="9052560" cy="445569"/>
            </a:xfrm>
            <a:prstGeom prst="roundRect">
              <a:avLst/>
            </a:prstGeom>
            <a:gradFill flip="none" rotWithShape="1">
              <a:gsLst>
                <a:gs pos="0">
                  <a:srgbClr val="00B050"/>
                </a:gs>
                <a:gs pos="54000">
                  <a:srgbClr val="FFFF00"/>
                </a:gs>
                <a:gs pos="71000">
                  <a:schemeClr val="accent4">
                    <a:lumMod val="60000"/>
                    <a:lumOff val="40000"/>
                  </a:schemeClr>
                </a:gs>
                <a:gs pos="100000">
                  <a:srgbClr val="C00000"/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" name="Isosceles Triangle 6">
            <a:extLst>
              <a:ext uri="{FF2B5EF4-FFF2-40B4-BE49-F238E27FC236}">
                <a16:creationId xmlns:a16="http://schemas.microsoft.com/office/drawing/2014/main" id="{5C06846B-B8D9-4CED-9B3F-8C7B01B5F64E}"/>
              </a:ext>
            </a:extLst>
          </p:cNvPr>
          <p:cNvSpPr/>
          <p:nvPr/>
        </p:nvSpPr>
        <p:spPr>
          <a:xfrm>
            <a:off x="4740070" y="1254914"/>
            <a:ext cx="277032" cy="226217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8C9F2353-445A-43E4-895D-65A51D73645B}"/>
              </a:ext>
            </a:extLst>
          </p:cNvPr>
          <p:cNvSpPr txBox="1"/>
          <p:nvPr/>
        </p:nvSpPr>
        <p:spPr>
          <a:xfrm flipH="1">
            <a:off x="8674606" y="1078037"/>
            <a:ext cx="1905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90 – 120 min.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E4EFB28A-7EB2-4CF7-BDAC-55548BA1B121}"/>
              </a:ext>
            </a:extLst>
          </p:cNvPr>
          <p:cNvSpPr txBox="1"/>
          <p:nvPr/>
        </p:nvSpPr>
        <p:spPr>
          <a:xfrm>
            <a:off x="3818532" y="1990725"/>
            <a:ext cx="784413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Moderator</a:t>
            </a:r>
            <a:r>
              <a:rPr lang="fr-FR" dirty="0"/>
              <a:t> must know about the </a:t>
            </a:r>
            <a:r>
              <a:rPr lang="fr-FR" dirty="0" err="1"/>
              <a:t>context</a:t>
            </a:r>
            <a:r>
              <a:rPr lang="fr-FR" dirty="0"/>
              <a:t> and organization</a:t>
            </a:r>
          </a:p>
          <a:p>
            <a:r>
              <a:rPr lang="fr-FR" dirty="0"/>
              <a:t>No communication </a:t>
            </a:r>
            <a:r>
              <a:rPr lang="fr-FR" dirty="0" err="1"/>
              <a:t>allowed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teams </a:t>
            </a:r>
            <a:r>
              <a:rPr lang="fr-FR" dirty="0" err="1"/>
              <a:t>before</a:t>
            </a:r>
            <a:r>
              <a:rPr lang="fr-FR" dirty="0"/>
              <a:t> </a:t>
            </a:r>
            <a:r>
              <a:rPr lang="fr-FR" dirty="0" err="1"/>
              <a:t>maps</a:t>
            </a:r>
            <a:r>
              <a:rPr lang="fr-FR" dirty="0"/>
              <a:t> are </a:t>
            </a:r>
            <a:r>
              <a:rPr lang="fr-FR" dirty="0" err="1"/>
              <a:t>compared</a:t>
            </a:r>
            <a:r>
              <a:rPr lang="fr-FR" dirty="0"/>
              <a:t> (distance)</a:t>
            </a:r>
          </a:p>
          <a:p>
            <a:r>
              <a:rPr lang="fr-FR" dirty="0"/>
              <a:t>Final </a:t>
            </a:r>
            <a:r>
              <a:rPr lang="fr-FR" dirty="0" err="1"/>
              <a:t>understanding</a:t>
            </a:r>
            <a:r>
              <a:rPr lang="fr-FR" dirty="0"/>
              <a:t> and agreement </a:t>
            </a:r>
            <a:r>
              <a:rPr lang="fr-FR" dirty="0" err="1"/>
              <a:t>is</a:t>
            </a:r>
            <a:r>
              <a:rPr lang="fr-FR" dirty="0"/>
              <a:t> key in the end to </a:t>
            </a:r>
            <a:r>
              <a:rPr lang="fr-FR" dirty="0" err="1"/>
              <a:t>ensure</a:t>
            </a:r>
            <a:r>
              <a:rPr lang="fr-FR" dirty="0"/>
              <a:t> support </a:t>
            </a:r>
            <a:br>
              <a:rPr lang="fr-FR" dirty="0"/>
            </a:br>
            <a:r>
              <a:rPr lang="fr-FR" dirty="0"/>
              <a:t>	and transmission</a:t>
            </a:r>
          </a:p>
          <a:p>
            <a:r>
              <a:rPr lang="fr-FR" dirty="0"/>
              <a:t>Not </a:t>
            </a:r>
            <a:r>
              <a:rPr lang="fr-FR" dirty="0" err="1"/>
              <a:t>too</a:t>
            </a:r>
            <a:r>
              <a:rPr lang="fr-FR" dirty="0"/>
              <a:t> </a:t>
            </a:r>
            <a:r>
              <a:rPr lang="fr-FR" dirty="0" err="1"/>
              <a:t>many</a:t>
            </a:r>
            <a:r>
              <a:rPr lang="fr-FR" dirty="0"/>
              <a:t> participants (</a:t>
            </a:r>
            <a:r>
              <a:rPr lang="fr-FR" dirty="0" err="1"/>
              <a:t>reconciliation</a:t>
            </a:r>
            <a:r>
              <a:rPr lang="fr-FR" dirty="0"/>
              <a:t> </a:t>
            </a:r>
            <a:r>
              <a:rPr lang="fr-FR" dirty="0" err="1"/>
              <a:t>becomes</a:t>
            </a:r>
            <a:r>
              <a:rPr lang="fr-FR" dirty="0"/>
              <a:t> long  / </a:t>
            </a:r>
            <a:r>
              <a:rPr lang="fr-FR" dirty="0" err="1"/>
              <a:t>difficult</a:t>
            </a:r>
            <a:r>
              <a:rPr lang="fr-FR" dirty="0"/>
              <a:t>)</a:t>
            </a:r>
          </a:p>
          <a:p>
            <a:endParaRPr lang="fr-FR" dirty="0"/>
          </a:p>
          <a:p>
            <a:r>
              <a:rPr lang="fr-FR" u="sng" dirty="0" err="1"/>
              <a:t>Opening</a:t>
            </a:r>
            <a:r>
              <a:rPr lang="fr-FR" dirty="0"/>
              <a:t>: </a:t>
            </a:r>
            <a:r>
              <a:rPr lang="fr-FR" dirty="0" err="1"/>
              <a:t>introduce</a:t>
            </a:r>
            <a:r>
              <a:rPr lang="fr-FR" dirty="0"/>
              <a:t> the </a:t>
            </a:r>
            <a:r>
              <a:rPr lang="fr-FR" dirty="0" err="1"/>
              <a:t>exercise</a:t>
            </a:r>
            <a:r>
              <a:rPr lang="fr-FR" dirty="0"/>
              <a:t> – set the expectations</a:t>
            </a:r>
            <a:br>
              <a:rPr lang="fr-FR" dirty="0"/>
            </a:br>
            <a:r>
              <a:rPr lang="fr-FR" dirty="0"/>
              <a:t>		</a:t>
            </a:r>
          </a:p>
          <a:p>
            <a:r>
              <a:rPr lang="fr-FR" u="sng" dirty="0" err="1"/>
              <a:t>Closure</a:t>
            </a:r>
            <a:r>
              <a:rPr lang="fr-FR" dirty="0"/>
              <a:t>: 	</a:t>
            </a:r>
            <a:r>
              <a:rPr lang="fr-FR" dirty="0" err="1"/>
              <a:t>summarize</a:t>
            </a:r>
            <a:r>
              <a:rPr lang="fr-FR" dirty="0"/>
              <a:t> &amp; </a:t>
            </a:r>
            <a:r>
              <a:rPr lang="fr-FR" dirty="0" err="1"/>
              <a:t>ensure</a:t>
            </a:r>
            <a:r>
              <a:rPr lang="fr-FR" dirty="0"/>
              <a:t> </a:t>
            </a:r>
            <a:r>
              <a:rPr lang="fr-FR" dirty="0" err="1"/>
              <a:t>further</a:t>
            </a:r>
            <a:r>
              <a:rPr lang="fr-FR" dirty="0"/>
              <a:t> transmission</a:t>
            </a:r>
            <a:br>
              <a:rPr lang="fr-FR" dirty="0"/>
            </a:br>
            <a:r>
              <a:rPr lang="fr-FR" dirty="0"/>
              <a:t>		(e.g. </a:t>
            </a:r>
            <a:r>
              <a:rPr lang="fr-FR" dirty="0" err="1"/>
              <a:t>done</a:t>
            </a:r>
            <a:r>
              <a:rPr lang="fr-FR" dirty="0"/>
              <a:t> by the </a:t>
            </a:r>
            <a:r>
              <a:rPr lang="fr-FR" dirty="0" err="1"/>
              <a:t>Moderator</a:t>
            </a:r>
            <a:r>
              <a:rPr lang="fr-FR" dirty="0"/>
              <a:t> in the </a:t>
            </a:r>
            <a:r>
              <a:rPr lang="fr-FR" dirty="0" err="1"/>
              <a:t>different</a:t>
            </a:r>
            <a:r>
              <a:rPr lang="fr-FR" dirty="0"/>
              <a:t> teams)</a:t>
            </a:r>
          </a:p>
          <a:p>
            <a:endParaRPr lang="fr-FR" dirty="0"/>
          </a:p>
        </p:txBody>
      </p:sp>
      <p:pic>
        <p:nvPicPr>
          <p:cNvPr id="15" name="Picture 18">
            <a:extLst>
              <a:ext uri="{FF2B5EF4-FFF2-40B4-BE49-F238E27FC236}">
                <a16:creationId xmlns:a16="http://schemas.microsoft.com/office/drawing/2014/main" id="{A74D101E-ADDB-4753-99D3-0061040EB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532" y="5475946"/>
            <a:ext cx="487680" cy="487680"/>
          </a:xfrm>
          <a:prstGeom prst="rect">
            <a:avLst/>
          </a:prstGeom>
        </p:spPr>
      </p:pic>
      <p:sp>
        <p:nvSpPr>
          <p:cNvPr id="16" name="TextBox 19">
            <a:extLst>
              <a:ext uri="{FF2B5EF4-FFF2-40B4-BE49-F238E27FC236}">
                <a16:creationId xmlns:a16="http://schemas.microsoft.com/office/drawing/2014/main" id="{A562DBD5-C0C7-41AB-AF44-95C8115D0BB3}"/>
              </a:ext>
            </a:extLst>
          </p:cNvPr>
          <p:cNvSpPr txBox="1"/>
          <p:nvPr/>
        </p:nvSpPr>
        <p:spPr>
          <a:xfrm>
            <a:off x="4463580" y="5535120"/>
            <a:ext cx="3569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Politics</a:t>
            </a:r>
            <a:r>
              <a:rPr lang="fr-FR" dirty="0"/>
              <a:t> / Propaganda / Transmission</a:t>
            </a:r>
          </a:p>
        </p:txBody>
      </p:sp>
      <p:pic>
        <p:nvPicPr>
          <p:cNvPr id="17" name="Picture 31">
            <a:extLst>
              <a:ext uri="{FF2B5EF4-FFF2-40B4-BE49-F238E27FC236}">
                <a16:creationId xmlns:a16="http://schemas.microsoft.com/office/drawing/2014/main" id="{8C62874C-B9A6-48C7-BBF5-B1AFC34B4C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3081" y="4890113"/>
            <a:ext cx="458581" cy="458581"/>
          </a:xfrm>
          <a:prstGeom prst="rect">
            <a:avLst/>
          </a:prstGeom>
        </p:spPr>
      </p:pic>
      <p:sp>
        <p:nvSpPr>
          <p:cNvPr id="18" name="TextBox 32">
            <a:extLst>
              <a:ext uri="{FF2B5EF4-FFF2-40B4-BE49-F238E27FC236}">
                <a16:creationId xmlns:a16="http://schemas.microsoft.com/office/drawing/2014/main" id="{139199E9-2EB0-42E4-938F-745E2F3484AC}"/>
              </a:ext>
            </a:extLst>
          </p:cNvPr>
          <p:cNvSpPr txBox="1"/>
          <p:nvPr/>
        </p:nvSpPr>
        <p:spPr>
          <a:xfrm>
            <a:off x="4459909" y="4934737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 – 10 people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ADCD8A53-C069-44E0-8D67-D56EBBCFAF59}"/>
              </a:ext>
            </a:extLst>
          </p:cNvPr>
          <p:cNvSpPr txBox="1"/>
          <p:nvPr/>
        </p:nvSpPr>
        <p:spPr>
          <a:xfrm flipH="1">
            <a:off x="5932075" y="1078037"/>
            <a:ext cx="2013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Somewhat</a:t>
            </a:r>
            <a:r>
              <a:rPr lang="fr-FR" dirty="0"/>
              <a:t> </a:t>
            </a:r>
            <a:r>
              <a:rPr lang="fr-FR" dirty="0" err="1"/>
              <a:t>Difficult</a:t>
            </a:r>
            <a:endParaRPr lang="fr-FR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DB754EE-D63C-41F6-ACF9-D7B2C9D88487}"/>
              </a:ext>
            </a:extLst>
          </p:cNvPr>
          <p:cNvGrpSpPr/>
          <p:nvPr/>
        </p:nvGrpSpPr>
        <p:grpSpPr>
          <a:xfrm>
            <a:off x="223274" y="3205431"/>
            <a:ext cx="1220453" cy="1227713"/>
            <a:chOff x="7246891" y="4853047"/>
            <a:chExt cx="1619082" cy="1575465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F333D8A9-F79A-4AA2-8C7C-7964A50C0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61025" y="4853047"/>
              <a:ext cx="802474" cy="8024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4A219ECE-A0E7-44C4-982A-38461499F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5400000">
              <a:off x="8063499" y="4853047"/>
              <a:ext cx="802474" cy="8024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91A092FB-7DE3-42EC-BC7E-1518FCCC3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V="1">
              <a:off x="7246891" y="5655521"/>
              <a:ext cx="830742" cy="7729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AA87C8DE-0662-4733-ABBF-46A7023EE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0800000">
              <a:off x="8071717" y="5637258"/>
              <a:ext cx="791254" cy="7912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30" name="Image 29">
            <a:extLst>
              <a:ext uri="{FF2B5EF4-FFF2-40B4-BE49-F238E27FC236}">
                <a16:creationId xmlns:a16="http://schemas.microsoft.com/office/drawing/2014/main" id="{ED7DA411-8660-4B83-B905-B812B19574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6022" y="4787808"/>
            <a:ext cx="577390" cy="577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C5E11BF0-3CE6-424B-807D-9A31413B165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5400000">
            <a:off x="1342749" y="4907259"/>
            <a:ext cx="577390" cy="577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527B4BE9-ED38-4D77-A373-0404028AD2E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V="1">
            <a:off x="1512042" y="4722029"/>
            <a:ext cx="597729" cy="556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975F7DE0-FE89-4F25-B6B7-26D7AE1452B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0800000">
            <a:off x="1667000" y="4912619"/>
            <a:ext cx="569317" cy="569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25">
            <a:extLst>
              <a:ext uri="{FF2B5EF4-FFF2-40B4-BE49-F238E27FC236}">
                <a16:creationId xmlns:a16="http://schemas.microsoft.com/office/drawing/2014/main" id="{954BCC6F-19BB-4125-B48E-30B4442C67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312695">
            <a:off x="2198314" y="4087126"/>
            <a:ext cx="997110" cy="498555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961BBA0C-0BF6-4044-A02A-ED6F5614E3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6633" y="2808412"/>
            <a:ext cx="1474732" cy="73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40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2DDDB4F-501D-4BD5-9CE6-DE41D38E6F97}"/>
              </a:ext>
            </a:extLst>
          </p:cNvPr>
          <p:cNvSpPr/>
          <p:nvPr/>
        </p:nvSpPr>
        <p:spPr>
          <a:xfrm>
            <a:off x="0" y="1990165"/>
            <a:ext cx="3438144" cy="40905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5806016-5DA6-4D7A-9F11-61A72DA4D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90165"/>
            <a:ext cx="3438143" cy="2161211"/>
          </a:xfrm>
        </p:spPr>
        <p:txBody>
          <a:bodyPr/>
          <a:lstStyle/>
          <a:p>
            <a:r>
              <a:rPr lang="fr-FR" dirty="0"/>
              <a:t>If I </a:t>
            </a:r>
            <a:r>
              <a:rPr lang="fr-FR" dirty="0" err="1"/>
              <a:t>were</a:t>
            </a:r>
            <a:r>
              <a:rPr lang="fr-FR" dirty="0"/>
              <a:t> 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91D3E9B-FFC4-4918-AA27-60BE6EB71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60" y="3730752"/>
            <a:ext cx="3268373" cy="23082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BBF104FA-106C-4232-8593-B0B6422E6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486" y="963549"/>
            <a:ext cx="7315200" cy="3342132"/>
          </a:xfrm>
        </p:spPr>
        <p:txBody>
          <a:bodyPr>
            <a:normAutofit/>
          </a:bodyPr>
          <a:lstStyle/>
          <a:p>
            <a:r>
              <a:rPr lang="fr-FR" dirty="0" err="1"/>
              <a:t>Everyone</a:t>
            </a:r>
            <a:r>
              <a:rPr lang="fr-FR" dirty="0"/>
              <a:t> (</a:t>
            </a:r>
            <a:r>
              <a:rPr lang="fr-FR" dirty="0" err="1"/>
              <a:t>preferrably</a:t>
            </a:r>
            <a:r>
              <a:rPr lang="fr-FR" dirty="0"/>
              <a:t> one per team)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invited</a:t>
            </a:r>
            <a:r>
              <a:rPr lang="fr-FR" dirty="0"/>
              <a:t> to </a:t>
            </a:r>
            <a:r>
              <a:rPr lang="fr-FR" dirty="0" err="1"/>
              <a:t>describe</a:t>
            </a:r>
            <a:r>
              <a:rPr lang="fr-FR" dirty="0"/>
              <a:t>, on a </a:t>
            </a:r>
            <a:r>
              <a:rPr lang="fr-FR" dirty="0" err="1"/>
              <a:t>schedule</a:t>
            </a:r>
            <a:r>
              <a:rPr lang="fr-FR" dirty="0"/>
              <a:t> </a:t>
            </a:r>
            <a:r>
              <a:rPr lang="fr-FR" dirty="0" err="1"/>
              <a:t>what</a:t>
            </a:r>
            <a:r>
              <a:rPr lang="fr-FR" dirty="0"/>
              <a:t> are the </a:t>
            </a:r>
            <a:r>
              <a:rPr lang="fr-FR" dirty="0" err="1"/>
              <a:t>tasks</a:t>
            </a:r>
            <a:r>
              <a:rPr lang="fr-FR" dirty="0"/>
              <a:t> / </a:t>
            </a:r>
            <a:r>
              <a:rPr lang="fr-FR" dirty="0" err="1"/>
              <a:t>activities</a:t>
            </a:r>
            <a:r>
              <a:rPr lang="fr-FR" dirty="0"/>
              <a:t> </a:t>
            </a:r>
            <a:r>
              <a:rPr lang="fr-FR" dirty="0" err="1"/>
              <a:t>he</a:t>
            </a:r>
            <a:r>
              <a:rPr lang="fr-FR" dirty="0"/>
              <a:t> / </a:t>
            </a:r>
            <a:r>
              <a:rPr lang="fr-FR" dirty="0" err="1"/>
              <a:t>she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usually</a:t>
            </a:r>
            <a:r>
              <a:rPr lang="fr-FR" dirty="0"/>
              <a:t> </a:t>
            </a:r>
            <a:r>
              <a:rPr lang="fr-FR" dirty="0" err="1"/>
              <a:t>doing</a:t>
            </a:r>
            <a:r>
              <a:rPr lang="fr-FR" dirty="0"/>
              <a:t>. </a:t>
            </a:r>
          </a:p>
          <a:p>
            <a:endParaRPr lang="fr-FR" dirty="0"/>
          </a:p>
          <a:p>
            <a:r>
              <a:rPr lang="fr-FR" dirty="0"/>
              <a:t>The </a:t>
            </a:r>
            <a:r>
              <a:rPr lang="fr-FR" dirty="0" err="1"/>
              <a:t>Moderator</a:t>
            </a:r>
            <a:r>
              <a:rPr lang="fr-FR" dirty="0"/>
              <a:t> </a:t>
            </a:r>
            <a:r>
              <a:rPr lang="fr-FR" dirty="0" err="1"/>
              <a:t>collects</a:t>
            </a:r>
            <a:r>
              <a:rPr lang="fr-FR" dirty="0"/>
              <a:t> all </a:t>
            </a:r>
            <a:r>
              <a:rPr lang="fr-FR" dirty="0" err="1"/>
              <a:t>schedules</a:t>
            </a:r>
            <a:r>
              <a:rPr lang="fr-FR" dirty="0"/>
              <a:t> and </a:t>
            </a:r>
            <a:r>
              <a:rPr lang="fr-FR" dirty="0" err="1"/>
              <a:t>read</a:t>
            </a:r>
            <a:r>
              <a:rPr lang="fr-FR" dirty="0"/>
              <a:t> </a:t>
            </a:r>
            <a:r>
              <a:rPr lang="fr-FR" dirty="0" err="1"/>
              <a:t>them</a:t>
            </a:r>
            <a:r>
              <a:rPr lang="fr-FR" dirty="0"/>
              <a:t> </a:t>
            </a:r>
            <a:r>
              <a:rPr lang="fr-FR" dirty="0" err="1"/>
              <a:t>aloud</a:t>
            </a:r>
            <a:r>
              <a:rPr lang="fr-FR" dirty="0"/>
              <a:t>, one by one, </a:t>
            </a:r>
            <a:r>
              <a:rPr lang="fr-FR" dirty="0" err="1"/>
              <a:t>while</a:t>
            </a:r>
            <a:r>
              <a:rPr lang="fr-FR" dirty="0"/>
              <a:t> the group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trying</a:t>
            </a:r>
            <a:r>
              <a:rPr lang="fr-FR" dirty="0"/>
              <a:t> to </a:t>
            </a:r>
            <a:r>
              <a:rPr lang="fr-FR" dirty="0" err="1"/>
              <a:t>guess</a:t>
            </a:r>
            <a:r>
              <a:rPr lang="fr-FR" dirty="0"/>
              <a:t> </a:t>
            </a:r>
            <a:r>
              <a:rPr lang="fr-FR" dirty="0" err="1"/>
              <a:t>whose</a:t>
            </a:r>
            <a:r>
              <a:rPr lang="fr-FR" dirty="0"/>
              <a:t> </a:t>
            </a:r>
            <a:r>
              <a:rPr lang="fr-FR" dirty="0" err="1"/>
              <a:t>schedule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People </a:t>
            </a:r>
            <a:r>
              <a:rPr lang="fr-FR" dirty="0" err="1"/>
              <a:t>get</a:t>
            </a:r>
            <a:r>
              <a:rPr lang="fr-FR" dirty="0"/>
              <a:t> to know </a:t>
            </a:r>
            <a:r>
              <a:rPr lang="fr-FR" dirty="0" err="1"/>
              <a:t>each</a:t>
            </a:r>
            <a:r>
              <a:rPr lang="fr-FR" dirty="0"/>
              <a:t> </a:t>
            </a:r>
            <a:r>
              <a:rPr lang="fr-FR" dirty="0" err="1"/>
              <a:t>other’s</a:t>
            </a:r>
            <a:r>
              <a:rPr lang="fr-FR" dirty="0"/>
              <a:t>, Group </a:t>
            </a:r>
            <a:r>
              <a:rPr lang="fr-FR" dirty="0" err="1"/>
              <a:t>is</a:t>
            </a:r>
            <a:r>
              <a:rPr lang="fr-FR" dirty="0"/>
              <a:t> more </a:t>
            </a:r>
            <a:r>
              <a:rPr lang="fr-FR" dirty="0" err="1"/>
              <a:t>coherent</a:t>
            </a:r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21" name="Oval 7">
            <a:extLst>
              <a:ext uri="{FF2B5EF4-FFF2-40B4-BE49-F238E27FC236}">
                <a16:creationId xmlns:a16="http://schemas.microsoft.com/office/drawing/2014/main" id="{71587143-DBE6-4791-9CB7-E32E9E86681A}"/>
              </a:ext>
            </a:extLst>
          </p:cNvPr>
          <p:cNvSpPr/>
          <p:nvPr/>
        </p:nvSpPr>
        <p:spPr>
          <a:xfrm>
            <a:off x="4910328" y="4178808"/>
            <a:ext cx="539496" cy="54944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8440F89B-F1A9-4640-B1CA-EC475585EC72}"/>
              </a:ext>
            </a:extLst>
          </p:cNvPr>
          <p:cNvSpPr txBox="1"/>
          <p:nvPr/>
        </p:nvSpPr>
        <p:spPr>
          <a:xfrm>
            <a:off x="5571928" y="4178808"/>
            <a:ext cx="403488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Keeping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it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interesting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is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key</a:t>
            </a: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- </a:t>
            </a:r>
            <a:r>
              <a:rPr lang="fr-FR" sz="2000" dirty="0">
                <a:solidFill>
                  <a:srgbClr val="0070C0"/>
                </a:solidFill>
              </a:rPr>
              <a:t>Interaction (</a:t>
            </a:r>
            <a:r>
              <a:rPr lang="fr-FR" sz="2000" dirty="0" err="1">
                <a:solidFill>
                  <a:srgbClr val="0070C0"/>
                </a:solidFill>
              </a:rPr>
              <a:t>during</a:t>
            </a:r>
            <a:r>
              <a:rPr lang="fr-FR" sz="2000" dirty="0">
                <a:solidFill>
                  <a:srgbClr val="0070C0"/>
                </a:solidFill>
              </a:rPr>
              <a:t> the </a:t>
            </a:r>
            <a:r>
              <a:rPr lang="fr-FR" sz="2000" dirty="0" err="1">
                <a:solidFill>
                  <a:srgbClr val="0070C0"/>
                </a:solidFill>
              </a:rPr>
              <a:t>writing</a:t>
            </a:r>
            <a:r>
              <a:rPr lang="fr-FR" sz="2000" dirty="0">
                <a:solidFill>
                  <a:srgbClr val="0070C0"/>
                </a:solidFill>
              </a:rPr>
              <a:t>)</a:t>
            </a: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-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Pedagogy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rephrasing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- Encourage active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listening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-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Ask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precisions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/ questions	</a:t>
            </a:r>
          </a:p>
        </p:txBody>
      </p:sp>
    </p:spTree>
    <p:extLst>
      <p:ext uri="{BB962C8B-B14F-4D97-AF65-F5344CB8AC3E}">
        <p14:creationId xmlns:p14="http://schemas.microsoft.com/office/powerpoint/2010/main" val="2921319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DD5E0300-81AF-4561-ABA0-14595ADCEFFC}"/>
              </a:ext>
            </a:extLst>
          </p:cNvPr>
          <p:cNvSpPr/>
          <p:nvPr/>
        </p:nvSpPr>
        <p:spPr>
          <a:xfrm>
            <a:off x="8985474" y="-4510"/>
            <a:ext cx="3206526" cy="68625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87E10C6E-8F8E-431E-8A56-B09F71232090}"/>
              </a:ext>
            </a:extLst>
          </p:cNvPr>
          <p:cNvSpPr/>
          <p:nvPr/>
        </p:nvSpPr>
        <p:spPr>
          <a:xfrm>
            <a:off x="10871200" y="-215900"/>
            <a:ext cx="596900" cy="72263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E95A715-C787-4D7E-B03A-E0052ECA88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815" y="-4510"/>
            <a:ext cx="6247346" cy="6862510"/>
          </a:xfrm>
          <a:prstGeom prst="rect">
            <a:avLst/>
          </a:prstGeom>
        </p:spPr>
      </p:pic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64E5B885-131A-4A16-8B80-F7E64DEB56C6}"/>
              </a:ext>
            </a:extLst>
          </p:cNvPr>
          <p:cNvCxnSpPr>
            <a:cxnSpLocks/>
          </p:cNvCxnSpPr>
          <p:nvPr/>
        </p:nvCxnSpPr>
        <p:spPr>
          <a:xfrm>
            <a:off x="11154616" y="884116"/>
            <a:ext cx="0" cy="5973884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E729A6-2F39-490E-A8E4-D06BD348A110}"/>
              </a:ext>
            </a:extLst>
          </p:cNvPr>
          <p:cNvGrpSpPr/>
          <p:nvPr/>
        </p:nvGrpSpPr>
        <p:grpSpPr>
          <a:xfrm>
            <a:off x="10871212" y="-6117055"/>
            <a:ext cx="596897" cy="7568407"/>
            <a:chOff x="10881314" y="-5946088"/>
            <a:chExt cx="433443" cy="756840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D2331E2-9327-4AC8-BF72-8CCB89E58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10338385" y="645947"/>
              <a:ext cx="1519301" cy="433443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06E5A6A1-8D70-4F71-8DD6-1D8E4A1E5604}"/>
                </a:ext>
              </a:extLst>
            </p:cNvPr>
            <p:cNvCxnSpPr>
              <a:cxnSpLocks/>
            </p:cNvCxnSpPr>
            <p:nvPr/>
          </p:nvCxnSpPr>
          <p:spPr>
            <a:xfrm>
              <a:off x="11087099" y="-5946088"/>
              <a:ext cx="0" cy="604910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34EF025-4DD5-4265-983F-E6227F51D1BD}"/>
              </a:ext>
            </a:extLst>
          </p:cNvPr>
          <p:cNvSpPr/>
          <p:nvPr/>
        </p:nvSpPr>
        <p:spPr>
          <a:xfrm>
            <a:off x="10871200" y="-4510"/>
            <a:ext cx="596900" cy="6862510"/>
          </a:xfrm>
          <a:prstGeom prst="roundRect">
            <a:avLst/>
          </a:prstGeom>
          <a:noFill/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65E9151D-8E30-474E-9FB5-A61153F0BF92}"/>
              </a:ext>
            </a:extLst>
          </p:cNvPr>
          <p:cNvGrpSpPr/>
          <p:nvPr/>
        </p:nvGrpSpPr>
        <p:grpSpPr>
          <a:xfrm>
            <a:off x="3490603" y="1257300"/>
            <a:ext cx="2881622" cy="3847123"/>
            <a:chOff x="2738128" y="1257300"/>
            <a:chExt cx="2881622" cy="384712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47B5511-380A-4001-8AE1-BEED9A569CAC}"/>
                </a:ext>
              </a:extLst>
            </p:cNvPr>
            <p:cNvSpPr/>
            <p:nvPr/>
          </p:nvSpPr>
          <p:spPr>
            <a:xfrm>
              <a:off x="2738128" y="1257300"/>
              <a:ext cx="2881622" cy="384712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dirty="0">
                  <a:solidFill>
                    <a:schemeClr val="tx1"/>
                  </a:solidFill>
                </a:rPr>
                <a:t>FROM: </a:t>
              </a:r>
              <a:r>
                <a:rPr lang="fr-FR" dirty="0" err="1">
                  <a:solidFill>
                    <a:schemeClr val="tx1"/>
                  </a:solidFill>
                </a:rPr>
                <a:t>Unknown</a:t>
              </a:r>
              <a:endParaRPr lang="fr-FR" dirty="0">
                <a:solidFill>
                  <a:schemeClr val="tx1"/>
                </a:solidFill>
              </a:endParaRPr>
            </a:p>
            <a:p>
              <a:endParaRPr lang="fr-FR" dirty="0"/>
            </a:p>
            <a:p>
              <a:endParaRPr lang="fr-FR" dirty="0"/>
            </a:p>
            <a:p>
              <a:endParaRPr lang="fr-FR" dirty="0"/>
            </a:p>
            <a:p>
              <a:endParaRPr lang="fr-FR" dirty="0"/>
            </a:p>
            <a:p>
              <a:endParaRPr lang="fr-FR" dirty="0"/>
            </a:p>
            <a:p>
              <a:endParaRPr lang="fr-FR" dirty="0"/>
            </a:p>
            <a:p>
              <a:endParaRPr lang="fr-FR" dirty="0"/>
            </a:p>
            <a:p>
              <a:endParaRPr lang="fr-FR" dirty="0"/>
            </a:p>
            <a:p>
              <a:endParaRPr lang="fr-FR" dirty="0"/>
            </a:p>
            <a:p>
              <a:endParaRPr lang="fr-FR" dirty="0"/>
            </a:p>
            <a:p>
              <a:endParaRPr lang="fr-FR" dirty="0"/>
            </a:p>
            <a:p>
              <a:endParaRPr lang="fr-FR" dirty="0"/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7CBEFFF4-D80B-4F92-B99C-4833456F1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82676" y="1408735"/>
              <a:ext cx="546498" cy="553416"/>
            </a:xfrm>
            <a:prstGeom prst="rect">
              <a:avLst/>
            </a:prstGeom>
          </p:spPr>
        </p:pic>
      </p:grp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CDF8F976-FBDB-4BED-B8C1-A62207423DCF}"/>
              </a:ext>
            </a:extLst>
          </p:cNvPr>
          <p:cNvSpPr/>
          <p:nvPr/>
        </p:nvSpPr>
        <p:spPr>
          <a:xfrm>
            <a:off x="10846641" y="59121"/>
            <a:ext cx="596900" cy="6828794"/>
          </a:xfrm>
          <a:prstGeom prst="round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Bulle narrative : rectangle à coins arrondis 26">
            <a:extLst>
              <a:ext uri="{FF2B5EF4-FFF2-40B4-BE49-F238E27FC236}">
                <a16:creationId xmlns:a16="http://schemas.microsoft.com/office/drawing/2014/main" id="{6CCE35BF-390A-43CA-A2A9-09D7562108F3}"/>
              </a:ext>
            </a:extLst>
          </p:cNvPr>
          <p:cNvSpPr/>
          <p:nvPr/>
        </p:nvSpPr>
        <p:spPr>
          <a:xfrm>
            <a:off x="3611739" y="1756400"/>
            <a:ext cx="1834487" cy="714374"/>
          </a:xfrm>
          <a:prstGeom prst="wedgeRoundRect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bg1"/>
                </a:solidFill>
              </a:rPr>
              <a:t>Your</a:t>
            </a:r>
            <a:r>
              <a:rPr lang="fr-FR" dirty="0">
                <a:solidFill>
                  <a:schemeClr val="bg1"/>
                </a:solidFill>
              </a:rPr>
              <a:t> mission if </a:t>
            </a:r>
            <a:r>
              <a:rPr lang="fr-FR" dirty="0" err="1">
                <a:solidFill>
                  <a:schemeClr val="bg1"/>
                </a:solidFill>
              </a:rPr>
              <a:t>you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accept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it</a:t>
            </a:r>
            <a:r>
              <a:rPr lang="fr-FR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28" name="Bulle narrative : rectangle à coins arrondis 27">
            <a:extLst>
              <a:ext uri="{FF2B5EF4-FFF2-40B4-BE49-F238E27FC236}">
                <a16:creationId xmlns:a16="http://schemas.microsoft.com/office/drawing/2014/main" id="{BB52823F-2DF0-4353-9221-826A97BA6FC5}"/>
              </a:ext>
            </a:extLst>
          </p:cNvPr>
          <p:cNvSpPr/>
          <p:nvPr/>
        </p:nvSpPr>
        <p:spPr>
          <a:xfrm>
            <a:off x="4438179" y="2628893"/>
            <a:ext cx="1850963" cy="1190136"/>
          </a:xfrm>
          <a:prstGeom prst="wedgeRoundRect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bg1"/>
                </a:solidFill>
              </a:rPr>
              <a:t>Make</a:t>
            </a:r>
            <a:r>
              <a:rPr lang="fr-FR" dirty="0">
                <a:solidFill>
                  <a:schemeClr val="bg1"/>
                </a:solidFill>
              </a:rPr>
              <a:t> the </a:t>
            </a:r>
            <a:r>
              <a:rPr lang="fr-FR" dirty="0" err="1">
                <a:solidFill>
                  <a:schemeClr val="bg1"/>
                </a:solidFill>
              </a:rPr>
              <a:t>whole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project</a:t>
            </a:r>
            <a:r>
              <a:rPr lang="fr-FR" dirty="0">
                <a:solidFill>
                  <a:schemeClr val="bg1"/>
                </a:solidFill>
              </a:rPr>
              <a:t> team </a:t>
            </a:r>
            <a:r>
              <a:rPr lang="fr-FR" dirty="0" err="1">
                <a:solidFill>
                  <a:schemeClr val="bg1"/>
                </a:solidFill>
              </a:rPr>
              <a:t>collaborate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efficiently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9" name="Bulle narrative : rectangle à coins arrondis 28">
            <a:extLst>
              <a:ext uri="{FF2B5EF4-FFF2-40B4-BE49-F238E27FC236}">
                <a16:creationId xmlns:a16="http://schemas.microsoft.com/office/drawing/2014/main" id="{711F41D6-1932-4E39-AE92-9BA27E4FCD42}"/>
              </a:ext>
            </a:extLst>
          </p:cNvPr>
          <p:cNvSpPr/>
          <p:nvPr/>
        </p:nvSpPr>
        <p:spPr>
          <a:xfrm>
            <a:off x="3657160" y="4029075"/>
            <a:ext cx="1791140" cy="872452"/>
          </a:xfrm>
          <a:prstGeom prst="wedgeRoundRect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This phone </a:t>
            </a:r>
            <a:r>
              <a:rPr lang="fr-FR" dirty="0" err="1">
                <a:solidFill>
                  <a:schemeClr val="bg1"/>
                </a:solidFill>
              </a:rPr>
              <a:t>will</a:t>
            </a:r>
            <a:r>
              <a:rPr lang="fr-FR" dirty="0">
                <a:solidFill>
                  <a:schemeClr val="bg1"/>
                </a:solidFill>
              </a:rPr>
              <a:t> self-destroy in  10 sec.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FAC648C-C4C4-47EB-B9A2-92FF8FFE21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0603" y="1218222"/>
            <a:ext cx="2927837" cy="3886201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11C4255-C7DE-461C-81ED-A2D764B81C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3996" y="781173"/>
            <a:ext cx="7491884" cy="5291143"/>
          </a:xfrm>
          <a:prstGeom prst="rect">
            <a:avLst/>
          </a:prstGeom>
        </p:spPr>
      </p:pic>
      <p:pic>
        <p:nvPicPr>
          <p:cNvPr id="2" name="mission">
            <a:hlinkClick r:id="" action="ppaction://media"/>
            <a:extLst>
              <a:ext uri="{FF2B5EF4-FFF2-40B4-BE49-F238E27FC236}">
                <a16:creationId xmlns:a16="http://schemas.microsoft.com/office/drawing/2014/main" id="{B2B254F4-7933-4589-9C8F-32FEF94CC7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5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4210" y="5470525"/>
            <a:ext cx="487363" cy="48736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B25C863E-617E-4EA9-A595-934F620561B6}"/>
              </a:ext>
            </a:extLst>
          </p:cNvPr>
          <p:cNvGrpSpPr/>
          <p:nvPr/>
        </p:nvGrpSpPr>
        <p:grpSpPr>
          <a:xfrm>
            <a:off x="8985474" y="-34425"/>
            <a:ext cx="3206526" cy="6892425"/>
            <a:chOff x="8989068" y="-4510"/>
            <a:chExt cx="3206526" cy="689242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0613AAF-7D10-496B-9085-CF451D811084}"/>
                </a:ext>
              </a:extLst>
            </p:cNvPr>
            <p:cNvSpPr/>
            <p:nvPr/>
          </p:nvSpPr>
          <p:spPr>
            <a:xfrm>
              <a:off x="8989068" y="-4510"/>
              <a:ext cx="3206526" cy="689242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5400" dirty="0"/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13BDA310-F134-45ED-AD1C-67DDF39B0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37203" y="4284391"/>
              <a:ext cx="1500602" cy="20119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08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-0.00118 1.02454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51227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A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750"/>
                            </p:stCondLst>
                            <p:childTnLst>
                              <p:par>
                                <p:cTn id="36" presetID="6" presetClass="entr" presetSubtype="3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CFE823BA-BC7B-44B7-92D8-E04A985DF26C}"/>
              </a:ext>
            </a:extLst>
          </p:cNvPr>
          <p:cNvSpPr/>
          <p:nvPr/>
        </p:nvSpPr>
        <p:spPr>
          <a:xfrm>
            <a:off x="0" y="1990165"/>
            <a:ext cx="3438144" cy="40905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D065D4E-7839-4DE9-BA75-5D22F78AF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Material</a:t>
            </a:r>
            <a:r>
              <a:rPr lang="fr-FR" dirty="0"/>
              <a:t> etc.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983391-DD6B-449F-B0D9-E6FB093D8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D188C6-6C2B-44E2-BD3E-F6F64DE47F8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8F9F4"/>
              </a:clrFrom>
              <a:clrTo>
                <a:srgbClr val="F8F9F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2232" y="1006975"/>
            <a:ext cx="515112" cy="51511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2F56563-D681-4C90-9E59-9AE5D8BDF649}"/>
              </a:ext>
            </a:extLst>
          </p:cNvPr>
          <p:cNvGrpSpPr/>
          <p:nvPr/>
        </p:nvGrpSpPr>
        <p:grpSpPr>
          <a:xfrm>
            <a:off x="3981700" y="1185019"/>
            <a:ext cx="1800344" cy="159149"/>
            <a:chOff x="1316736" y="1581912"/>
            <a:chExt cx="9186672" cy="59436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6309E989-2F62-427D-B71A-7C2703C5505B}"/>
                </a:ext>
              </a:extLst>
            </p:cNvPr>
            <p:cNvGrpSpPr/>
            <p:nvPr/>
          </p:nvGrpSpPr>
          <p:grpSpPr>
            <a:xfrm>
              <a:off x="1316736" y="1581912"/>
              <a:ext cx="9186672" cy="594360"/>
              <a:chOff x="1316736" y="1581912"/>
              <a:chExt cx="9186672" cy="2566416"/>
            </a:xfrm>
          </p:grpSpPr>
          <p:sp>
            <p:nvSpPr>
              <p:cNvPr id="9" name="Rectangle : coins arrondis 8">
                <a:extLst>
                  <a:ext uri="{FF2B5EF4-FFF2-40B4-BE49-F238E27FC236}">
                    <a16:creationId xmlns:a16="http://schemas.microsoft.com/office/drawing/2014/main" id="{D20769BA-C6E2-4FBA-8489-0175CBEFD3B4}"/>
                  </a:ext>
                </a:extLst>
              </p:cNvPr>
              <p:cNvSpPr/>
              <p:nvPr/>
            </p:nvSpPr>
            <p:spPr>
              <a:xfrm>
                <a:off x="1316736" y="1581912"/>
                <a:ext cx="9153144" cy="2505456"/>
              </a:xfrm>
              <a:prstGeom prst="roundRect">
                <a:avLst/>
              </a:prstGeom>
              <a:solidFill>
                <a:schemeClr val="tx1"/>
              </a:solidFill>
              <a:ln w="762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Rectangle : coins arrondis 9">
                <a:extLst>
                  <a:ext uri="{FF2B5EF4-FFF2-40B4-BE49-F238E27FC236}">
                    <a16:creationId xmlns:a16="http://schemas.microsoft.com/office/drawing/2014/main" id="{B755C265-5C33-4A86-B0EE-7462E0C86F81}"/>
                  </a:ext>
                </a:extLst>
              </p:cNvPr>
              <p:cNvSpPr/>
              <p:nvPr/>
            </p:nvSpPr>
            <p:spPr>
              <a:xfrm>
                <a:off x="1350264" y="1642872"/>
                <a:ext cx="9153144" cy="2505456"/>
              </a:xfrm>
              <a:prstGeom prst="roundRect">
                <a:avLst/>
              </a:prstGeom>
              <a:solidFill>
                <a:schemeClr val="tx1"/>
              </a:solidFill>
              <a:ln w="762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C33C7624-5B42-44E6-84A8-DAC595C55BD6}"/>
                </a:ext>
              </a:extLst>
            </p:cNvPr>
            <p:cNvSpPr/>
            <p:nvPr/>
          </p:nvSpPr>
          <p:spPr>
            <a:xfrm>
              <a:off x="1417320" y="1663366"/>
              <a:ext cx="9052560" cy="445569"/>
            </a:xfrm>
            <a:prstGeom prst="roundRect">
              <a:avLst/>
            </a:prstGeom>
            <a:gradFill flip="none" rotWithShape="1">
              <a:gsLst>
                <a:gs pos="0">
                  <a:srgbClr val="00B050"/>
                </a:gs>
                <a:gs pos="54000">
                  <a:srgbClr val="FFFF00"/>
                </a:gs>
                <a:gs pos="71000">
                  <a:schemeClr val="accent4">
                    <a:lumMod val="60000"/>
                    <a:lumOff val="40000"/>
                  </a:schemeClr>
                </a:gs>
                <a:gs pos="100000">
                  <a:srgbClr val="C00000"/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" name="Isosceles Triangle 6">
            <a:extLst>
              <a:ext uri="{FF2B5EF4-FFF2-40B4-BE49-F238E27FC236}">
                <a16:creationId xmlns:a16="http://schemas.microsoft.com/office/drawing/2014/main" id="{5C06846B-B8D9-4CED-9B3F-8C7B01B5F64E}"/>
              </a:ext>
            </a:extLst>
          </p:cNvPr>
          <p:cNvSpPr/>
          <p:nvPr/>
        </p:nvSpPr>
        <p:spPr>
          <a:xfrm>
            <a:off x="4740070" y="1254914"/>
            <a:ext cx="277032" cy="226217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8C9F2353-445A-43E4-895D-65A51D73645B}"/>
              </a:ext>
            </a:extLst>
          </p:cNvPr>
          <p:cNvSpPr txBox="1"/>
          <p:nvPr/>
        </p:nvSpPr>
        <p:spPr>
          <a:xfrm flipH="1">
            <a:off x="8674606" y="1078037"/>
            <a:ext cx="1905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40-60 min.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E4EFB28A-7EB2-4CF7-BDAC-55548BA1B121}"/>
              </a:ext>
            </a:extLst>
          </p:cNvPr>
          <p:cNvSpPr txBox="1"/>
          <p:nvPr/>
        </p:nvSpPr>
        <p:spPr>
          <a:xfrm>
            <a:off x="3818532" y="1990725"/>
            <a:ext cx="687079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Moderator</a:t>
            </a:r>
            <a:r>
              <a:rPr lang="fr-FR" dirty="0"/>
              <a:t> must know about the </a:t>
            </a:r>
            <a:r>
              <a:rPr lang="fr-FR" dirty="0" err="1"/>
              <a:t>context</a:t>
            </a:r>
            <a:r>
              <a:rPr lang="fr-FR" dirty="0"/>
              <a:t> and organization</a:t>
            </a:r>
          </a:p>
          <a:p>
            <a:r>
              <a:rPr lang="fr-FR" dirty="0" err="1"/>
              <a:t>Moderator</a:t>
            </a:r>
            <a:r>
              <a:rPr lang="fr-FR" dirty="0"/>
              <a:t> </a:t>
            </a:r>
            <a:r>
              <a:rPr lang="fr-FR" dirty="0" err="1"/>
              <a:t>should</a:t>
            </a:r>
            <a:r>
              <a:rPr lang="fr-FR" dirty="0"/>
              <a:t> </a:t>
            </a:r>
            <a:r>
              <a:rPr lang="fr-FR" dirty="0" err="1"/>
              <a:t>ensure</a:t>
            </a:r>
            <a:r>
              <a:rPr lang="fr-FR" dirty="0"/>
              <a:t> </a:t>
            </a:r>
            <a:r>
              <a:rPr lang="fr-FR" dirty="0" err="1"/>
              <a:t>he</a:t>
            </a:r>
            <a:r>
              <a:rPr lang="fr-FR" dirty="0"/>
              <a:t>/</a:t>
            </a:r>
            <a:r>
              <a:rPr lang="fr-FR" dirty="0" err="1"/>
              <a:t>she</a:t>
            </a:r>
            <a:r>
              <a:rPr lang="fr-FR" dirty="0"/>
              <a:t> </a:t>
            </a:r>
            <a:r>
              <a:rPr lang="fr-FR" dirty="0" err="1"/>
              <a:t>understands</a:t>
            </a:r>
            <a:r>
              <a:rPr lang="fr-FR" dirty="0"/>
              <a:t> the </a:t>
            </a:r>
            <a:r>
              <a:rPr lang="fr-FR" dirty="0" err="1"/>
              <a:t>tasks</a:t>
            </a:r>
            <a:r>
              <a:rPr lang="fr-FR" dirty="0"/>
              <a:t> / </a:t>
            </a:r>
            <a:r>
              <a:rPr lang="fr-FR" dirty="0" err="1"/>
              <a:t>schedule</a:t>
            </a:r>
            <a:endParaRPr lang="fr-FR" dirty="0"/>
          </a:p>
          <a:p>
            <a:r>
              <a:rPr lang="fr-FR" dirty="0"/>
              <a:t>No communication </a:t>
            </a:r>
            <a:r>
              <a:rPr lang="fr-FR" dirty="0" err="1"/>
              <a:t>allowed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people </a:t>
            </a:r>
            <a:r>
              <a:rPr lang="fr-FR" dirty="0" err="1"/>
              <a:t>before</a:t>
            </a:r>
            <a:r>
              <a:rPr lang="fr-FR" dirty="0"/>
              <a:t> </a:t>
            </a:r>
            <a:r>
              <a:rPr lang="fr-FR" dirty="0" err="1"/>
              <a:t>schedules</a:t>
            </a:r>
            <a:r>
              <a:rPr lang="fr-FR" dirty="0"/>
              <a:t> are </a:t>
            </a:r>
            <a:r>
              <a:rPr lang="fr-FR" dirty="0" err="1"/>
              <a:t>read</a:t>
            </a:r>
            <a:endParaRPr lang="fr-FR" dirty="0"/>
          </a:p>
          <a:p>
            <a:r>
              <a:rPr lang="fr-FR" dirty="0"/>
              <a:t>People </a:t>
            </a:r>
            <a:r>
              <a:rPr lang="fr-FR" dirty="0" err="1"/>
              <a:t>whose</a:t>
            </a:r>
            <a:r>
              <a:rPr lang="fr-FR" dirty="0"/>
              <a:t> </a:t>
            </a:r>
            <a:r>
              <a:rPr lang="fr-FR" dirty="0" err="1"/>
              <a:t>schedules</a:t>
            </a:r>
            <a:r>
              <a:rPr lang="fr-FR" dirty="0"/>
              <a:t> are </a:t>
            </a:r>
            <a:r>
              <a:rPr lang="fr-FR" dirty="0" err="1"/>
              <a:t>read</a:t>
            </a:r>
            <a:r>
              <a:rPr lang="fr-FR" dirty="0"/>
              <a:t> must not </a:t>
            </a:r>
            <a:r>
              <a:rPr lang="fr-FR" dirty="0" err="1"/>
              <a:t>react</a:t>
            </a:r>
            <a:endParaRPr lang="fr-FR" dirty="0"/>
          </a:p>
          <a:p>
            <a:r>
              <a:rPr lang="fr-FR" dirty="0"/>
              <a:t>Not </a:t>
            </a:r>
            <a:r>
              <a:rPr lang="fr-FR" dirty="0" err="1"/>
              <a:t>too</a:t>
            </a:r>
            <a:r>
              <a:rPr lang="fr-FR" dirty="0"/>
              <a:t> </a:t>
            </a:r>
            <a:r>
              <a:rPr lang="fr-FR" dirty="0" err="1"/>
              <a:t>many</a:t>
            </a:r>
            <a:r>
              <a:rPr lang="fr-FR" dirty="0"/>
              <a:t> participants (long  / </a:t>
            </a:r>
            <a:r>
              <a:rPr lang="fr-FR" dirty="0" err="1"/>
              <a:t>boring</a:t>
            </a:r>
            <a:r>
              <a:rPr lang="fr-FR" dirty="0"/>
              <a:t>)</a:t>
            </a:r>
          </a:p>
          <a:p>
            <a:endParaRPr lang="fr-FR" dirty="0"/>
          </a:p>
          <a:p>
            <a:r>
              <a:rPr lang="fr-FR" u="sng" dirty="0" err="1"/>
              <a:t>Opening</a:t>
            </a:r>
            <a:r>
              <a:rPr lang="fr-FR" dirty="0"/>
              <a:t>: </a:t>
            </a:r>
            <a:r>
              <a:rPr lang="fr-FR" dirty="0" err="1"/>
              <a:t>introduce</a:t>
            </a:r>
            <a:r>
              <a:rPr lang="fr-FR" dirty="0"/>
              <a:t> the </a:t>
            </a:r>
            <a:r>
              <a:rPr lang="fr-FR" dirty="0" err="1"/>
              <a:t>exercise</a:t>
            </a:r>
            <a:r>
              <a:rPr lang="fr-FR" dirty="0"/>
              <a:t> – set the expectations</a:t>
            </a:r>
            <a:br>
              <a:rPr lang="fr-FR" dirty="0"/>
            </a:br>
            <a:r>
              <a:rPr lang="fr-FR" dirty="0"/>
              <a:t>		</a:t>
            </a:r>
          </a:p>
          <a:p>
            <a:r>
              <a:rPr lang="fr-FR" u="sng" dirty="0" err="1"/>
              <a:t>Closure</a:t>
            </a:r>
            <a:r>
              <a:rPr lang="fr-FR" dirty="0"/>
              <a:t>: 	</a:t>
            </a:r>
            <a:r>
              <a:rPr lang="fr-FR" dirty="0" err="1"/>
              <a:t>summarize</a:t>
            </a:r>
            <a:r>
              <a:rPr lang="fr-FR" dirty="0"/>
              <a:t> &amp; </a:t>
            </a:r>
            <a:r>
              <a:rPr lang="fr-FR" dirty="0" err="1"/>
              <a:t>ensure</a:t>
            </a:r>
            <a:r>
              <a:rPr lang="fr-FR" dirty="0"/>
              <a:t> </a:t>
            </a:r>
            <a:r>
              <a:rPr lang="fr-FR" dirty="0" err="1"/>
              <a:t>further</a:t>
            </a:r>
            <a:r>
              <a:rPr lang="fr-FR" dirty="0"/>
              <a:t> transmission</a:t>
            </a:r>
            <a:br>
              <a:rPr lang="fr-FR" dirty="0"/>
            </a:br>
            <a:r>
              <a:rPr lang="fr-FR" dirty="0"/>
              <a:t>		</a:t>
            </a:r>
          </a:p>
        </p:txBody>
      </p:sp>
      <p:pic>
        <p:nvPicPr>
          <p:cNvPr id="15" name="Picture 18">
            <a:extLst>
              <a:ext uri="{FF2B5EF4-FFF2-40B4-BE49-F238E27FC236}">
                <a16:creationId xmlns:a16="http://schemas.microsoft.com/office/drawing/2014/main" id="{A74D101E-ADDB-4753-99D3-0061040EB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532" y="5475946"/>
            <a:ext cx="487680" cy="487680"/>
          </a:xfrm>
          <a:prstGeom prst="rect">
            <a:avLst/>
          </a:prstGeom>
        </p:spPr>
      </p:pic>
      <p:sp>
        <p:nvSpPr>
          <p:cNvPr id="16" name="TextBox 19">
            <a:extLst>
              <a:ext uri="{FF2B5EF4-FFF2-40B4-BE49-F238E27FC236}">
                <a16:creationId xmlns:a16="http://schemas.microsoft.com/office/drawing/2014/main" id="{A562DBD5-C0C7-41AB-AF44-95C8115D0BB3}"/>
              </a:ext>
            </a:extLst>
          </p:cNvPr>
          <p:cNvSpPr txBox="1"/>
          <p:nvPr/>
        </p:nvSpPr>
        <p:spPr>
          <a:xfrm>
            <a:off x="4463580" y="5535120"/>
            <a:ext cx="3569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Politics</a:t>
            </a:r>
            <a:r>
              <a:rPr lang="fr-FR" dirty="0"/>
              <a:t> / Propaganda / Transmission</a:t>
            </a:r>
          </a:p>
        </p:txBody>
      </p:sp>
      <p:pic>
        <p:nvPicPr>
          <p:cNvPr id="17" name="Picture 31">
            <a:extLst>
              <a:ext uri="{FF2B5EF4-FFF2-40B4-BE49-F238E27FC236}">
                <a16:creationId xmlns:a16="http://schemas.microsoft.com/office/drawing/2014/main" id="{8C62874C-B9A6-48C7-BBF5-B1AFC34B4C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3081" y="4890113"/>
            <a:ext cx="458581" cy="458581"/>
          </a:xfrm>
          <a:prstGeom prst="rect">
            <a:avLst/>
          </a:prstGeom>
        </p:spPr>
      </p:pic>
      <p:sp>
        <p:nvSpPr>
          <p:cNvPr id="18" name="TextBox 32">
            <a:extLst>
              <a:ext uri="{FF2B5EF4-FFF2-40B4-BE49-F238E27FC236}">
                <a16:creationId xmlns:a16="http://schemas.microsoft.com/office/drawing/2014/main" id="{139199E9-2EB0-42E4-938F-745E2F3484AC}"/>
              </a:ext>
            </a:extLst>
          </p:cNvPr>
          <p:cNvSpPr txBox="1"/>
          <p:nvPr/>
        </p:nvSpPr>
        <p:spPr>
          <a:xfrm>
            <a:off x="4459909" y="4934737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 – 10 people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ADCD8A53-C069-44E0-8D67-D56EBBCFAF59}"/>
              </a:ext>
            </a:extLst>
          </p:cNvPr>
          <p:cNvSpPr txBox="1"/>
          <p:nvPr/>
        </p:nvSpPr>
        <p:spPr>
          <a:xfrm flipH="1">
            <a:off x="5932075" y="1078037"/>
            <a:ext cx="2013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Somewhat</a:t>
            </a:r>
            <a:r>
              <a:rPr lang="fr-FR" dirty="0"/>
              <a:t> </a:t>
            </a:r>
            <a:r>
              <a:rPr lang="fr-FR" dirty="0" err="1"/>
              <a:t>Difficult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52E1B32-0628-4580-BCF0-0AA8C74A5BC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B2EBF2"/>
              </a:clrFrom>
              <a:clrTo>
                <a:srgbClr val="B2EB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8120" y="2939730"/>
            <a:ext cx="3001149" cy="2191464"/>
          </a:xfrm>
          <a:prstGeom prst="rect">
            <a:avLst/>
          </a:prstGeom>
        </p:spPr>
      </p:pic>
      <p:pic>
        <p:nvPicPr>
          <p:cNvPr id="34" name="Picture 25">
            <a:extLst>
              <a:ext uri="{FF2B5EF4-FFF2-40B4-BE49-F238E27FC236}">
                <a16:creationId xmlns:a16="http://schemas.microsoft.com/office/drawing/2014/main" id="{954BCC6F-19BB-4125-B48E-30B4442C67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312695">
            <a:off x="1957333" y="4820226"/>
            <a:ext cx="997110" cy="49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77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2">
            <a:extLst>
              <a:ext uri="{FF2B5EF4-FFF2-40B4-BE49-F238E27FC236}">
                <a16:creationId xmlns:a16="http://schemas.microsoft.com/office/drawing/2014/main" id="{CBA75D29-638F-464E-A1B2-D523685FA152}"/>
              </a:ext>
            </a:extLst>
          </p:cNvPr>
          <p:cNvSpPr txBox="1">
            <a:spLocks/>
          </p:cNvSpPr>
          <p:nvPr/>
        </p:nvSpPr>
        <p:spPr>
          <a:xfrm>
            <a:off x="1988248" y="365125"/>
            <a:ext cx="9365552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42B1F01-FE5E-494D-87EC-9EA564EAA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4" name="Rectangle 5">
            <a:extLst>
              <a:ext uri="{FF2B5EF4-FFF2-40B4-BE49-F238E27FC236}">
                <a16:creationId xmlns:a16="http://schemas.microsoft.com/office/drawing/2014/main" id="{29747256-AFE9-4E78-A0A6-2A9A283F9C55}"/>
              </a:ext>
            </a:extLst>
          </p:cNvPr>
          <p:cNvSpPr/>
          <p:nvPr/>
        </p:nvSpPr>
        <p:spPr>
          <a:xfrm>
            <a:off x="0" y="1990165"/>
            <a:ext cx="3438144" cy="40905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PERSONAS</a:t>
            </a:r>
          </a:p>
          <a:p>
            <a:pPr algn="ctr"/>
            <a:endParaRPr lang="fr-FR" dirty="0"/>
          </a:p>
          <a:p>
            <a:pPr algn="ctr"/>
            <a:r>
              <a:rPr lang="fr-FR" dirty="0" err="1"/>
              <a:t>Whom</a:t>
            </a:r>
            <a:r>
              <a:rPr lang="fr-FR" dirty="0"/>
              <a:t> are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designing</a:t>
            </a:r>
            <a:r>
              <a:rPr lang="fr-FR" dirty="0"/>
              <a:t> for?</a:t>
            </a:r>
          </a:p>
          <a:p>
            <a:pPr algn="ctr"/>
            <a:r>
              <a:rPr lang="fr-FR" dirty="0" err="1"/>
              <a:t>Who</a:t>
            </a:r>
            <a:r>
              <a:rPr lang="fr-FR" dirty="0"/>
              <a:t> are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users</a:t>
            </a:r>
            <a:r>
              <a:rPr lang="fr-FR" dirty="0"/>
              <a:t>?</a:t>
            </a:r>
          </a:p>
          <a:p>
            <a:pPr algn="ctr"/>
            <a:r>
              <a:rPr lang="fr-FR" dirty="0" err="1"/>
              <a:t>Who</a:t>
            </a:r>
            <a:r>
              <a:rPr lang="fr-FR" dirty="0"/>
              <a:t> are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customers</a:t>
            </a:r>
            <a:r>
              <a:rPr lang="fr-FR" dirty="0"/>
              <a:t>?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pic>
        <p:nvPicPr>
          <p:cNvPr id="8" name="Image 7" descr="Une image contenant extérieur&#10;&#10;Description générée automatiquement">
            <a:extLst>
              <a:ext uri="{FF2B5EF4-FFF2-40B4-BE49-F238E27FC236}">
                <a16:creationId xmlns:a16="http://schemas.microsoft.com/office/drawing/2014/main" id="{7C0B6760-7335-4E13-A05F-ACAAF5D4B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13160"/>
            <a:ext cx="3455575" cy="181147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2DF1F29-15F0-4C5B-87AA-5B3DFFDCB11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38144" y="733745"/>
            <a:ext cx="8772868" cy="484754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4D2F7C9A-3850-425F-9BEE-3BDC18ABF16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62767" y="983482"/>
            <a:ext cx="8772868" cy="484754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F70B44A8-FC16-45F1-9E04-D5AC923E70D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887390" y="1212217"/>
            <a:ext cx="8772868" cy="48475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0" name="Image 59">
            <a:extLst>
              <a:ext uri="{FF2B5EF4-FFF2-40B4-BE49-F238E27FC236}">
                <a16:creationId xmlns:a16="http://schemas.microsoft.com/office/drawing/2014/main" id="{C5731613-3EF4-4BF5-8DA5-49D68A6065B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030828" y="1440952"/>
            <a:ext cx="8772868" cy="484754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098816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4DDD03A-2C7B-4F2F-B9B0-6E4FF93C8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998784"/>
            <a:ext cx="7963620" cy="2554927"/>
          </a:xfrm>
        </p:spPr>
        <p:txBody>
          <a:bodyPr/>
          <a:lstStyle/>
          <a:p>
            <a:r>
              <a:rPr lang="fr-FR" dirty="0" err="1"/>
              <a:t>Envision</a:t>
            </a:r>
            <a:r>
              <a:rPr lang="fr-FR" dirty="0"/>
              <a:t> the Future</a:t>
            </a:r>
            <a:br>
              <a:rPr lang="fr-FR" dirty="0"/>
            </a:br>
            <a:r>
              <a:rPr lang="fr-FR" sz="5400" dirty="0" err="1"/>
              <a:t>Envision</a:t>
            </a:r>
            <a:r>
              <a:rPr lang="fr-FR" sz="5400" dirty="0"/>
              <a:t> the </a:t>
            </a:r>
            <a:r>
              <a:rPr lang="fr-FR" sz="5400" dirty="0" err="1"/>
              <a:t>product</a:t>
            </a:r>
            <a:r>
              <a:rPr lang="fr-FR" sz="5400" dirty="0"/>
              <a:t>/</a:t>
            </a:r>
            <a:r>
              <a:rPr lang="fr-FR" sz="5400" dirty="0" err="1"/>
              <a:t>project</a:t>
            </a:r>
            <a:endParaRPr lang="fr-FR" dirty="0"/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BF4F3F7B-45AF-4DA6-9D75-4EB951038C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A69018-198E-4032-927C-061ED5D79388}"/>
              </a:ext>
            </a:extLst>
          </p:cNvPr>
          <p:cNvSpPr txBox="1"/>
          <p:nvPr/>
        </p:nvSpPr>
        <p:spPr>
          <a:xfrm>
            <a:off x="9265921" y="3147646"/>
            <a:ext cx="29260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latin typeface="Arial Rounded MT Bold" panose="020F0704030504030204" pitchFamily="34" charset="0"/>
              </a:rPr>
              <a:t>Magic </a:t>
            </a:r>
            <a:r>
              <a:rPr lang="fr-FR" sz="2000" b="1" dirty="0" err="1">
                <a:latin typeface="Arial Rounded MT Bold" panose="020F0704030504030204" pitchFamily="34" charset="0"/>
              </a:rPr>
              <a:t>Wand</a:t>
            </a:r>
            <a:endParaRPr lang="fr-FR" sz="2000" b="1" dirty="0">
              <a:latin typeface="Arial Rounded MT Bold" panose="020F07040305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latin typeface="Arial Rounded MT Bold" panose="020F0704030504030204" pitchFamily="34" charset="0"/>
              </a:rPr>
              <a:t>Roses &amp; </a:t>
            </a:r>
            <a:br>
              <a:rPr lang="fr-FR" sz="2000" b="1" dirty="0">
                <a:latin typeface="Arial Rounded MT Bold" panose="020F0704030504030204" pitchFamily="34" charset="0"/>
              </a:rPr>
            </a:br>
            <a:r>
              <a:rPr lang="fr-FR" sz="2000" b="1" dirty="0" err="1">
                <a:latin typeface="Arial Rounded MT Bold" panose="020F0704030504030204" pitchFamily="34" charset="0"/>
              </a:rPr>
              <a:t>Chrysanthemums</a:t>
            </a:r>
            <a:endParaRPr lang="fr-FR" sz="2000" b="1" dirty="0">
              <a:latin typeface="Arial Rounded MT Bold" panose="020F07040305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err="1">
                <a:latin typeface="Arial Rounded MT Bold" panose="020F0704030504030204" pitchFamily="34" charset="0"/>
              </a:rPr>
              <a:t>Stairway</a:t>
            </a:r>
            <a:r>
              <a:rPr lang="fr-FR" sz="2000" b="1" dirty="0">
                <a:latin typeface="Arial Rounded MT Bold" panose="020F0704030504030204" pitchFamily="34" charset="0"/>
              </a:rPr>
              <a:t> to Heaven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DA58E70-CACB-45B4-B5DD-2D9D805EB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5920" y="755083"/>
            <a:ext cx="2926080" cy="183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72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748A866-009A-4C0D-9136-31E1DC62D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6919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0744664-FA65-4838-9B44-F800C72B7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623" y="0"/>
            <a:ext cx="48469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0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feu">
            <a:hlinkClick r:id="" action="ppaction://media"/>
            <a:extLst>
              <a:ext uri="{FF2B5EF4-FFF2-40B4-BE49-F238E27FC236}">
                <a16:creationId xmlns:a16="http://schemas.microsoft.com/office/drawing/2014/main" id="{446011FC-1EF1-4207-908D-D039B771D5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805776"/>
            <a:ext cx="6507163" cy="3657600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CDFCED14-16EC-4723-8992-4C690AFD1037}"/>
              </a:ext>
            </a:extLst>
          </p:cNvPr>
          <p:cNvGrpSpPr/>
          <p:nvPr/>
        </p:nvGrpSpPr>
        <p:grpSpPr>
          <a:xfrm>
            <a:off x="6658224" y="180871"/>
            <a:ext cx="5218928" cy="5224075"/>
            <a:chOff x="5361986" y="329486"/>
            <a:chExt cx="6403895" cy="6609900"/>
          </a:xfrm>
        </p:grpSpPr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69BDBA6A-6F15-4735-BBEE-6D1230089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1986" y="329486"/>
              <a:ext cx="4160142" cy="33281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E0C7661B-7B0F-4126-BA97-0E3F67A07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1572" y="1232576"/>
              <a:ext cx="1914309" cy="28935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28">
              <a:extLst>
                <a:ext uri="{FF2B5EF4-FFF2-40B4-BE49-F238E27FC236}">
                  <a16:creationId xmlns:a16="http://schemas.microsoft.com/office/drawing/2014/main" id="{D39C2C1D-4096-41FE-9F28-40A93E4EE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8318" y="3860058"/>
              <a:ext cx="2147506" cy="30793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148821BD-5B0B-4BEE-959F-0BA799684B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2386" y="1557743"/>
            <a:ext cx="3582032" cy="5119386"/>
          </a:xfrm>
          <a:prstGeom prst="rect">
            <a:avLst/>
          </a:prstGeom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id="{8F6EB3CC-99D2-415B-9063-7AA7D20529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095" y="4594979"/>
            <a:ext cx="1394026" cy="1937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745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2DDDB4F-501D-4BD5-9CE6-DE41D38E6F97}"/>
              </a:ext>
            </a:extLst>
          </p:cNvPr>
          <p:cNvSpPr/>
          <p:nvPr/>
        </p:nvSpPr>
        <p:spPr>
          <a:xfrm>
            <a:off x="0" y="1990165"/>
            <a:ext cx="3438144" cy="4090595"/>
          </a:xfrm>
          <a:prstGeom prst="rect">
            <a:avLst/>
          </a:prstGeom>
          <a:solidFill>
            <a:srgbClr val="EE7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5806016-5DA6-4D7A-9F11-61A72DA4D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990165"/>
            <a:ext cx="2947482" cy="1758875"/>
          </a:xfrm>
        </p:spPr>
        <p:txBody>
          <a:bodyPr/>
          <a:lstStyle/>
          <a:p>
            <a:r>
              <a:rPr lang="fr-FR" dirty="0"/>
              <a:t>Magic </a:t>
            </a:r>
            <a:r>
              <a:rPr lang="fr-FR" dirty="0" err="1"/>
              <a:t>Wand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BEB803A-58E8-4920-B197-3365FB411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9" y="3813048"/>
            <a:ext cx="3331481" cy="2220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F189D7D8-7CAE-46CF-BC6F-A2A29A301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1063" y="1111398"/>
            <a:ext cx="7315200" cy="3342132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The group </a:t>
            </a:r>
            <a:r>
              <a:rPr lang="fr-FR" dirty="0" err="1"/>
              <a:t>defines</a:t>
            </a:r>
            <a:r>
              <a:rPr lang="fr-FR" dirty="0"/>
              <a:t> a topic / </a:t>
            </a:r>
            <a:r>
              <a:rPr lang="fr-FR" dirty="0" err="1"/>
              <a:t>problem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want</a:t>
            </a:r>
            <a:r>
              <a:rPr lang="fr-FR" dirty="0"/>
              <a:t> to </a:t>
            </a:r>
            <a:r>
              <a:rPr lang="fr-FR" dirty="0" err="1"/>
              <a:t>get</a:t>
            </a:r>
            <a:r>
              <a:rPr lang="fr-FR" dirty="0"/>
              <a:t> </a:t>
            </a:r>
            <a:r>
              <a:rPr lang="fr-FR" dirty="0" err="1"/>
              <a:t>solved</a:t>
            </a:r>
            <a:r>
              <a:rPr lang="fr-FR" dirty="0"/>
              <a:t> but </a:t>
            </a:r>
            <a:r>
              <a:rPr lang="fr-FR" dirty="0" err="1"/>
              <a:t>don’t</a:t>
            </a:r>
            <a:r>
              <a:rPr lang="fr-FR" dirty="0"/>
              <a:t> know how</a:t>
            </a:r>
          </a:p>
          <a:p>
            <a:r>
              <a:rPr lang="fr-FR" dirty="0"/>
              <a:t>In </a:t>
            </a:r>
            <a:r>
              <a:rPr lang="fr-FR" dirty="0" err="1"/>
              <a:t>turn</a:t>
            </a:r>
            <a:r>
              <a:rPr lang="fr-FR" dirty="0"/>
              <a:t>, </a:t>
            </a:r>
            <a:r>
              <a:rPr lang="fr-FR" dirty="0" err="1"/>
              <a:t>everyone</a:t>
            </a:r>
            <a:r>
              <a:rPr lang="fr-FR" dirty="0"/>
              <a:t> </a:t>
            </a:r>
            <a:r>
              <a:rPr lang="fr-FR" dirty="0" err="1"/>
              <a:t>takes</a:t>
            </a:r>
            <a:r>
              <a:rPr lang="fr-FR" dirty="0"/>
              <a:t> the </a:t>
            </a:r>
            <a:r>
              <a:rPr lang="fr-FR" dirty="0" err="1"/>
              <a:t>wand</a:t>
            </a:r>
            <a:r>
              <a:rPr lang="fr-FR" dirty="0"/>
              <a:t> and expresses one </a:t>
            </a:r>
            <a:r>
              <a:rPr lang="fr-FR" dirty="0" err="1"/>
              <a:t>thing</a:t>
            </a:r>
            <a:r>
              <a:rPr lang="fr-FR" dirty="0"/>
              <a:t> </a:t>
            </a:r>
            <a:r>
              <a:rPr lang="fr-FR" dirty="0" err="1"/>
              <a:t>he</a:t>
            </a:r>
            <a:r>
              <a:rPr lang="fr-FR" dirty="0"/>
              <a:t> / </a:t>
            </a:r>
            <a:r>
              <a:rPr lang="fr-FR" dirty="0" err="1"/>
              <a:t>she</a:t>
            </a:r>
            <a:r>
              <a:rPr lang="fr-FR" dirty="0"/>
              <a:t> </a:t>
            </a:r>
            <a:r>
              <a:rPr lang="fr-FR" dirty="0" err="1"/>
              <a:t>would</a:t>
            </a:r>
            <a:r>
              <a:rPr lang="fr-FR" dirty="0"/>
              <a:t> change if </a:t>
            </a:r>
            <a:r>
              <a:rPr lang="fr-FR" dirty="0" err="1"/>
              <a:t>he</a:t>
            </a:r>
            <a:r>
              <a:rPr lang="fr-FR" dirty="0"/>
              <a:t>/</a:t>
            </a:r>
            <a:r>
              <a:rPr lang="fr-FR" dirty="0" err="1"/>
              <a:t>she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a </a:t>
            </a:r>
            <a:r>
              <a:rPr lang="fr-FR" dirty="0" err="1"/>
              <a:t>wizzard</a:t>
            </a:r>
            <a:r>
              <a:rPr lang="fr-FR" dirty="0"/>
              <a:t>. </a:t>
            </a:r>
            <a:r>
              <a:rPr lang="fr-FR" i="1" dirty="0">
                <a:solidFill>
                  <a:srgbClr val="1096C7"/>
                </a:solidFill>
              </a:rPr>
              <a:t>« If I </a:t>
            </a:r>
            <a:r>
              <a:rPr lang="fr-FR" i="1" dirty="0" err="1">
                <a:solidFill>
                  <a:srgbClr val="1096C7"/>
                </a:solidFill>
              </a:rPr>
              <a:t>were</a:t>
            </a:r>
            <a:r>
              <a:rPr lang="fr-FR" i="1" dirty="0">
                <a:solidFill>
                  <a:srgbClr val="1096C7"/>
                </a:solidFill>
              </a:rPr>
              <a:t> a </a:t>
            </a:r>
            <a:r>
              <a:rPr lang="fr-FR" i="1" dirty="0" err="1">
                <a:solidFill>
                  <a:srgbClr val="1096C7"/>
                </a:solidFill>
              </a:rPr>
              <a:t>Wiz</a:t>
            </a:r>
            <a:r>
              <a:rPr lang="fr-FR" i="1" dirty="0">
                <a:solidFill>
                  <a:srgbClr val="1096C7"/>
                </a:solidFill>
              </a:rPr>
              <a:t>, </a:t>
            </a:r>
            <a:r>
              <a:rPr lang="fr-FR" i="1" dirty="0" err="1">
                <a:solidFill>
                  <a:srgbClr val="1096C7"/>
                </a:solidFill>
              </a:rPr>
              <a:t>I’d</a:t>
            </a:r>
            <a:r>
              <a:rPr lang="fr-FR" i="1" dirty="0">
                <a:solidFill>
                  <a:srgbClr val="1096C7"/>
                </a:solidFill>
              </a:rPr>
              <a:t> change… »</a:t>
            </a:r>
          </a:p>
          <a:p>
            <a:r>
              <a:rPr lang="fr-FR" dirty="0"/>
              <a:t>The group </a:t>
            </a:r>
            <a:r>
              <a:rPr lang="fr-FR" dirty="0" err="1"/>
              <a:t>chooses</a:t>
            </a:r>
            <a:r>
              <a:rPr lang="fr-FR" dirty="0"/>
              <a:t> for the </a:t>
            </a:r>
            <a:r>
              <a:rPr lang="fr-FR" dirty="0" err="1"/>
              <a:t>preferred</a:t>
            </a:r>
            <a:r>
              <a:rPr lang="fr-FR" dirty="0"/>
              <a:t> </a:t>
            </a:r>
            <a:r>
              <a:rPr lang="fr-FR" dirty="0" err="1"/>
              <a:t>spell</a:t>
            </a:r>
            <a:r>
              <a:rPr lang="fr-FR" dirty="0"/>
              <a:t> </a:t>
            </a:r>
            <a:r>
              <a:rPr lang="fr-FR" dirty="0" err="1"/>
              <a:t>amongst</a:t>
            </a:r>
            <a:r>
              <a:rPr lang="fr-FR" dirty="0"/>
              <a:t> </a:t>
            </a:r>
            <a:r>
              <a:rPr lang="fr-FR" dirty="0" err="1"/>
              <a:t>those</a:t>
            </a:r>
            <a:r>
              <a:rPr lang="fr-FR" dirty="0"/>
              <a:t> </a:t>
            </a:r>
            <a:r>
              <a:rPr lang="fr-FR" dirty="0" err="1"/>
              <a:t>proposed</a:t>
            </a:r>
            <a:r>
              <a:rPr lang="fr-FR" dirty="0"/>
              <a:t>. </a:t>
            </a:r>
            <a:r>
              <a:rPr lang="fr-FR" dirty="0" err="1"/>
              <a:t>Moderator</a:t>
            </a:r>
            <a:r>
              <a:rPr lang="fr-FR" dirty="0"/>
              <a:t> </a:t>
            </a:r>
            <a:r>
              <a:rPr lang="fr-FR" dirty="0" err="1"/>
              <a:t>reformulates</a:t>
            </a:r>
            <a:r>
              <a:rPr lang="fr-FR" dirty="0"/>
              <a:t> the objective and </a:t>
            </a:r>
            <a:r>
              <a:rPr lang="fr-FR" dirty="0" err="1"/>
              <a:t>make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atteinable</a:t>
            </a:r>
            <a:r>
              <a:rPr lang="fr-FR" dirty="0"/>
              <a:t>.</a:t>
            </a:r>
          </a:p>
          <a:p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identify</a:t>
            </a:r>
            <a:r>
              <a:rPr lang="fr-FR" dirty="0"/>
              <a:t>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need</a:t>
            </a:r>
            <a:r>
              <a:rPr lang="fr-FR" dirty="0"/>
              <a:t> to </a:t>
            </a:r>
            <a:r>
              <a:rPr lang="fr-FR" dirty="0" err="1"/>
              <a:t>build</a:t>
            </a:r>
            <a:r>
              <a:rPr lang="fr-FR" dirty="0"/>
              <a:t> the </a:t>
            </a:r>
            <a:r>
              <a:rPr lang="fr-FR" dirty="0" err="1"/>
              <a:t>spell</a:t>
            </a:r>
            <a:r>
              <a:rPr lang="fr-FR" dirty="0"/>
              <a:t> / </a:t>
            </a:r>
            <a:r>
              <a:rPr lang="fr-FR" dirty="0" err="1"/>
              <a:t>wand</a:t>
            </a:r>
            <a:r>
              <a:rPr lang="fr-FR" dirty="0"/>
              <a:t> (</a:t>
            </a:r>
            <a:r>
              <a:rPr lang="fr-FR" dirty="0">
                <a:solidFill>
                  <a:srgbClr val="1096C7"/>
                </a:solidFill>
              </a:rPr>
              <a:t>people</a:t>
            </a:r>
            <a:r>
              <a:rPr lang="fr-FR" dirty="0"/>
              <a:t>, </a:t>
            </a:r>
            <a:r>
              <a:rPr lang="fr-FR" dirty="0" err="1">
                <a:solidFill>
                  <a:srgbClr val="1096C7"/>
                </a:solidFill>
              </a:rPr>
              <a:t>resources</a:t>
            </a:r>
            <a:r>
              <a:rPr lang="fr-FR" dirty="0"/>
              <a:t>, </a:t>
            </a:r>
            <a:r>
              <a:rPr lang="fr-FR" dirty="0" err="1">
                <a:solidFill>
                  <a:srgbClr val="1096C7"/>
                </a:solidFill>
              </a:rPr>
              <a:t>knowledge</a:t>
            </a:r>
            <a:r>
              <a:rPr lang="fr-FR" dirty="0"/>
              <a:t>, </a:t>
            </a:r>
            <a:r>
              <a:rPr lang="fr-FR" dirty="0">
                <a:solidFill>
                  <a:srgbClr val="1096C7"/>
                </a:solidFill>
              </a:rPr>
              <a:t>time</a:t>
            </a:r>
            <a:r>
              <a:rPr lang="fr-FR" dirty="0"/>
              <a:t>…) and transpose </a:t>
            </a:r>
            <a:r>
              <a:rPr lang="fr-FR" dirty="0" err="1"/>
              <a:t>these</a:t>
            </a:r>
            <a:r>
              <a:rPr lang="fr-FR" dirty="0"/>
              <a:t> to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context</a:t>
            </a:r>
            <a:r>
              <a:rPr lang="fr-FR" dirty="0"/>
              <a:t> (</a:t>
            </a:r>
            <a:r>
              <a:rPr lang="fr-FR" dirty="0" err="1"/>
              <a:t>problem</a:t>
            </a:r>
            <a:r>
              <a:rPr lang="fr-FR" dirty="0"/>
              <a:t>). A </a:t>
            </a:r>
            <a:r>
              <a:rPr lang="fr-FR" dirty="0" err="1"/>
              <a:t>step</a:t>
            </a:r>
            <a:r>
              <a:rPr lang="fr-FR" dirty="0"/>
              <a:t>-by-</a:t>
            </a:r>
            <a:r>
              <a:rPr lang="fr-FR" dirty="0" err="1"/>
              <a:t>step</a:t>
            </a:r>
            <a:r>
              <a:rPr lang="fr-FR" dirty="0"/>
              <a:t> action plan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inferred</a:t>
            </a:r>
            <a:r>
              <a:rPr lang="fr-FR" dirty="0"/>
              <a:t>.</a:t>
            </a:r>
            <a:br>
              <a:rPr lang="fr-FR" dirty="0"/>
            </a:br>
            <a:endParaRPr lang="fr-FR" dirty="0"/>
          </a:p>
          <a:p>
            <a:r>
              <a:rPr lang="fr-FR" dirty="0" err="1"/>
              <a:t>Moderator</a:t>
            </a:r>
            <a:r>
              <a:rPr lang="fr-FR" dirty="0"/>
              <a:t> </a:t>
            </a:r>
            <a:r>
              <a:rPr lang="fr-FR" dirty="0" err="1"/>
              <a:t>formulates</a:t>
            </a:r>
            <a:r>
              <a:rPr lang="fr-FR" dirty="0"/>
              <a:t> the initial </a:t>
            </a:r>
            <a:r>
              <a:rPr lang="fr-FR" dirty="0" err="1"/>
              <a:t>problem</a:t>
            </a:r>
            <a:r>
              <a:rPr lang="fr-FR" dirty="0"/>
              <a:t> and the final </a:t>
            </a:r>
            <a:r>
              <a:rPr lang="fr-FR" dirty="0" err="1"/>
              <a:t>spell</a:t>
            </a:r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21" name="Oval 7">
            <a:extLst>
              <a:ext uri="{FF2B5EF4-FFF2-40B4-BE49-F238E27FC236}">
                <a16:creationId xmlns:a16="http://schemas.microsoft.com/office/drawing/2014/main" id="{DFB3F185-EE89-42EB-80B8-D671BDB3368B}"/>
              </a:ext>
            </a:extLst>
          </p:cNvPr>
          <p:cNvSpPr/>
          <p:nvPr/>
        </p:nvSpPr>
        <p:spPr>
          <a:xfrm>
            <a:off x="4937760" y="4453530"/>
            <a:ext cx="539496" cy="54944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510A5026-9772-4AFC-9679-05E7F42C046F}"/>
              </a:ext>
            </a:extLst>
          </p:cNvPr>
          <p:cNvSpPr txBox="1"/>
          <p:nvPr/>
        </p:nvSpPr>
        <p:spPr>
          <a:xfrm>
            <a:off x="5599360" y="4453530"/>
            <a:ext cx="485100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Problem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complexity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action plan are key</a:t>
            </a: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- </a:t>
            </a:r>
            <a:r>
              <a:rPr lang="fr-FR" sz="2000" dirty="0">
                <a:solidFill>
                  <a:srgbClr val="1096C7"/>
                </a:solidFill>
              </a:rPr>
              <a:t>Timing (40 min.)</a:t>
            </a: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- Respect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other’s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ideas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- Great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freedom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617019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2DDDB4F-501D-4BD5-9CE6-DE41D38E6F97}"/>
              </a:ext>
            </a:extLst>
          </p:cNvPr>
          <p:cNvSpPr/>
          <p:nvPr/>
        </p:nvSpPr>
        <p:spPr>
          <a:xfrm>
            <a:off x="0" y="1990165"/>
            <a:ext cx="3438144" cy="4090595"/>
          </a:xfrm>
          <a:prstGeom prst="rect">
            <a:avLst/>
          </a:prstGeom>
          <a:solidFill>
            <a:srgbClr val="EE7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5806016-5DA6-4D7A-9F11-61A72DA4D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90165"/>
            <a:ext cx="3438144" cy="835331"/>
          </a:xfrm>
        </p:spPr>
        <p:txBody>
          <a:bodyPr/>
          <a:lstStyle/>
          <a:p>
            <a:r>
              <a:rPr lang="fr-FR" dirty="0" err="1"/>
              <a:t>Material</a:t>
            </a:r>
            <a:r>
              <a:rPr lang="fr-FR" dirty="0"/>
              <a:t> etc.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D7231A39-81F6-49FD-AF47-736C1BA5189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8F9F4"/>
              </a:clrFrom>
              <a:clrTo>
                <a:srgbClr val="F8F9F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2232" y="1006975"/>
            <a:ext cx="515112" cy="515112"/>
          </a:xfrm>
          <a:prstGeom prst="rect">
            <a:avLst/>
          </a:prstGeom>
        </p:spPr>
      </p:pic>
      <p:grpSp>
        <p:nvGrpSpPr>
          <p:cNvPr id="20" name="Group 5">
            <a:extLst>
              <a:ext uri="{FF2B5EF4-FFF2-40B4-BE49-F238E27FC236}">
                <a16:creationId xmlns:a16="http://schemas.microsoft.com/office/drawing/2014/main" id="{E2F1C1DA-6384-41C3-8682-5330A2673BB9}"/>
              </a:ext>
            </a:extLst>
          </p:cNvPr>
          <p:cNvGrpSpPr/>
          <p:nvPr/>
        </p:nvGrpSpPr>
        <p:grpSpPr>
          <a:xfrm>
            <a:off x="3981700" y="1185019"/>
            <a:ext cx="1800344" cy="159149"/>
            <a:chOff x="1316736" y="1581912"/>
            <a:chExt cx="9186672" cy="59436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5CBA80F0-0643-48C4-BDD2-6843CB73476B}"/>
                </a:ext>
              </a:extLst>
            </p:cNvPr>
            <p:cNvGrpSpPr/>
            <p:nvPr/>
          </p:nvGrpSpPr>
          <p:grpSpPr>
            <a:xfrm>
              <a:off x="1316736" y="1581912"/>
              <a:ext cx="9186672" cy="594360"/>
              <a:chOff x="1316736" y="1581912"/>
              <a:chExt cx="9186672" cy="2566416"/>
            </a:xfrm>
          </p:grpSpPr>
          <p:sp>
            <p:nvSpPr>
              <p:cNvPr id="23" name="Rectangle : coins arrondis 22">
                <a:extLst>
                  <a:ext uri="{FF2B5EF4-FFF2-40B4-BE49-F238E27FC236}">
                    <a16:creationId xmlns:a16="http://schemas.microsoft.com/office/drawing/2014/main" id="{CAAD3E4A-C0F6-4F2B-B31E-8F43134CF39D}"/>
                  </a:ext>
                </a:extLst>
              </p:cNvPr>
              <p:cNvSpPr/>
              <p:nvPr/>
            </p:nvSpPr>
            <p:spPr>
              <a:xfrm>
                <a:off x="1316736" y="1581912"/>
                <a:ext cx="9153144" cy="2505456"/>
              </a:xfrm>
              <a:prstGeom prst="roundRect">
                <a:avLst/>
              </a:prstGeom>
              <a:solidFill>
                <a:schemeClr val="tx1"/>
              </a:solidFill>
              <a:ln w="762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" name="Rectangle : coins arrondis 23">
                <a:extLst>
                  <a:ext uri="{FF2B5EF4-FFF2-40B4-BE49-F238E27FC236}">
                    <a16:creationId xmlns:a16="http://schemas.microsoft.com/office/drawing/2014/main" id="{A4C07821-0F14-4B94-B4B3-86B5F396B9AB}"/>
                  </a:ext>
                </a:extLst>
              </p:cNvPr>
              <p:cNvSpPr/>
              <p:nvPr/>
            </p:nvSpPr>
            <p:spPr>
              <a:xfrm>
                <a:off x="1350264" y="1642872"/>
                <a:ext cx="9153144" cy="2505456"/>
              </a:xfrm>
              <a:prstGeom prst="roundRect">
                <a:avLst/>
              </a:prstGeom>
              <a:solidFill>
                <a:schemeClr val="tx1"/>
              </a:solidFill>
              <a:ln w="762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6FBDF015-0510-468A-828E-F5702F3C117C}"/>
                </a:ext>
              </a:extLst>
            </p:cNvPr>
            <p:cNvSpPr/>
            <p:nvPr/>
          </p:nvSpPr>
          <p:spPr>
            <a:xfrm>
              <a:off x="1417320" y="1663366"/>
              <a:ext cx="9052560" cy="445569"/>
            </a:xfrm>
            <a:prstGeom prst="roundRect">
              <a:avLst/>
            </a:prstGeom>
            <a:gradFill flip="none" rotWithShape="1">
              <a:gsLst>
                <a:gs pos="0">
                  <a:srgbClr val="00B050"/>
                </a:gs>
                <a:gs pos="54000">
                  <a:srgbClr val="FFFF00"/>
                </a:gs>
                <a:gs pos="71000">
                  <a:schemeClr val="accent4">
                    <a:lumMod val="60000"/>
                    <a:lumOff val="40000"/>
                  </a:schemeClr>
                </a:gs>
                <a:gs pos="100000">
                  <a:srgbClr val="C00000"/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5" name="Isosceles Triangle 6">
            <a:extLst>
              <a:ext uri="{FF2B5EF4-FFF2-40B4-BE49-F238E27FC236}">
                <a16:creationId xmlns:a16="http://schemas.microsoft.com/office/drawing/2014/main" id="{53E55888-25C8-460B-A10F-1896C5BB673B}"/>
              </a:ext>
            </a:extLst>
          </p:cNvPr>
          <p:cNvSpPr/>
          <p:nvPr/>
        </p:nvSpPr>
        <p:spPr>
          <a:xfrm>
            <a:off x="4746641" y="1253875"/>
            <a:ext cx="277032" cy="226217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TextBox 15">
            <a:extLst>
              <a:ext uri="{FF2B5EF4-FFF2-40B4-BE49-F238E27FC236}">
                <a16:creationId xmlns:a16="http://schemas.microsoft.com/office/drawing/2014/main" id="{25CAE67E-838C-4B41-92FE-7000F2C2F798}"/>
              </a:ext>
            </a:extLst>
          </p:cNvPr>
          <p:cNvSpPr txBox="1"/>
          <p:nvPr/>
        </p:nvSpPr>
        <p:spPr>
          <a:xfrm flipH="1">
            <a:off x="8674606" y="1078037"/>
            <a:ext cx="1905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90-120 min.</a:t>
            </a: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89140D76-5BDE-4BA8-9588-3ABE10452C39}"/>
              </a:ext>
            </a:extLst>
          </p:cNvPr>
          <p:cNvSpPr txBox="1"/>
          <p:nvPr/>
        </p:nvSpPr>
        <p:spPr>
          <a:xfrm>
            <a:off x="3818532" y="1990725"/>
            <a:ext cx="77575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Moderator</a:t>
            </a:r>
            <a:r>
              <a:rPr lang="fr-FR" dirty="0"/>
              <a:t> must know about the </a:t>
            </a:r>
            <a:r>
              <a:rPr lang="fr-FR" dirty="0" err="1"/>
              <a:t>context</a:t>
            </a:r>
            <a:r>
              <a:rPr lang="fr-FR" dirty="0"/>
              <a:t> and organization</a:t>
            </a:r>
          </a:p>
          <a:p>
            <a:r>
              <a:rPr lang="fr-FR" dirty="0" err="1"/>
              <a:t>Problems</a:t>
            </a:r>
            <a:r>
              <a:rPr lang="fr-FR" dirty="0"/>
              <a:t> </a:t>
            </a:r>
            <a:r>
              <a:rPr lang="fr-FR" dirty="0" err="1"/>
              <a:t>should</a:t>
            </a:r>
            <a:r>
              <a:rPr lang="fr-FR" dirty="0"/>
              <a:t> not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too</a:t>
            </a:r>
            <a:r>
              <a:rPr lang="fr-FR" dirty="0"/>
              <a:t> </a:t>
            </a:r>
            <a:r>
              <a:rPr lang="fr-FR" dirty="0" err="1"/>
              <a:t>complex</a:t>
            </a:r>
            <a:r>
              <a:rPr lang="fr-FR" dirty="0"/>
              <a:t> – manage ambitions &amp; expectations</a:t>
            </a:r>
          </a:p>
          <a:p>
            <a:r>
              <a:rPr lang="fr-FR" dirty="0"/>
              <a:t>An action plan </a:t>
            </a:r>
            <a:r>
              <a:rPr lang="fr-FR" dirty="0" err="1"/>
              <a:t>should</a:t>
            </a:r>
            <a:r>
              <a:rPr lang="fr-FR" dirty="0"/>
              <a:t> </a:t>
            </a:r>
            <a:r>
              <a:rPr lang="fr-FR" dirty="0" err="1"/>
              <a:t>result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exercise</a:t>
            </a:r>
            <a:r>
              <a:rPr lang="fr-FR" dirty="0"/>
              <a:t> but </a:t>
            </a:r>
            <a:r>
              <a:rPr lang="fr-FR" dirty="0" err="1"/>
              <a:t>make</a:t>
            </a:r>
            <a:r>
              <a:rPr lang="fr-FR" dirty="0"/>
              <a:t> sure participants use the </a:t>
            </a:r>
            <a:r>
              <a:rPr lang="fr-FR" dirty="0" err="1"/>
              <a:t>spell</a:t>
            </a:r>
            <a:r>
              <a:rPr lang="fr-FR" dirty="0"/>
              <a:t> / </a:t>
            </a:r>
            <a:r>
              <a:rPr lang="fr-FR" dirty="0" err="1"/>
              <a:t>wand</a:t>
            </a:r>
            <a:r>
              <a:rPr lang="fr-FR" dirty="0"/>
              <a:t> </a:t>
            </a:r>
            <a:r>
              <a:rPr lang="fr-FR" dirty="0" err="1"/>
              <a:t>semantic</a:t>
            </a:r>
            <a:endParaRPr lang="fr-FR" dirty="0"/>
          </a:p>
          <a:p>
            <a:endParaRPr lang="fr-FR" dirty="0"/>
          </a:p>
          <a:p>
            <a:r>
              <a:rPr lang="fr-FR" u="sng" dirty="0" err="1"/>
              <a:t>Opening</a:t>
            </a:r>
            <a:r>
              <a:rPr lang="fr-FR" dirty="0"/>
              <a:t>: </a:t>
            </a:r>
            <a:r>
              <a:rPr lang="fr-FR" dirty="0" err="1"/>
              <a:t>introduce</a:t>
            </a:r>
            <a:r>
              <a:rPr lang="fr-FR" dirty="0"/>
              <a:t> the </a:t>
            </a:r>
            <a:r>
              <a:rPr lang="fr-FR" dirty="0" err="1"/>
              <a:t>rules</a:t>
            </a:r>
            <a:r>
              <a:rPr lang="fr-FR" dirty="0"/>
              <a:t> – set the expectations	</a:t>
            </a:r>
          </a:p>
          <a:p>
            <a:r>
              <a:rPr lang="fr-FR" u="sng" dirty="0" err="1"/>
              <a:t>Closure</a:t>
            </a:r>
            <a:r>
              <a:rPr lang="fr-FR" dirty="0"/>
              <a:t>: 	</a:t>
            </a:r>
            <a:r>
              <a:rPr lang="fr-FR" dirty="0" err="1"/>
              <a:t>summarize</a:t>
            </a:r>
            <a:r>
              <a:rPr lang="fr-FR" dirty="0"/>
              <a:t> &amp; </a:t>
            </a:r>
            <a:r>
              <a:rPr lang="fr-FR" dirty="0" err="1"/>
              <a:t>ensure</a:t>
            </a:r>
            <a:r>
              <a:rPr lang="fr-FR" dirty="0"/>
              <a:t> </a:t>
            </a:r>
            <a:r>
              <a:rPr lang="fr-FR" dirty="0" err="1"/>
              <a:t>further</a:t>
            </a:r>
            <a:r>
              <a:rPr lang="fr-FR" dirty="0"/>
              <a:t> transmission</a:t>
            </a:r>
            <a:br>
              <a:rPr lang="fr-FR" dirty="0"/>
            </a:br>
            <a:r>
              <a:rPr lang="fr-FR" dirty="0"/>
              <a:t>		</a:t>
            </a:r>
          </a:p>
        </p:txBody>
      </p:sp>
      <p:pic>
        <p:nvPicPr>
          <p:cNvPr id="28" name="Picture 18">
            <a:extLst>
              <a:ext uri="{FF2B5EF4-FFF2-40B4-BE49-F238E27FC236}">
                <a16:creationId xmlns:a16="http://schemas.microsoft.com/office/drawing/2014/main" id="{F8E37001-294C-4E40-89B1-C581BEDF6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532" y="5475946"/>
            <a:ext cx="487680" cy="487680"/>
          </a:xfrm>
          <a:prstGeom prst="rect">
            <a:avLst/>
          </a:prstGeom>
        </p:spPr>
      </p:pic>
      <p:sp>
        <p:nvSpPr>
          <p:cNvPr id="29" name="TextBox 19">
            <a:extLst>
              <a:ext uri="{FF2B5EF4-FFF2-40B4-BE49-F238E27FC236}">
                <a16:creationId xmlns:a16="http://schemas.microsoft.com/office/drawing/2014/main" id="{DFA53D1D-DC1B-42C1-87D7-D86AEE0BCA17}"/>
              </a:ext>
            </a:extLst>
          </p:cNvPr>
          <p:cNvSpPr txBox="1"/>
          <p:nvPr/>
        </p:nvSpPr>
        <p:spPr>
          <a:xfrm>
            <a:off x="4463580" y="5535120"/>
            <a:ext cx="4584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Too</a:t>
            </a:r>
            <a:r>
              <a:rPr lang="fr-FR" dirty="0"/>
              <a:t> </a:t>
            </a:r>
            <a:r>
              <a:rPr lang="fr-FR" dirty="0" err="1"/>
              <a:t>ambitious</a:t>
            </a:r>
            <a:r>
              <a:rPr lang="fr-FR" dirty="0"/>
              <a:t> / </a:t>
            </a:r>
            <a:r>
              <a:rPr lang="fr-FR" dirty="0" err="1"/>
              <a:t>Believe</a:t>
            </a:r>
            <a:r>
              <a:rPr lang="fr-FR" dirty="0"/>
              <a:t> in </a:t>
            </a:r>
            <a:r>
              <a:rPr lang="fr-FR" dirty="0" err="1"/>
              <a:t>magic</a:t>
            </a:r>
            <a:r>
              <a:rPr lang="fr-FR" dirty="0"/>
              <a:t> (not </a:t>
            </a:r>
            <a:r>
              <a:rPr lang="fr-FR" dirty="0" err="1"/>
              <a:t>realistic</a:t>
            </a:r>
            <a:r>
              <a:rPr lang="fr-FR" dirty="0"/>
              <a:t>)</a:t>
            </a:r>
          </a:p>
        </p:txBody>
      </p:sp>
      <p:pic>
        <p:nvPicPr>
          <p:cNvPr id="30" name="Picture 31">
            <a:extLst>
              <a:ext uri="{FF2B5EF4-FFF2-40B4-BE49-F238E27FC236}">
                <a16:creationId xmlns:a16="http://schemas.microsoft.com/office/drawing/2014/main" id="{846FC3D3-D131-479F-9B03-D49A793153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3081" y="4890113"/>
            <a:ext cx="458581" cy="458581"/>
          </a:xfrm>
          <a:prstGeom prst="rect">
            <a:avLst/>
          </a:prstGeom>
        </p:spPr>
      </p:pic>
      <p:sp>
        <p:nvSpPr>
          <p:cNvPr id="31" name="TextBox 32">
            <a:extLst>
              <a:ext uri="{FF2B5EF4-FFF2-40B4-BE49-F238E27FC236}">
                <a16:creationId xmlns:a16="http://schemas.microsoft.com/office/drawing/2014/main" id="{4051C9F6-EAB5-498D-A2D9-38CC644E4AB3}"/>
              </a:ext>
            </a:extLst>
          </p:cNvPr>
          <p:cNvSpPr txBox="1"/>
          <p:nvPr/>
        </p:nvSpPr>
        <p:spPr>
          <a:xfrm>
            <a:off x="4459909" y="4934737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6 – 10 people</a:t>
            </a:r>
          </a:p>
        </p:txBody>
      </p:sp>
      <p:sp>
        <p:nvSpPr>
          <p:cNvPr id="32" name="TextBox 14">
            <a:extLst>
              <a:ext uri="{FF2B5EF4-FFF2-40B4-BE49-F238E27FC236}">
                <a16:creationId xmlns:a16="http://schemas.microsoft.com/office/drawing/2014/main" id="{DF8BF8ED-DDE7-4212-9E05-D7DF8D337153}"/>
              </a:ext>
            </a:extLst>
          </p:cNvPr>
          <p:cNvSpPr txBox="1"/>
          <p:nvPr/>
        </p:nvSpPr>
        <p:spPr>
          <a:xfrm flipH="1">
            <a:off x="5932075" y="1078037"/>
            <a:ext cx="2013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Fairly</a:t>
            </a:r>
            <a:r>
              <a:rPr lang="fr-FR" dirty="0"/>
              <a:t> </a:t>
            </a:r>
            <a:r>
              <a:rPr lang="fr-FR" dirty="0" err="1"/>
              <a:t>Difficult</a:t>
            </a:r>
            <a:endParaRPr lang="fr-FR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77DD7DA5-6F89-4A85-BD94-417087CBE1F0}"/>
              </a:ext>
            </a:extLst>
          </p:cNvPr>
          <p:cNvGrpSpPr/>
          <p:nvPr/>
        </p:nvGrpSpPr>
        <p:grpSpPr>
          <a:xfrm>
            <a:off x="0" y="2704987"/>
            <a:ext cx="2648463" cy="2595416"/>
            <a:chOff x="8823958" y="3584400"/>
            <a:chExt cx="2648463" cy="2595416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8EEDE7A6-5F04-4786-8C36-247C5DAFF3E2}"/>
                </a:ext>
              </a:extLst>
            </p:cNvPr>
            <p:cNvGrpSpPr/>
            <p:nvPr/>
          </p:nvGrpSpPr>
          <p:grpSpPr>
            <a:xfrm>
              <a:off x="9001251" y="3584400"/>
              <a:ext cx="2471170" cy="2320052"/>
              <a:chOff x="9001251" y="3584400"/>
              <a:chExt cx="2574864" cy="2320052"/>
            </a:xfrm>
          </p:grpSpPr>
          <p:pic>
            <p:nvPicPr>
              <p:cNvPr id="3" name="Image 2">
                <a:extLst>
                  <a:ext uri="{FF2B5EF4-FFF2-40B4-BE49-F238E27FC236}">
                    <a16:creationId xmlns:a16="http://schemas.microsoft.com/office/drawing/2014/main" id="{C83C8926-85A5-4391-9635-77F7EBB930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E7D1BA"/>
                  </a:clrFrom>
                  <a:clrTo>
                    <a:srgbClr val="E7D1BA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001251" y="3584400"/>
                <a:ext cx="2574864" cy="2320052"/>
              </a:xfrm>
              <a:prstGeom prst="rect">
                <a:avLst/>
              </a:prstGeom>
            </p:spPr>
          </p:pic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D995EF48-41D0-4C38-A5CE-554C7C26E210}"/>
                  </a:ext>
                </a:extLst>
              </p:cNvPr>
              <p:cNvSpPr txBox="1"/>
              <p:nvPr/>
            </p:nvSpPr>
            <p:spPr>
              <a:xfrm>
                <a:off x="9162853" y="3744152"/>
                <a:ext cx="2413262" cy="2000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err="1">
                    <a:latin typeface="Lucida Calligraphy" panose="03010101010101010101" pitchFamily="66" charset="0"/>
                  </a:rPr>
                  <a:t>Spell</a:t>
                </a:r>
                <a:r>
                  <a:rPr lang="fr-FR" sz="1600" dirty="0">
                    <a:latin typeface="Lucida Calligraphy" panose="03010101010101010101" pitchFamily="66" charset="0"/>
                  </a:rPr>
                  <a:t>   </a:t>
                </a:r>
              </a:p>
              <a:p>
                <a:r>
                  <a:rPr lang="fr-FR" sz="1200" dirty="0">
                    <a:latin typeface="Lucida Calligraphy" panose="03010101010101010101" pitchFamily="66" charset="0"/>
                  </a:rPr>
                  <a:t>   (goal)</a:t>
                </a:r>
              </a:p>
              <a:p>
                <a:r>
                  <a:rPr lang="fr-FR" sz="1600" dirty="0" err="1">
                    <a:latin typeface="Lucida Calligraphy" panose="03010101010101010101" pitchFamily="66" charset="0"/>
                  </a:rPr>
                  <a:t>Wiz</a:t>
                </a:r>
                <a:r>
                  <a:rPr lang="fr-FR" sz="1600" dirty="0">
                    <a:latin typeface="Lucida Calligraphy" panose="03010101010101010101" pitchFamily="66" charset="0"/>
                  </a:rPr>
                  <a:t> </a:t>
                </a:r>
                <a:r>
                  <a:rPr lang="fr-FR" sz="1600" dirty="0" err="1">
                    <a:latin typeface="Lucida Calligraphy" panose="03010101010101010101" pitchFamily="66" charset="0"/>
                  </a:rPr>
                  <a:t>needed</a:t>
                </a:r>
                <a:r>
                  <a:rPr lang="fr-FR" sz="1600" dirty="0">
                    <a:latin typeface="Lucida Calligraphy" panose="03010101010101010101" pitchFamily="66" charset="0"/>
                  </a:rPr>
                  <a:t> </a:t>
                </a:r>
                <a:br>
                  <a:rPr lang="fr-FR" sz="1600" dirty="0">
                    <a:latin typeface="Lucida Calligraphy" panose="03010101010101010101" pitchFamily="66" charset="0"/>
                  </a:rPr>
                </a:br>
                <a:r>
                  <a:rPr lang="fr-FR" sz="1600" dirty="0">
                    <a:latin typeface="Lucida Calligraphy" panose="03010101010101010101" pitchFamily="66" charset="0"/>
                  </a:rPr>
                  <a:t>   </a:t>
                </a:r>
                <a:r>
                  <a:rPr lang="fr-FR" sz="1200" dirty="0">
                    <a:latin typeface="Lucida Calligraphy" panose="03010101010101010101" pitchFamily="66" charset="0"/>
                  </a:rPr>
                  <a:t>(support, </a:t>
                </a:r>
                <a:r>
                  <a:rPr lang="fr-FR" sz="1200" dirty="0" err="1">
                    <a:latin typeface="Lucida Calligraphy" panose="03010101010101010101" pitchFamily="66" charset="0"/>
                  </a:rPr>
                  <a:t>knowledge</a:t>
                </a:r>
                <a:r>
                  <a:rPr lang="fr-FR" sz="1200" dirty="0">
                    <a:latin typeface="Lucida Calligraphy" panose="03010101010101010101" pitchFamily="66" charset="0"/>
                  </a:rPr>
                  <a:t>)</a:t>
                </a:r>
              </a:p>
              <a:p>
                <a:r>
                  <a:rPr lang="fr-FR" sz="1600" dirty="0">
                    <a:latin typeface="Lucida Calligraphy" panose="03010101010101010101" pitchFamily="66" charset="0"/>
                  </a:rPr>
                  <a:t>Magic </a:t>
                </a:r>
                <a:r>
                  <a:rPr lang="fr-FR" sz="1600" dirty="0" err="1">
                    <a:latin typeface="Lucida Calligraphy" panose="03010101010101010101" pitchFamily="66" charset="0"/>
                  </a:rPr>
                  <a:t>ingredients</a:t>
                </a:r>
                <a:endParaRPr lang="fr-FR" sz="1600" dirty="0">
                  <a:latin typeface="Lucida Calligraphy" panose="03010101010101010101" pitchFamily="66" charset="0"/>
                </a:endParaRPr>
              </a:p>
              <a:p>
                <a:r>
                  <a:rPr lang="fr-FR" sz="1600" dirty="0">
                    <a:latin typeface="Lucida Calligraphy" panose="03010101010101010101" pitchFamily="66" charset="0"/>
                  </a:rPr>
                  <a:t>   </a:t>
                </a:r>
                <a:r>
                  <a:rPr lang="fr-FR" sz="1100" dirty="0">
                    <a:latin typeface="Lucida Calligraphy" panose="03010101010101010101" pitchFamily="66" charset="0"/>
                  </a:rPr>
                  <a:t>(</a:t>
                </a:r>
                <a:r>
                  <a:rPr lang="fr-FR" sz="1100" dirty="0" err="1">
                    <a:latin typeface="Lucida Calligraphy" panose="03010101010101010101" pitchFamily="66" charset="0"/>
                  </a:rPr>
                  <a:t>resources</a:t>
                </a:r>
                <a:r>
                  <a:rPr lang="fr-FR" sz="1100" dirty="0">
                    <a:latin typeface="Lucida Calligraphy" panose="03010101010101010101" pitchFamily="66" charset="0"/>
                  </a:rPr>
                  <a:t>, money)</a:t>
                </a:r>
              </a:p>
              <a:p>
                <a:r>
                  <a:rPr lang="fr-FR" sz="1600" dirty="0">
                    <a:latin typeface="Lucida Calligraphy" panose="03010101010101010101" pitchFamily="66" charset="0"/>
                  </a:rPr>
                  <a:t> Magic </a:t>
                </a:r>
                <a:r>
                  <a:rPr lang="fr-FR" sz="1600" dirty="0" err="1">
                    <a:latin typeface="Lucida Calligraphy" panose="03010101010101010101" pitchFamily="66" charset="0"/>
                  </a:rPr>
                  <a:t>recipe</a:t>
                </a:r>
                <a:r>
                  <a:rPr lang="fr-FR" sz="1600" dirty="0">
                    <a:latin typeface="Lucida Calligraphy" panose="03010101010101010101" pitchFamily="66" charset="0"/>
                  </a:rPr>
                  <a:t> </a:t>
                </a:r>
                <a:br>
                  <a:rPr lang="fr-FR" sz="1600" dirty="0">
                    <a:latin typeface="Lucida Calligraphy" panose="03010101010101010101" pitchFamily="66" charset="0"/>
                  </a:rPr>
                </a:br>
                <a:r>
                  <a:rPr lang="fr-FR" sz="1600" dirty="0">
                    <a:latin typeface="Lucida Calligraphy" panose="03010101010101010101" pitchFamily="66" charset="0"/>
                  </a:rPr>
                  <a:t>   </a:t>
                </a:r>
                <a:r>
                  <a:rPr lang="fr-FR" sz="1200" dirty="0">
                    <a:latin typeface="Lucida Calligraphy" panose="03010101010101010101" pitchFamily="66" charset="0"/>
                  </a:rPr>
                  <a:t>(action plan)</a:t>
                </a:r>
                <a:endParaRPr lang="fr-FR" sz="1600" dirty="0">
                  <a:latin typeface="Lucida Calligraphy" panose="03010101010101010101" pitchFamily="66" charset="0"/>
                </a:endParaRPr>
              </a:p>
            </p:txBody>
          </p:sp>
        </p:grp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3489043F-5EB8-4038-AE8C-71B371D5F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7D1BA"/>
                </a:clrFrom>
                <a:clrTo>
                  <a:srgbClr val="E7D1B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847895" y="3697656"/>
              <a:ext cx="624526" cy="597950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64BDFAE7-B030-4925-8D4B-4DBEC642E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E7D1BA"/>
                </a:clrFrom>
                <a:clrTo>
                  <a:srgbClr val="E7D1B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823958" y="5402576"/>
              <a:ext cx="803148" cy="777240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5DDE5077-81BE-42E9-A0C0-CC56EA19A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E7D1BA"/>
                </a:clrFrom>
                <a:clrTo>
                  <a:srgbClr val="E7D1BA">
                    <a:alpha val="0"/>
                  </a:srgbClr>
                </a:clrTo>
              </a:clrChange>
              <a:biLevel thresh="75000"/>
            </a:blip>
            <a:stretch>
              <a:fillRect/>
            </a:stretch>
          </p:blipFill>
          <p:spPr>
            <a:xfrm flipH="1">
              <a:off x="11001063" y="5206867"/>
              <a:ext cx="426425" cy="656505"/>
            </a:xfrm>
            <a:prstGeom prst="rect">
              <a:avLst/>
            </a:prstGeom>
          </p:spPr>
        </p:pic>
      </p:grpSp>
      <p:pic>
        <p:nvPicPr>
          <p:cNvPr id="34" name="Image 33">
            <a:extLst>
              <a:ext uri="{FF2B5EF4-FFF2-40B4-BE49-F238E27FC236}">
                <a16:creationId xmlns:a16="http://schemas.microsoft.com/office/drawing/2014/main" id="{11BE098E-9E3F-456E-9AAB-6A78F4F627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757" y="4580369"/>
            <a:ext cx="2294532" cy="1443643"/>
          </a:xfrm>
          <a:prstGeom prst="rect">
            <a:avLst/>
          </a:prstGeom>
        </p:spPr>
      </p:pic>
      <p:pic>
        <p:nvPicPr>
          <p:cNvPr id="35" name="Picture 25">
            <a:extLst>
              <a:ext uri="{FF2B5EF4-FFF2-40B4-BE49-F238E27FC236}">
                <a16:creationId xmlns:a16="http://schemas.microsoft.com/office/drawing/2014/main" id="{5C81BAAE-4CA1-441E-9C6F-39DBD7B144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312695">
            <a:off x="2271385" y="5416950"/>
            <a:ext cx="997110" cy="49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86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2DDDB4F-501D-4BD5-9CE6-DE41D38E6F97}"/>
              </a:ext>
            </a:extLst>
          </p:cNvPr>
          <p:cNvSpPr/>
          <p:nvPr/>
        </p:nvSpPr>
        <p:spPr>
          <a:xfrm>
            <a:off x="0" y="1990165"/>
            <a:ext cx="3438144" cy="4090595"/>
          </a:xfrm>
          <a:prstGeom prst="rect">
            <a:avLst/>
          </a:prstGeom>
          <a:solidFill>
            <a:srgbClr val="EE7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5806016-5DA6-4D7A-9F11-61A72DA4D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90165"/>
            <a:ext cx="3438143" cy="1758875"/>
          </a:xfrm>
        </p:spPr>
        <p:txBody>
          <a:bodyPr/>
          <a:lstStyle/>
          <a:p>
            <a:r>
              <a:rPr lang="fr-FR" dirty="0"/>
              <a:t>Roses &amp; </a:t>
            </a:r>
            <a:r>
              <a:rPr lang="fr-FR" dirty="0" err="1"/>
              <a:t>Chrysanthemums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02333A7-64BD-46B0-8E8A-AF6FC36F6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" y="363262"/>
            <a:ext cx="3438143" cy="162690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2CBD6B2-5C4E-4DDF-85D9-10CDA78B9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" y="3743783"/>
            <a:ext cx="3438143" cy="2342235"/>
          </a:xfrm>
          <a:prstGeom prst="rect">
            <a:avLst/>
          </a:prstGeom>
        </p:spPr>
      </p:pic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2FFCCAAB-49FA-43FD-A90D-74E8517E5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1063" y="1111398"/>
            <a:ext cx="7315200" cy="3342132"/>
          </a:xfrm>
        </p:spPr>
        <p:txBody>
          <a:bodyPr>
            <a:normAutofit/>
          </a:bodyPr>
          <a:lstStyle/>
          <a:p>
            <a:r>
              <a:rPr lang="fr-FR" dirty="0"/>
              <a:t>The group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divided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2 teams: Roses &amp; </a:t>
            </a:r>
            <a:r>
              <a:rPr lang="fr-FR" dirty="0" err="1"/>
              <a:t>Chrysanthemums</a:t>
            </a:r>
            <a:r>
              <a:rPr lang="fr-FR" dirty="0"/>
              <a:t>. </a:t>
            </a:r>
            <a:br>
              <a:rPr lang="fr-FR" dirty="0"/>
            </a:br>
            <a:r>
              <a:rPr lang="fr-FR" dirty="0" err="1"/>
              <a:t>Both</a:t>
            </a:r>
            <a:r>
              <a:rPr lang="fr-FR" dirty="0"/>
              <a:t> teams are </a:t>
            </a:r>
            <a:r>
              <a:rPr lang="fr-FR" dirty="0" err="1"/>
              <a:t>asked</a:t>
            </a:r>
            <a:r>
              <a:rPr lang="fr-FR" dirty="0"/>
              <a:t> to </a:t>
            </a:r>
            <a:r>
              <a:rPr lang="fr-FR" dirty="0" err="1"/>
              <a:t>envision</a:t>
            </a:r>
            <a:r>
              <a:rPr lang="fr-FR" dirty="0"/>
              <a:t> the future 3 </a:t>
            </a:r>
            <a:r>
              <a:rPr lang="fr-FR" dirty="0" err="1"/>
              <a:t>years</a:t>
            </a:r>
            <a:r>
              <a:rPr lang="fr-FR" dirty="0"/>
              <a:t> </a:t>
            </a:r>
            <a:r>
              <a:rPr lang="fr-FR" dirty="0" err="1"/>
              <a:t>ahead</a:t>
            </a:r>
            <a:endParaRPr lang="fr-FR" dirty="0"/>
          </a:p>
          <a:p>
            <a:r>
              <a:rPr lang="fr-FR" dirty="0"/>
              <a:t>Roses are </a:t>
            </a:r>
            <a:r>
              <a:rPr lang="fr-FR" dirty="0" err="1"/>
              <a:t>assigned</a:t>
            </a:r>
            <a:r>
              <a:rPr lang="fr-FR" dirty="0"/>
              <a:t> to listing actions (key </a:t>
            </a:r>
            <a:r>
              <a:rPr lang="fr-FR" dirty="0" err="1"/>
              <a:t>success</a:t>
            </a:r>
            <a:r>
              <a:rPr lang="fr-FR" dirty="0"/>
              <a:t> </a:t>
            </a:r>
            <a:r>
              <a:rPr lang="fr-FR" dirty="0" err="1"/>
              <a:t>factors</a:t>
            </a:r>
            <a:r>
              <a:rPr lang="fr-FR" dirty="0"/>
              <a:t>)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make</a:t>
            </a:r>
            <a:r>
              <a:rPr lang="fr-FR" dirty="0"/>
              <a:t> the </a:t>
            </a:r>
            <a:r>
              <a:rPr lang="fr-FR" dirty="0" err="1"/>
              <a:t>project</a:t>
            </a:r>
            <a:r>
              <a:rPr lang="fr-FR" dirty="0"/>
              <a:t> </a:t>
            </a:r>
            <a:r>
              <a:rPr lang="fr-FR" dirty="0" err="1"/>
              <a:t>succeed</a:t>
            </a:r>
            <a:r>
              <a:rPr lang="fr-FR" dirty="0"/>
              <a:t>. </a:t>
            </a:r>
            <a:r>
              <a:rPr lang="fr-FR" dirty="0" err="1"/>
              <a:t>Chrysanthemums</a:t>
            </a:r>
            <a:r>
              <a:rPr lang="fr-FR" dirty="0"/>
              <a:t> are </a:t>
            </a:r>
            <a:r>
              <a:rPr lang="fr-FR" dirty="0" err="1"/>
              <a:t>doing</a:t>
            </a:r>
            <a:r>
              <a:rPr lang="fr-FR" dirty="0"/>
              <a:t> the </a:t>
            </a:r>
            <a:r>
              <a:rPr lang="fr-FR" dirty="0" err="1"/>
              <a:t>same</a:t>
            </a:r>
            <a:r>
              <a:rPr lang="fr-FR" dirty="0"/>
              <a:t> but </a:t>
            </a:r>
            <a:r>
              <a:rPr lang="fr-FR" dirty="0" err="1"/>
              <a:t>with</a:t>
            </a:r>
            <a:r>
              <a:rPr lang="fr-FR" dirty="0"/>
              <a:t> key </a:t>
            </a:r>
            <a:r>
              <a:rPr lang="fr-FR" dirty="0" err="1"/>
              <a:t>failure</a:t>
            </a:r>
            <a:r>
              <a:rPr lang="fr-FR" dirty="0"/>
              <a:t> </a:t>
            </a:r>
            <a:r>
              <a:rPr lang="fr-FR" dirty="0" err="1"/>
              <a:t>factors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make</a:t>
            </a:r>
            <a:r>
              <a:rPr lang="fr-FR" dirty="0"/>
              <a:t> the </a:t>
            </a:r>
            <a:r>
              <a:rPr lang="fr-FR" dirty="0" err="1"/>
              <a:t>project</a:t>
            </a:r>
            <a:r>
              <a:rPr lang="fr-FR" dirty="0"/>
              <a:t> fail.</a:t>
            </a:r>
          </a:p>
          <a:p>
            <a:r>
              <a:rPr lang="fr-FR" dirty="0"/>
              <a:t>In </a:t>
            </a:r>
            <a:r>
              <a:rPr lang="fr-FR" dirty="0" err="1"/>
              <a:t>turn</a:t>
            </a:r>
            <a:r>
              <a:rPr lang="fr-FR" dirty="0"/>
              <a:t> 1 </a:t>
            </a:r>
            <a:r>
              <a:rPr lang="fr-FR" dirty="0" err="1"/>
              <a:t>representative</a:t>
            </a:r>
            <a:r>
              <a:rPr lang="fr-FR" dirty="0"/>
              <a:t> of </a:t>
            </a:r>
            <a:r>
              <a:rPr lang="fr-FR" dirty="0" err="1"/>
              <a:t>each</a:t>
            </a:r>
            <a:r>
              <a:rPr lang="fr-FR" dirty="0"/>
              <a:t> team </a:t>
            </a:r>
            <a:r>
              <a:rPr lang="fr-FR" dirty="0" err="1"/>
              <a:t>presents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vision of the future</a:t>
            </a:r>
          </a:p>
          <a:p>
            <a:r>
              <a:rPr lang="fr-FR" dirty="0"/>
              <a:t>Visions are </a:t>
            </a:r>
            <a:r>
              <a:rPr lang="fr-FR" dirty="0" err="1"/>
              <a:t>compared</a:t>
            </a:r>
            <a:r>
              <a:rPr lang="fr-FR" dirty="0"/>
              <a:t>, </a:t>
            </a:r>
            <a:r>
              <a:rPr lang="fr-FR" dirty="0" err="1"/>
              <a:t>lessons</a:t>
            </a:r>
            <a:r>
              <a:rPr lang="fr-FR" dirty="0"/>
              <a:t> are </a:t>
            </a:r>
            <a:r>
              <a:rPr lang="fr-FR" dirty="0" err="1"/>
              <a:t>learnt</a:t>
            </a:r>
            <a:r>
              <a:rPr lang="fr-FR" dirty="0"/>
              <a:t> </a:t>
            </a:r>
          </a:p>
          <a:p>
            <a:r>
              <a:rPr lang="fr-FR" dirty="0" err="1"/>
              <a:t>Moderator</a:t>
            </a:r>
            <a:r>
              <a:rPr lang="fr-FR" dirty="0"/>
              <a:t> </a:t>
            </a:r>
            <a:r>
              <a:rPr lang="fr-FR" dirty="0" err="1"/>
              <a:t>summarizes</a:t>
            </a:r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Oval 7">
            <a:extLst>
              <a:ext uri="{FF2B5EF4-FFF2-40B4-BE49-F238E27FC236}">
                <a16:creationId xmlns:a16="http://schemas.microsoft.com/office/drawing/2014/main" id="{A36F1732-F8B4-4955-B8E3-521B4C3FBE44}"/>
              </a:ext>
            </a:extLst>
          </p:cNvPr>
          <p:cNvSpPr/>
          <p:nvPr/>
        </p:nvSpPr>
        <p:spPr>
          <a:xfrm>
            <a:off x="4608330" y="4538370"/>
            <a:ext cx="539496" cy="54944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sp>
        <p:nvSpPr>
          <p:cNvPr id="12" name="TextBox 20">
            <a:extLst>
              <a:ext uri="{FF2B5EF4-FFF2-40B4-BE49-F238E27FC236}">
                <a16:creationId xmlns:a16="http://schemas.microsoft.com/office/drawing/2014/main" id="{33D97814-36DF-41D1-B357-76CEDAE5F05C}"/>
              </a:ext>
            </a:extLst>
          </p:cNvPr>
          <p:cNvSpPr txBox="1"/>
          <p:nvPr/>
        </p:nvSpPr>
        <p:spPr>
          <a:xfrm>
            <a:off x="5269930" y="4538370"/>
            <a:ext cx="559493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Actions are key in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both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teams</a:t>
            </a: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-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Chrysanthemums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should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NOT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limit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to actions </a:t>
            </a:r>
            <a:b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   not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done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- Scenarios / Actions must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be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realistic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-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Prejudice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&amp;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bias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128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2DDDB4F-501D-4BD5-9CE6-DE41D38E6F97}"/>
              </a:ext>
            </a:extLst>
          </p:cNvPr>
          <p:cNvSpPr/>
          <p:nvPr/>
        </p:nvSpPr>
        <p:spPr>
          <a:xfrm>
            <a:off x="0" y="1990165"/>
            <a:ext cx="3438144" cy="4090595"/>
          </a:xfrm>
          <a:prstGeom prst="rect">
            <a:avLst/>
          </a:prstGeom>
          <a:solidFill>
            <a:srgbClr val="EE7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5806016-5DA6-4D7A-9F11-61A72DA4D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90165"/>
            <a:ext cx="3438144" cy="835331"/>
          </a:xfrm>
        </p:spPr>
        <p:txBody>
          <a:bodyPr/>
          <a:lstStyle/>
          <a:p>
            <a:r>
              <a:rPr lang="fr-FR" dirty="0" err="1"/>
              <a:t>Material</a:t>
            </a:r>
            <a:r>
              <a:rPr lang="fr-FR" dirty="0"/>
              <a:t> etc.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D7231A39-81F6-49FD-AF47-736C1BA5189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8F9F4"/>
              </a:clrFrom>
              <a:clrTo>
                <a:srgbClr val="F8F9F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2232" y="1006975"/>
            <a:ext cx="515112" cy="515112"/>
          </a:xfrm>
          <a:prstGeom prst="rect">
            <a:avLst/>
          </a:prstGeom>
        </p:spPr>
      </p:pic>
      <p:grpSp>
        <p:nvGrpSpPr>
          <p:cNvPr id="20" name="Group 5">
            <a:extLst>
              <a:ext uri="{FF2B5EF4-FFF2-40B4-BE49-F238E27FC236}">
                <a16:creationId xmlns:a16="http://schemas.microsoft.com/office/drawing/2014/main" id="{E2F1C1DA-6384-41C3-8682-5330A2673BB9}"/>
              </a:ext>
            </a:extLst>
          </p:cNvPr>
          <p:cNvGrpSpPr/>
          <p:nvPr/>
        </p:nvGrpSpPr>
        <p:grpSpPr>
          <a:xfrm>
            <a:off x="3981700" y="1185019"/>
            <a:ext cx="1800344" cy="159149"/>
            <a:chOff x="1316736" y="1581912"/>
            <a:chExt cx="9186672" cy="59436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5CBA80F0-0643-48C4-BDD2-6843CB73476B}"/>
                </a:ext>
              </a:extLst>
            </p:cNvPr>
            <p:cNvGrpSpPr/>
            <p:nvPr/>
          </p:nvGrpSpPr>
          <p:grpSpPr>
            <a:xfrm>
              <a:off x="1316736" y="1581912"/>
              <a:ext cx="9186672" cy="594360"/>
              <a:chOff x="1316736" y="1581912"/>
              <a:chExt cx="9186672" cy="2566416"/>
            </a:xfrm>
          </p:grpSpPr>
          <p:sp>
            <p:nvSpPr>
              <p:cNvPr id="23" name="Rectangle : coins arrondis 22">
                <a:extLst>
                  <a:ext uri="{FF2B5EF4-FFF2-40B4-BE49-F238E27FC236}">
                    <a16:creationId xmlns:a16="http://schemas.microsoft.com/office/drawing/2014/main" id="{CAAD3E4A-C0F6-4F2B-B31E-8F43134CF39D}"/>
                  </a:ext>
                </a:extLst>
              </p:cNvPr>
              <p:cNvSpPr/>
              <p:nvPr/>
            </p:nvSpPr>
            <p:spPr>
              <a:xfrm>
                <a:off x="1316736" y="1581912"/>
                <a:ext cx="9153144" cy="2505456"/>
              </a:xfrm>
              <a:prstGeom prst="roundRect">
                <a:avLst/>
              </a:prstGeom>
              <a:solidFill>
                <a:schemeClr val="tx1"/>
              </a:solidFill>
              <a:ln w="762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" name="Rectangle : coins arrondis 23">
                <a:extLst>
                  <a:ext uri="{FF2B5EF4-FFF2-40B4-BE49-F238E27FC236}">
                    <a16:creationId xmlns:a16="http://schemas.microsoft.com/office/drawing/2014/main" id="{A4C07821-0F14-4B94-B4B3-86B5F396B9AB}"/>
                  </a:ext>
                </a:extLst>
              </p:cNvPr>
              <p:cNvSpPr/>
              <p:nvPr/>
            </p:nvSpPr>
            <p:spPr>
              <a:xfrm>
                <a:off x="1350264" y="1642872"/>
                <a:ext cx="9153144" cy="2505456"/>
              </a:xfrm>
              <a:prstGeom prst="roundRect">
                <a:avLst/>
              </a:prstGeom>
              <a:solidFill>
                <a:schemeClr val="tx1"/>
              </a:solidFill>
              <a:ln w="762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6FBDF015-0510-468A-828E-F5702F3C117C}"/>
                </a:ext>
              </a:extLst>
            </p:cNvPr>
            <p:cNvSpPr/>
            <p:nvPr/>
          </p:nvSpPr>
          <p:spPr>
            <a:xfrm>
              <a:off x="1417320" y="1663366"/>
              <a:ext cx="9052560" cy="445569"/>
            </a:xfrm>
            <a:prstGeom prst="roundRect">
              <a:avLst/>
            </a:prstGeom>
            <a:gradFill flip="none" rotWithShape="1">
              <a:gsLst>
                <a:gs pos="0">
                  <a:srgbClr val="00B050"/>
                </a:gs>
                <a:gs pos="54000">
                  <a:srgbClr val="FFFF00"/>
                </a:gs>
                <a:gs pos="71000">
                  <a:schemeClr val="accent4">
                    <a:lumMod val="60000"/>
                    <a:lumOff val="40000"/>
                  </a:schemeClr>
                </a:gs>
                <a:gs pos="100000">
                  <a:srgbClr val="C00000"/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5" name="Isosceles Triangle 6">
            <a:extLst>
              <a:ext uri="{FF2B5EF4-FFF2-40B4-BE49-F238E27FC236}">
                <a16:creationId xmlns:a16="http://schemas.microsoft.com/office/drawing/2014/main" id="{53E55888-25C8-460B-A10F-1896C5BB673B}"/>
              </a:ext>
            </a:extLst>
          </p:cNvPr>
          <p:cNvSpPr/>
          <p:nvPr/>
        </p:nvSpPr>
        <p:spPr>
          <a:xfrm>
            <a:off x="4746641" y="1253875"/>
            <a:ext cx="277032" cy="226217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TextBox 15">
            <a:extLst>
              <a:ext uri="{FF2B5EF4-FFF2-40B4-BE49-F238E27FC236}">
                <a16:creationId xmlns:a16="http://schemas.microsoft.com/office/drawing/2014/main" id="{25CAE67E-838C-4B41-92FE-7000F2C2F798}"/>
              </a:ext>
            </a:extLst>
          </p:cNvPr>
          <p:cNvSpPr txBox="1"/>
          <p:nvPr/>
        </p:nvSpPr>
        <p:spPr>
          <a:xfrm flipH="1">
            <a:off x="8674606" y="1078037"/>
            <a:ext cx="1905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90-120 min.</a:t>
            </a: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89140D76-5BDE-4BA8-9588-3ABE10452C39}"/>
              </a:ext>
            </a:extLst>
          </p:cNvPr>
          <p:cNvSpPr txBox="1"/>
          <p:nvPr/>
        </p:nvSpPr>
        <p:spPr>
          <a:xfrm>
            <a:off x="3818532" y="1990725"/>
            <a:ext cx="77575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Moderator</a:t>
            </a:r>
            <a:r>
              <a:rPr lang="fr-FR" dirty="0"/>
              <a:t> must know about the </a:t>
            </a:r>
            <a:r>
              <a:rPr lang="fr-FR" dirty="0" err="1"/>
              <a:t>context</a:t>
            </a:r>
            <a:r>
              <a:rPr lang="fr-FR" dirty="0"/>
              <a:t> and organization</a:t>
            </a:r>
          </a:p>
          <a:p>
            <a:r>
              <a:rPr lang="fr-FR" dirty="0" err="1"/>
              <a:t>Moderator</a:t>
            </a:r>
            <a:r>
              <a:rPr lang="fr-FR" dirty="0"/>
              <a:t> must </a:t>
            </a:r>
            <a:r>
              <a:rPr lang="fr-FR" dirty="0" err="1"/>
              <a:t>be</a:t>
            </a:r>
            <a:r>
              <a:rPr lang="fr-FR" dirty="0"/>
              <a:t> able to </a:t>
            </a:r>
            <a:r>
              <a:rPr lang="fr-FR" dirty="0" err="1"/>
              <a:t>detect</a:t>
            </a:r>
            <a:r>
              <a:rPr lang="fr-FR" dirty="0"/>
              <a:t> / </a:t>
            </a:r>
            <a:r>
              <a:rPr lang="fr-FR" dirty="0" err="1"/>
              <a:t>defuse</a:t>
            </a:r>
            <a:r>
              <a:rPr lang="fr-FR" dirty="0"/>
              <a:t> </a:t>
            </a:r>
            <a:r>
              <a:rPr lang="fr-FR" dirty="0" err="1"/>
              <a:t>prejudices</a:t>
            </a:r>
            <a:r>
              <a:rPr lang="fr-FR" dirty="0"/>
              <a:t> and </a:t>
            </a:r>
            <a:r>
              <a:rPr lang="fr-FR" dirty="0" err="1"/>
              <a:t>biases</a:t>
            </a:r>
            <a:endParaRPr lang="fr-FR" dirty="0"/>
          </a:p>
          <a:p>
            <a:r>
              <a:rPr lang="fr-FR" dirty="0"/>
              <a:t>Actions and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consequences</a:t>
            </a:r>
            <a:r>
              <a:rPr lang="fr-FR" dirty="0"/>
              <a:t> </a:t>
            </a:r>
            <a:r>
              <a:rPr lang="fr-FR" dirty="0" err="1"/>
              <a:t>should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realistic</a:t>
            </a:r>
            <a:endParaRPr lang="fr-FR" dirty="0"/>
          </a:p>
          <a:p>
            <a:r>
              <a:rPr lang="fr-FR" dirty="0"/>
              <a:t>Actions are </a:t>
            </a:r>
            <a:r>
              <a:rPr lang="fr-FR" dirty="0" err="1"/>
              <a:t>narrated</a:t>
            </a:r>
            <a:r>
              <a:rPr lang="fr-FR" dirty="0"/>
              <a:t> in the </a:t>
            </a:r>
            <a:r>
              <a:rPr lang="fr-FR" dirty="0" err="1"/>
              <a:t>past</a:t>
            </a:r>
            <a:r>
              <a:rPr lang="fr-FR" dirty="0"/>
              <a:t> </a:t>
            </a:r>
            <a:r>
              <a:rPr lang="fr-FR" dirty="0" err="1"/>
              <a:t>tense</a:t>
            </a:r>
            <a:endParaRPr lang="fr-FR" dirty="0"/>
          </a:p>
          <a:p>
            <a:r>
              <a:rPr lang="fr-FR" dirty="0" err="1"/>
              <a:t>Atmosphere</a:t>
            </a:r>
            <a:r>
              <a:rPr lang="fr-FR" dirty="0"/>
              <a:t> </a:t>
            </a:r>
            <a:r>
              <a:rPr lang="fr-FR" dirty="0" err="1"/>
              <a:t>reinforcement</a:t>
            </a:r>
            <a:r>
              <a:rPr lang="fr-FR" dirty="0"/>
              <a:t> (rose / </a:t>
            </a:r>
            <a:r>
              <a:rPr lang="fr-FR" dirty="0" err="1"/>
              <a:t>skulls</a:t>
            </a:r>
            <a:r>
              <a:rPr lang="fr-FR" dirty="0"/>
              <a:t> stickers) </a:t>
            </a:r>
            <a:r>
              <a:rPr lang="fr-FR" dirty="0" err="1"/>
              <a:t>optional</a:t>
            </a:r>
            <a:endParaRPr lang="fr-FR" dirty="0"/>
          </a:p>
          <a:p>
            <a:endParaRPr lang="fr-FR" dirty="0"/>
          </a:p>
          <a:p>
            <a:r>
              <a:rPr lang="fr-FR" u="sng" dirty="0" err="1"/>
              <a:t>Opening</a:t>
            </a:r>
            <a:r>
              <a:rPr lang="fr-FR" dirty="0"/>
              <a:t>: </a:t>
            </a:r>
            <a:r>
              <a:rPr lang="fr-FR" dirty="0" err="1"/>
              <a:t>introduce</a:t>
            </a:r>
            <a:r>
              <a:rPr lang="fr-FR" dirty="0"/>
              <a:t> the </a:t>
            </a:r>
            <a:r>
              <a:rPr lang="fr-FR" dirty="0" err="1"/>
              <a:t>rules</a:t>
            </a:r>
            <a:r>
              <a:rPr lang="fr-FR" dirty="0"/>
              <a:t> – set the expectations	</a:t>
            </a:r>
          </a:p>
          <a:p>
            <a:r>
              <a:rPr lang="fr-FR" u="sng" dirty="0" err="1"/>
              <a:t>Closure</a:t>
            </a:r>
            <a:r>
              <a:rPr lang="fr-FR" dirty="0"/>
              <a:t>: 	</a:t>
            </a:r>
            <a:r>
              <a:rPr lang="fr-FR" dirty="0" err="1"/>
              <a:t>summarize</a:t>
            </a:r>
            <a:r>
              <a:rPr lang="fr-FR" dirty="0"/>
              <a:t> &amp; merge. </a:t>
            </a:r>
            <a:r>
              <a:rPr lang="fr-FR" dirty="0" err="1"/>
              <a:t>Conclude</a:t>
            </a:r>
            <a:r>
              <a:rPr lang="fr-FR" dirty="0"/>
              <a:t>.</a:t>
            </a:r>
            <a:br>
              <a:rPr lang="fr-FR" dirty="0"/>
            </a:br>
            <a:r>
              <a:rPr lang="fr-FR" dirty="0"/>
              <a:t>		</a:t>
            </a:r>
          </a:p>
        </p:txBody>
      </p:sp>
      <p:pic>
        <p:nvPicPr>
          <p:cNvPr id="28" name="Picture 18">
            <a:extLst>
              <a:ext uri="{FF2B5EF4-FFF2-40B4-BE49-F238E27FC236}">
                <a16:creationId xmlns:a16="http://schemas.microsoft.com/office/drawing/2014/main" id="{F8E37001-294C-4E40-89B1-C581BEDF6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532" y="5475946"/>
            <a:ext cx="487680" cy="487680"/>
          </a:xfrm>
          <a:prstGeom prst="rect">
            <a:avLst/>
          </a:prstGeom>
        </p:spPr>
      </p:pic>
      <p:sp>
        <p:nvSpPr>
          <p:cNvPr id="29" name="TextBox 19">
            <a:extLst>
              <a:ext uri="{FF2B5EF4-FFF2-40B4-BE49-F238E27FC236}">
                <a16:creationId xmlns:a16="http://schemas.microsoft.com/office/drawing/2014/main" id="{DFA53D1D-DC1B-42C1-87D7-D86AEE0BCA17}"/>
              </a:ext>
            </a:extLst>
          </p:cNvPr>
          <p:cNvSpPr txBox="1"/>
          <p:nvPr/>
        </p:nvSpPr>
        <p:spPr>
          <a:xfrm>
            <a:off x="4463580" y="5535120"/>
            <a:ext cx="3971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Not </a:t>
            </a:r>
            <a:r>
              <a:rPr lang="fr-FR" dirty="0" err="1"/>
              <a:t>realistic</a:t>
            </a:r>
            <a:r>
              <a:rPr lang="fr-FR" dirty="0"/>
              <a:t> / Passive </a:t>
            </a:r>
            <a:r>
              <a:rPr lang="fr-FR" dirty="0" err="1"/>
              <a:t>Chrysanthemums</a:t>
            </a:r>
            <a:r>
              <a:rPr lang="fr-FR" dirty="0"/>
              <a:t> </a:t>
            </a:r>
          </a:p>
        </p:txBody>
      </p:sp>
      <p:pic>
        <p:nvPicPr>
          <p:cNvPr id="30" name="Picture 31">
            <a:extLst>
              <a:ext uri="{FF2B5EF4-FFF2-40B4-BE49-F238E27FC236}">
                <a16:creationId xmlns:a16="http://schemas.microsoft.com/office/drawing/2014/main" id="{846FC3D3-D131-479F-9B03-D49A793153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3081" y="4890113"/>
            <a:ext cx="458581" cy="458581"/>
          </a:xfrm>
          <a:prstGeom prst="rect">
            <a:avLst/>
          </a:prstGeom>
        </p:spPr>
      </p:pic>
      <p:sp>
        <p:nvSpPr>
          <p:cNvPr id="31" name="TextBox 32">
            <a:extLst>
              <a:ext uri="{FF2B5EF4-FFF2-40B4-BE49-F238E27FC236}">
                <a16:creationId xmlns:a16="http://schemas.microsoft.com/office/drawing/2014/main" id="{4051C9F6-EAB5-498D-A2D9-38CC644E4AB3}"/>
              </a:ext>
            </a:extLst>
          </p:cNvPr>
          <p:cNvSpPr txBox="1"/>
          <p:nvPr/>
        </p:nvSpPr>
        <p:spPr>
          <a:xfrm>
            <a:off x="4459909" y="4934737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 – 20 people</a:t>
            </a:r>
          </a:p>
        </p:txBody>
      </p:sp>
      <p:sp>
        <p:nvSpPr>
          <p:cNvPr id="32" name="TextBox 14">
            <a:extLst>
              <a:ext uri="{FF2B5EF4-FFF2-40B4-BE49-F238E27FC236}">
                <a16:creationId xmlns:a16="http://schemas.microsoft.com/office/drawing/2014/main" id="{DF8BF8ED-DDE7-4212-9E05-D7DF8D337153}"/>
              </a:ext>
            </a:extLst>
          </p:cNvPr>
          <p:cNvSpPr txBox="1"/>
          <p:nvPr/>
        </p:nvSpPr>
        <p:spPr>
          <a:xfrm flipH="1">
            <a:off x="5932075" y="1078037"/>
            <a:ext cx="2013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Fairly</a:t>
            </a:r>
            <a:r>
              <a:rPr lang="fr-FR" dirty="0"/>
              <a:t> </a:t>
            </a:r>
            <a:r>
              <a:rPr lang="fr-FR" dirty="0" err="1"/>
              <a:t>Difficult</a:t>
            </a: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721BBF0-B538-42BF-849C-4DA0DCD85D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808" y="2912881"/>
            <a:ext cx="1549194" cy="974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0462539-E370-4D5D-891B-AC992988A4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6922" y="4367232"/>
            <a:ext cx="1559939" cy="981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D27DB78-B7F6-4055-AB3E-354CD9A12E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76823">
            <a:off x="2210416" y="2910993"/>
            <a:ext cx="615739" cy="769673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3C4BAF5E-2AB6-4892-9D8F-42A0B54795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795" y="4541588"/>
            <a:ext cx="669452" cy="66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15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2DDDB4F-501D-4BD5-9CE6-DE41D38E6F97}"/>
              </a:ext>
            </a:extLst>
          </p:cNvPr>
          <p:cNvSpPr/>
          <p:nvPr/>
        </p:nvSpPr>
        <p:spPr>
          <a:xfrm>
            <a:off x="0" y="1990165"/>
            <a:ext cx="3438144" cy="4090595"/>
          </a:xfrm>
          <a:prstGeom prst="rect">
            <a:avLst/>
          </a:prstGeom>
          <a:solidFill>
            <a:srgbClr val="EE7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5806016-5DA6-4D7A-9F11-61A72DA4D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90165"/>
            <a:ext cx="3558209" cy="1758875"/>
          </a:xfrm>
        </p:spPr>
        <p:txBody>
          <a:bodyPr/>
          <a:lstStyle/>
          <a:p>
            <a:r>
              <a:rPr lang="fr-FR" dirty="0" err="1"/>
              <a:t>Worse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</a:t>
            </a:r>
            <a:r>
              <a:rPr lang="fr-FR" dirty="0" err="1"/>
              <a:t>Death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2FFCCAAB-49FA-43FD-A90D-74E8517E5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1306" y="1121336"/>
            <a:ext cx="8206076" cy="3342132"/>
          </a:xfrm>
        </p:spPr>
        <p:txBody>
          <a:bodyPr>
            <a:normAutofit/>
          </a:bodyPr>
          <a:lstStyle/>
          <a:p>
            <a:r>
              <a:rPr lang="fr-FR" dirty="0"/>
              <a:t>Not </a:t>
            </a:r>
            <a:r>
              <a:rPr lang="fr-FR" dirty="0" err="1"/>
              <a:t>really</a:t>
            </a:r>
            <a:r>
              <a:rPr lang="fr-FR" dirty="0"/>
              <a:t> a workshop – </a:t>
            </a:r>
            <a:r>
              <a:rPr lang="fr-FR" dirty="0" err="1"/>
              <a:t>rather</a:t>
            </a:r>
            <a:r>
              <a:rPr lang="fr-FR" dirty="0"/>
              <a:t> a </a:t>
            </a:r>
            <a:r>
              <a:rPr lang="fr-FR" dirty="0" err="1"/>
              <a:t>way</a:t>
            </a:r>
            <a:r>
              <a:rPr lang="fr-FR" dirty="0"/>
              <a:t> to </a:t>
            </a:r>
            <a:r>
              <a:rPr lang="fr-FR" dirty="0" err="1"/>
              <a:t>get</a:t>
            </a:r>
            <a:r>
              <a:rPr lang="fr-FR" dirty="0"/>
              <a:t> rational</a:t>
            </a:r>
          </a:p>
          <a:p>
            <a:r>
              <a:rPr lang="fr-FR" dirty="0"/>
              <a:t>Goal: </a:t>
            </a:r>
            <a:r>
              <a:rPr lang="fr-FR" dirty="0" err="1"/>
              <a:t>Take</a:t>
            </a:r>
            <a:r>
              <a:rPr lang="fr-FR" dirty="0"/>
              <a:t> distance, </a:t>
            </a:r>
            <a:r>
              <a:rPr lang="fr-FR" dirty="0" err="1"/>
              <a:t>streamline</a:t>
            </a:r>
            <a:endParaRPr lang="fr-FR" dirty="0"/>
          </a:p>
          <a:p>
            <a:endParaRPr lang="fr-FR" dirty="0"/>
          </a:p>
          <a:p>
            <a:r>
              <a:rPr lang="fr-FR" dirty="0" err="1"/>
              <a:t>Moderator</a:t>
            </a:r>
            <a:r>
              <a:rPr lang="fr-FR" dirty="0"/>
              <a:t> </a:t>
            </a:r>
            <a:r>
              <a:rPr lang="fr-FR" dirty="0" err="1"/>
              <a:t>asks</a:t>
            </a:r>
            <a:r>
              <a:rPr lang="fr-FR" dirty="0"/>
              <a:t> to </a:t>
            </a:r>
            <a:r>
              <a:rPr lang="fr-FR" dirty="0" err="1"/>
              <a:t>formulate</a:t>
            </a:r>
            <a:r>
              <a:rPr lang="fr-FR" dirty="0"/>
              <a:t> </a:t>
            </a:r>
            <a:r>
              <a:rPr lang="fr-FR" dirty="0" err="1"/>
              <a:t>fears</a:t>
            </a:r>
            <a:br>
              <a:rPr lang="fr-FR" dirty="0"/>
            </a:br>
            <a:r>
              <a:rPr lang="fr-FR" dirty="0"/>
              <a:t>(e.g.: if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doesn’t</a:t>
            </a:r>
            <a:r>
              <a:rPr lang="fr-FR" dirty="0"/>
              <a:t> </a:t>
            </a:r>
            <a:r>
              <a:rPr lang="fr-FR" dirty="0" err="1"/>
              <a:t>cope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his</a:t>
            </a:r>
            <a:r>
              <a:rPr lang="fr-FR" dirty="0"/>
              <a:t> </a:t>
            </a:r>
            <a:r>
              <a:rPr lang="fr-FR" dirty="0" err="1"/>
              <a:t>teacher</a:t>
            </a:r>
            <a:r>
              <a:rPr lang="fr-FR" dirty="0"/>
              <a:t>,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end as a junkie)</a:t>
            </a:r>
          </a:p>
          <a:p>
            <a:r>
              <a:rPr lang="fr-FR" dirty="0" err="1"/>
              <a:t>Moderator</a:t>
            </a:r>
            <a:r>
              <a:rPr lang="fr-FR" dirty="0"/>
              <a:t> </a:t>
            </a:r>
            <a:r>
              <a:rPr lang="fr-FR" dirty="0" err="1"/>
              <a:t>ask</a:t>
            </a:r>
            <a:r>
              <a:rPr lang="fr-FR" dirty="0"/>
              <a:t> </a:t>
            </a:r>
            <a:r>
              <a:rPr lang="fr-FR" b="1" u="sng" dirty="0"/>
              <a:t>on </a:t>
            </a:r>
            <a:r>
              <a:rPr lang="fr-FR" b="1" u="sng" dirty="0" err="1"/>
              <a:t>every</a:t>
            </a:r>
            <a:r>
              <a:rPr lang="fr-FR" b="1" u="sng" dirty="0"/>
              <a:t> </a:t>
            </a:r>
            <a:r>
              <a:rPr lang="fr-FR" b="1" u="sng" dirty="0" err="1"/>
              <a:t>step</a:t>
            </a:r>
            <a:r>
              <a:rPr lang="fr-FR" b="1" u="sng" dirty="0"/>
              <a:t> </a:t>
            </a:r>
            <a:r>
              <a:rPr lang="fr-FR" dirty="0"/>
              <a:t>of the </a:t>
            </a:r>
            <a:r>
              <a:rPr lang="fr-FR" dirty="0" err="1"/>
              <a:t>reasoning</a:t>
            </a:r>
            <a:r>
              <a:rPr lang="fr-FR" dirty="0"/>
              <a:t> </a:t>
            </a:r>
            <a:r>
              <a:rPr lang="fr-FR" b="1" u="sng" dirty="0" err="1"/>
              <a:t>what</a:t>
            </a:r>
            <a:r>
              <a:rPr lang="fr-FR" b="1" u="sng" dirty="0"/>
              <a:t> the </a:t>
            </a:r>
            <a:r>
              <a:rPr lang="fr-FR" b="1" u="sng" dirty="0" err="1"/>
              <a:t>worst</a:t>
            </a:r>
            <a:r>
              <a:rPr lang="fr-FR" b="1" u="sng" dirty="0"/>
              <a:t> can </a:t>
            </a:r>
            <a:r>
              <a:rPr lang="fr-FR" b="1" u="sng" dirty="0" err="1"/>
              <a:t>be</a:t>
            </a:r>
            <a:r>
              <a:rPr lang="fr-FR" b="1" u="sng" dirty="0"/>
              <a:t> </a:t>
            </a:r>
            <a:r>
              <a:rPr lang="fr-FR" dirty="0"/>
              <a:t> to </a:t>
            </a:r>
            <a:r>
              <a:rPr lang="fr-FR" dirty="0" err="1"/>
              <a:t>get</a:t>
            </a:r>
            <a:r>
              <a:rPr lang="fr-FR" dirty="0"/>
              <a:t> / help the </a:t>
            </a:r>
            <a:r>
              <a:rPr lang="fr-FR" dirty="0" err="1"/>
              <a:t>person</a:t>
            </a:r>
            <a:r>
              <a:rPr lang="fr-FR" dirty="0"/>
              <a:t> question how rational </a:t>
            </a:r>
            <a:r>
              <a:rPr lang="fr-FR" dirty="0" err="1"/>
              <a:t>his</a:t>
            </a:r>
            <a:r>
              <a:rPr lang="fr-FR" dirty="0"/>
              <a:t>/</a:t>
            </a:r>
            <a:r>
              <a:rPr lang="fr-FR" dirty="0" err="1"/>
              <a:t>her</a:t>
            </a:r>
            <a:r>
              <a:rPr lang="fr-FR" dirty="0"/>
              <a:t> arguments are and how </a:t>
            </a:r>
            <a:r>
              <a:rPr lang="fr-FR" dirty="0" err="1"/>
              <a:t>likely</a:t>
            </a:r>
            <a:r>
              <a:rPr lang="fr-FR" dirty="0"/>
              <a:t> </a:t>
            </a:r>
            <a:r>
              <a:rPr lang="fr-FR" dirty="0" err="1"/>
              <a:t>they</a:t>
            </a:r>
            <a:r>
              <a:rPr lang="fr-FR" dirty="0"/>
              <a:t> are </a:t>
            </a:r>
            <a:r>
              <a:rPr lang="fr-FR" dirty="0" err="1"/>
              <a:t>going</a:t>
            </a:r>
            <a:r>
              <a:rPr lang="fr-FR" dirty="0"/>
              <a:t> to </a:t>
            </a:r>
            <a:r>
              <a:rPr lang="fr-FR" dirty="0" err="1"/>
              <a:t>occur</a:t>
            </a:r>
            <a:br>
              <a:rPr lang="fr-FR" dirty="0"/>
            </a:br>
            <a:r>
              <a:rPr lang="fr-FR" dirty="0"/>
              <a:t>(</a:t>
            </a:r>
            <a:r>
              <a:rPr lang="fr-FR" dirty="0" err="1"/>
              <a:t>Ref</a:t>
            </a:r>
            <a:r>
              <a:rPr lang="fr-FR" dirty="0"/>
              <a:t>: « the bat » of Bigard)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Oval 7">
            <a:extLst>
              <a:ext uri="{FF2B5EF4-FFF2-40B4-BE49-F238E27FC236}">
                <a16:creationId xmlns:a16="http://schemas.microsoft.com/office/drawing/2014/main" id="{A36F1732-F8B4-4955-B8E3-521B4C3FBE44}"/>
              </a:ext>
            </a:extLst>
          </p:cNvPr>
          <p:cNvSpPr/>
          <p:nvPr/>
        </p:nvSpPr>
        <p:spPr>
          <a:xfrm>
            <a:off x="4608330" y="4538370"/>
            <a:ext cx="539496" cy="54944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sp>
        <p:nvSpPr>
          <p:cNvPr id="12" name="TextBox 20">
            <a:extLst>
              <a:ext uri="{FF2B5EF4-FFF2-40B4-BE49-F238E27FC236}">
                <a16:creationId xmlns:a16="http://schemas.microsoft.com/office/drawing/2014/main" id="{33D97814-36DF-41D1-B357-76CEDAE5F05C}"/>
              </a:ext>
            </a:extLst>
          </p:cNvPr>
          <p:cNvSpPr txBox="1"/>
          <p:nvPr/>
        </p:nvSpPr>
        <p:spPr>
          <a:xfrm>
            <a:off x="5269931" y="4538370"/>
            <a:ext cx="62097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person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should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come to the conclusions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that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his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her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fears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are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irrational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by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him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herself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judging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no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immediate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confrontation</a:t>
            </a:r>
          </a:p>
          <a:p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Wait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for the best moment to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confront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&amp;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reframe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9E92C26-8AFF-46BF-8244-079083FBA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" y="2997787"/>
            <a:ext cx="2683565" cy="308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19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DFEF4A6-FCF5-48D7-897E-AEF8610893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6919" cy="6858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2EDEF72-831C-4FEA-B5CE-137B0DDD1E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277" y="0"/>
            <a:ext cx="48469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2DDDB4F-501D-4BD5-9CE6-DE41D38E6F97}"/>
              </a:ext>
            </a:extLst>
          </p:cNvPr>
          <p:cNvSpPr/>
          <p:nvPr/>
        </p:nvSpPr>
        <p:spPr>
          <a:xfrm>
            <a:off x="0" y="1990165"/>
            <a:ext cx="3438144" cy="4090595"/>
          </a:xfrm>
          <a:prstGeom prst="rect">
            <a:avLst/>
          </a:prstGeom>
          <a:solidFill>
            <a:srgbClr val="EE7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5806016-5DA6-4D7A-9F11-61A72DA4D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90165"/>
            <a:ext cx="3438144" cy="835331"/>
          </a:xfrm>
        </p:spPr>
        <p:txBody>
          <a:bodyPr/>
          <a:lstStyle/>
          <a:p>
            <a:r>
              <a:rPr lang="fr-FR" dirty="0" err="1"/>
              <a:t>Material</a:t>
            </a:r>
            <a:r>
              <a:rPr lang="fr-FR" dirty="0"/>
              <a:t> etc.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D7231A39-81F6-49FD-AF47-736C1BA5189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8F9F4"/>
              </a:clrFrom>
              <a:clrTo>
                <a:srgbClr val="F8F9F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2232" y="1006975"/>
            <a:ext cx="515112" cy="515112"/>
          </a:xfrm>
          <a:prstGeom prst="rect">
            <a:avLst/>
          </a:prstGeom>
        </p:spPr>
      </p:pic>
      <p:grpSp>
        <p:nvGrpSpPr>
          <p:cNvPr id="20" name="Group 5">
            <a:extLst>
              <a:ext uri="{FF2B5EF4-FFF2-40B4-BE49-F238E27FC236}">
                <a16:creationId xmlns:a16="http://schemas.microsoft.com/office/drawing/2014/main" id="{E2F1C1DA-6384-41C3-8682-5330A2673BB9}"/>
              </a:ext>
            </a:extLst>
          </p:cNvPr>
          <p:cNvGrpSpPr/>
          <p:nvPr/>
        </p:nvGrpSpPr>
        <p:grpSpPr>
          <a:xfrm>
            <a:off x="3981700" y="1185019"/>
            <a:ext cx="1800344" cy="159149"/>
            <a:chOff x="1316736" y="1581912"/>
            <a:chExt cx="9186672" cy="59436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5CBA80F0-0643-48C4-BDD2-6843CB73476B}"/>
                </a:ext>
              </a:extLst>
            </p:cNvPr>
            <p:cNvGrpSpPr/>
            <p:nvPr/>
          </p:nvGrpSpPr>
          <p:grpSpPr>
            <a:xfrm>
              <a:off x="1316736" y="1581912"/>
              <a:ext cx="9186672" cy="594360"/>
              <a:chOff x="1316736" y="1581912"/>
              <a:chExt cx="9186672" cy="2566416"/>
            </a:xfrm>
          </p:grpSpPr>
          <p:sp>
            <p:nvSpPr>
              <p:cNvPr id="23" name="Rectangle : coins arrondis 22">
                <a:extLst>
                  <a:ext uri="{FF2B5EF4-FFF2-40B4-BE49-F238E27FC236}">
                    <a16:creationId xmlns:a16="http://schemas.microsoft.com/office/drawing/2014/main" id="{CAAD3E4A-C0F6-4F2B-B31E-8F43134CF39D}"/>
                  </a:ext>
                </a:extLst>
              </p:cNvPr>
              <p:cNvSpPr/>
              <p:nvPr/>
            </p:nvSpPr>
            <p:spPr>
              <a:xfrm>
                <a:off x="1316736" y="1581912"/>
                <a:ext cx="9153144" cy="2505456"/>
              </a:xfrm>
              <a:prstGeom prst="roundRect">
                <a:avLst/>
              </a:prstGeom>
              <a:solidFill>
                <a:schemeClr val="tx1"/>
              </a:solidFill>
              <a:ln w="762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" name="Rectangle : coins arrondis 23">
                <a:extLst>
                  <a:ext uri="{FF2B5EF4-FFF2-40B4-BE49-F238E27FC236}">
                    <a16:creationId xmlns:a16="http://schemas.microsoft.com/office/drawing/2014/main" id="{A4C07821-0F14-4B94-B4B3-86B5F396B9AB}"/>
                  </a:ext>
                </a:extLst>
              </p:cNvPr>
              <p:cNvSpPr/>
              <p:nvPr/>
            </p:nvSpPr>
            <p:spPr>
              <a:xfrm>
                <a:off x="1350264" y="1642872"/>
                <a:ext cx="9153144" cy="2505456"/>
              </a:xfrm>
              <a:prstGeom prst="roundRect">
                <a:avLst/>
              </a:prstGeom>
              <a:solidFill>
                <a:schemeClr val="tx1"/>
              </a:solidFill>
              <a:ln w="762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6FBDF015-0510-468A-828E-F5702F3C117C}"/>
                </a:ext>
              </a:extLst>
            </p:cNvPr>
            <p:cNvSpPr/>
            <p:nvPr/>
          </p:nvSpPr>
          <p:spPr>
            <a:xfrm>
              <a:off x="1417320" y="1663366"/>
              <a:ext cx="9052560" cy="445569"/>
            </a:xfrm>
            <a:prstGeom prst="roundRect">
              <a:avLst/>
            </a:prstGeom>
            <a:gradFill flip="none" rotWithShape="1">
              <a:gsLst>
                <a:gs pos="0">
                  <a:srgbClr val="00B050"/>
                </a:gs>
                <a:gs pos="54000">
                  <a:srgbClr val="FFFF00"/>
                </a:gs>
                <a:gs pos="71000">
                  <a:schemeClr val="accent4">
                    <a:lumMod val="60000"/>
                    <a:lumOff val="40000"/>
                  </a:schemeClr>
                </a:gs>
                <a:gs pos="100000">
                  <a:srgbClr val="C00000"/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5" name="Isosceles Triangle 6">
            <a:extLst>
              <a:ext uri="{FF2B5EF4-FFF2-40B4-BE49-F238E27FC236}">
                <a16:creationId xmlns:a16="http://schemas.microsoft.com/office/drawing/2014/main" id="{53E55888-25C8-460B-A10F-1896C5BB673B}"/>
              </a:ext>
            </a:extLst>
          </p:cNvPr>
          <p:cNvSpPr/>
          <p:nvPr/>
        </p:nvSpPr>
        <p:spPr>
          <a:xfrm>
            <a:off x="4321393" y="1252429"/>
            <a:ext cx="277032" cy="226217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TextBox 15">
            <a:extLst>
              <a:ext uri="{FF2B5EF4-FFF2-40B4-BE49-F238E27FC236}">
                <a16:creationId xmlns:a16="http://schemas.microsoft.com/office/drawing/2014/main" id="{25CAE67E-838C-4B41-92FE-7000F2C2F798}"/>
              </a:ext>
            </a:extLst>
          </p:cNvPr>
          <p:cNvSpPr txBox="1"/>
          <p:nvPr/>
        </p:nvSpPr>
        <p:spPr>
          <a:xfrm flipH="1">
            <a:off x="8674606" y="1078037"/>
            <a:ext cx="1905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20 min.</a:t>
            </a: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89140D76-5BDE-4BA8-9588-3ABE10452C39}"/>
              </a:ext>
            </a:extLst>
          </p:cNvPr>
          <p:cNvSpPr txBox="1"/>
          <p:nvPr/>
        </p:nvSpPr>
        <p:spPr>
          <a:xfrm>
            <a:off x="3818532" y="1990725"/>
            <a:ext cx="80487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Moderator</a:t>
            </a:r>
            <a:r>
              <a:rPr lang="fr-FR" dirty="0"/>
              <a:t> </a:t>
            </a:r>
            <a:r>
              <a:rPr lang="fr-FR" dirty="0" err="1"/>
              <a:t>should</a:t>
            </a:r>
            <a:r>
              <a:rPr lang="fr-FR" dirty="0"/>
              <a:t> have an active </a:t>
            </a:r>
            <a:r>
              <a:rPr lang="fr-FR" dirty="0" err="1"/>
              <a:t>listening</a:t>
            </a:r>
            <a:endParaRPr lang="fr-FR" dirty="0"/>
          </a:p>
          <a:p>
            <a:r>
              <a:rPr lang="fr-FR" dirty="0" err="1"/>
              <a:t>Moderator</a:t>
            </a:r>
            <a:r>
              <a:rPr lang="fr-FR" dirty="0"/>
              <a:t> </a:t>
            </a:r>
            <a:r>
              <a:rPr lang="fr-FR" dirty="0" err="1"/>
              <a:t>should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able to </a:t>
            </a:r>
            <a:r>
              <a:rPr lang="fr-FR" dirty="0" err="1"/>
              <a:t>detect</a:t>
            </a:r>
            <a:r>
              <a:rPr lang="fr-FR" dirty="0"/>
              <a:t> </a:t>
            </a:r>
            <a:r>
              <a:rPr lang="fr-FR" dirty="0" err="1"/>
              <a:t>biases</a:t>
            </a:r>
            <a:r>
              <a:rPr lang="fr-FR" dirty="0"/>
              <a:t> and </a:t>
            </a:r>
            <a:r>
              <a:rPr lang="fr-FR" dirty="0" err="1"/>
              <a:t>shortcuts</a:t>
            </a:r>
            <a:endParaRPr lang="fr-FR" dirty="0"/>
          </a:p>
          <a:p>
            <a:r>
              <a:rPr lang="fr-FR" dirty="0" err="1"/>
              <a:t>Moderator</a:t>
            </a:r>
            <a:r>
              <a:rPr lang="fr-FR" dirty="0"/>
              <a:t> </a:t>
            </a:r>
            <a:r>
              <a:rPr lang="fr-FR" dirty="0" err="1"/>
              <a:t>should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creative</a:t>
            </a:r>
            <a:r>
              <a:rPr lang="fr-FR" dirty="0"/>
              <a:t>, </a:t>
            </a:r>
            <a:r>
              <a:rPr lang="fr-FR" dirty="0" err="1"/>
              <a:t>facilitate</a:t>
            </a:r>
            <a:r>
              <a:rPr lang="fr-FR" dirty="0"/>
              <a:t> the story </a:t>
            </a:r>
            <a:r>
              <a:rPr lang="fr-FR" dirty="0" err="1"/>
              <a:t>telling</a:t>
            </a:r>
            <a:r>
              <a:rPr lang="fr-FR" dirty="0"/>
              <a:t> and </a:t>
            </a:r>
            <a:r>
              <a:rPr lang="fr-FR" dirty="0" err="1"/>
              <a:t>reframe</a:t>
            </a:r>
            <a:endParaRPr lang="fr-FR" dirty="0"/>
          </a:p>
          <a:p>
            <a:r>
              <a:rPr lang="fr-FR" dirty="0"/>
              <a:t>Apply </a:t>
            </a:r>
            <a:r>
              <a:rPr lang="fr-FR" dirty="0" err="1"/>
              <a:t>some</a:t>
            </a:r>
            <a:r>
              <a:rPr lang="fr-FR" dirty="0"/>
              <a:t> « routine » (e.g. « OK, and </a:t>
            </a:r>
            <a:r>
              <a:rPr lang="fr-FR" dirty="0" err="1"/>
              <a:t>now</a:t>
            </a:r>
            <a:r>
              <a:rPr lang="fr-FR" dirty="0"/>
              <a:t> imagine the </a:t>
            </a:r>
            <a:r>
              <a:rPr lang="fr-FR" dirty="0" err="1"/>
              <a:t>worst</a:t>
            </a:r>
            <a:r>
              <a:rPr lang="fr-FR" dirty="0"/>
              <a:t>…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? »)</a:t>
            </a:r>
          </a:p>
          <a:p>
            <a:endParaRPr lang="fr-FR" dirty="0"/>
          </a:p>
          <a:p>
            <a:endParaRPr lang="fr-FR" dirty="0"/>
          </a:p>
          <a:p>
            <a:r>
              <a:rPr lang="fr-FR" u="sng" dirty="0" err="1"/>
              <a:t>Opening</a:t>
            </a:r>
            <a:r>
              <a:rPr lang="fr-FR" dirty="0"/>
              <a:t>: </a:t>
            </a:r>
            <a:r>
              <a:rPr lang="fr-FR" dirty="0" err="1"/>
              <a:t>Formalize</a:t>
            </a:r>
            <a:r>
              <a:rPr lang="fr-FR" dirty="0"/>
              <a:t> </a:t>
            </a:r>
            <a:r>
              <a:rPr lang="fr-FR" dirty="0" err="1"/>
              <a:t>fears</a:t>
            </a:r>
            <a:r>
              <a:rPr lang="fr-FR" dirty="0"/>
              <a:t>	</a:t>
            </a:r>
          </a:p>
          <a:p>
            <a:r>
              <a:rPr lang="fr-FR" u="sng" dirty="0" err="1"/>
              <a:t>Closure</a:t>
            </a:r>
            <a:r>
              <a:rPr lang="fr-FR" dirty="0"/>
              <a:t>: 	</a:t>
            </a:r>
            <a:r>
              <a:rPr lang="fr-FR" dirty="0" err="1"/>
              <a:t>synthesis</a:t>
            </a:r>
            <a:r>
              <a:rPr lang="fr-FR" dirty="0"/>
              <a:t> and conclusions		</a:t>
            </a:r>
          </a:p>
        </p:txBody>
      </p:sp>
      <p:pic>
        <p:nvPicPr>
          <p:cNvPr id="28" name="Picture 18">
            <a:extLst>
              <a:ext uri="{FF2B5EF4-FFF2-40B4-BE49-F238E27FC236}">
                <a16:creationId xmlns:a16="http://schemas.microsoft.com/office/drawing/2014/main" id="{F8E37001-294C-4E40-89B1-C581BEDF6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532" y="5475946"/>
            <a:ext cx="487680" cy="487680"/>
          </a:xfrm>
          <a:prstGeom prst="rect">
            <a:avLst/>
          </a:prstGeom>
        </p:spPr>
      </p:pic>
      <p:sp>
        <p:nvSpPr>
          <p:cNvPr id="29" name="TextBox 19">
            <a:extLst>
              <a:ext uri="{FF2B5EF4-FFF2-40B4-BE49-F238E27FC236}">
                <a16:creationId xmlns:a16="http://schemas.microsoft.com/office/drawing/2014/main" id="{DFA53D1D-DC1B-42C1-87D7-D86AEE0BCA17}"/>
              </a:ext>
            </a:extLst>
          </p:cNvPr>
          <p:cNvSpPr txBox="1"/>
          <p:nvPr/>
        </p:nvSpPr>
        <p:spPr>
          <a:xfrm>
            <a:off x="4463580" y="5535120"/>
            <a:ext cx="3215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Realistic</a:t>
            </a:r>
            <a:r>
              <a:rPr lang="fr-FR" dirty="0"/>
              <a:t> / </a:t>
            </a:r>
            <a:r>
              <a:rPr lang="fr-FR" dirty="0" err="1"/>
              <a:t>Benevolent</a:t>
            </a:r>
            <a:r>
              <a:rPr lang="fr-FR" dirty="0"/>
              <a:t> </a:t>
            </a:r>
            <a:r>
              <a:rPr lang="fr-FR" dirty="0" err="1"/>
              <a:t>reframing</a:t>
            </a:r>
            <a:endParaRPr lang="fr-FR" dirty="0"/>
          </a:p>
        </p:txBody>
      </p:sp>
      <p:pic>
        <p:nvPicPr>
          <p:cNvPr id="30" name="Picture 31">
            <a:extLst>
              <a:ext uri="{FF2B5EF4-FFF2-40B4-BE49-F238E27FC236}">
                <a16:creationId xmlns:a16="http://schemas.microsoft.com/office/drawing/2014/main" id="{846FC3D3-D131-479F-9B03-D49A793153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3081" y="4890113"/>
            <a:ext cx="458581" cy="458581"/>
          </a:xfrm>
          <a:prstGeom prst="rect">
            <a:avLst/>
          </a:prstGeom>
        </p:spPr>
      </p:pic>
      <p:sp>
        <p:nvSpPr>
          <p:cNvPr id="31" name="TextBox 32">
            <a:extLst>
              <a:ext uri="{FF2B5EF4-FFF2-40B4-BE49-F238E27FC236}">
                <a16:creationId xmlns:a16="http://schemas.microsoft.com/office/drawing/2014/main" id="{4051C9F6-EAB5-498D-A2D9-38CC644E4AB3}"/>
              </a:ext>
            </a:extLst>
          </p:cNvPr>
          <p:cNvSpPr txBox="1"/>
          <p:nvPr/>
        </p:nvSpPr>
        <p:spPr>
          <a:xfrm>
            <a:off x="4459909" y="4934737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 </a:t>
            </a:r>
            <a:r>
              <a:rPr lang="fr-FR" dirty="0" err="1"/>
              <a:t>person</a:t>
            </a:r>
            <a:endParaRPr lang="fr-FR" dirty="0"/>
          </a:p>
        </p:txBody>
      </p:sp>
      <p:sp>
        <p:nvSpPr>
          <p:cNvPr id="32" name="TextBox 14">
            <a:extLst>
              <a:ext uri="{FF2B5EF4-FFF2-40B4-BE49-F238E27FC236}">
                <a16:creationId xmlns:a16="http://schemas.microsoft.com/office/drawing/2014/main" id="{DF8BF8ED-DDE7-4212-9E05-D7DF8D337153}"/>
              </a:ext>
            </a:extLst>
          </p:cNvPr>
          <p:cNvSpPr txBox="1"/>
          <p:nvPr/>
        </p:nvSpPr>
        <p:spPr>
          <a:xfrm flipH="1">
            <a:off x="5932075" y="1078037"/>
            <a:ext cx="2013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Rather</a:t>
            </a:r>
            <a:r>
              <a:rPr lang="fr-FR" dirty="0"/>
              <a:t> </a:t>
            </a:r>
            <a:r>
              <a:rPr lang="fr-FR" dirty="0" err="1"/>
              <a:t>easy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C962D21-A2DE-40A2-B9C0-2214A3498B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64496"/>
            <a:ext cx="3438144" cy="190766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66B174A-519B-4DAC-AF4F-169687F216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93048">
            <a:off x="-201221" y="3104316"/>
            <a:ext cx="3171607" cy="174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56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2DDDB4F-501D-4BD5-9CE6-DE41D38E6F97}"/>
              </a:ext>
            </a:extLst>
          </p:cNvPr>
          <p:cNvSpPr/>
          <p:nvPr/>
        </p:nvSpPr>
        <p:spPr>
          <a:xfrm>
            <a:off x="0" y="1990165"/>
            <a:ext cx="3438144" cy="4090595"/>
          </a:xfrm>
          <a:prstGeom prst="rect">
            <a:avLst/>
          </a:prstGeom>
          <a:solidFill>
            <a:srgbClr val="EE7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5806016-5DA6-4D7A-9F11-61A72DA4D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90165"/>
            <a:ext cx="3438143" cy="1758875"/>
          </a:xfrm>
        </p:spPr>
        <p:txBody>
          <a:bodyPr/>
          <a:lstStyle/>
          <a:p>
            <a:r>
              <a:rPr lang="fr-FR" dirty="0" err="1"/>
              <a:t>Stairway</a:t>
            </a:r>
            <a:r>
              <a:rPr lang="fr-FR" dirty="0"/>
              <a:t> to Heaven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0857A68-45DA-4B7D-B66F-9FD7029A8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48" y="3844290"/>
            <a:ext cx="3196845" cy="2141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804EDD3-3C8E-4C22-9B6B-07E54F194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9344" y="900719"/>
            <a:ext cx="7526834" cy="3342132"/>
          </a:xfrm>
        </p:spPr>
        <p:txBody>
          <a:bodyPr>
            <a:normAutofit lnSpcReduction="10000"/>
          </a:bodyPr>
          <a:lstStyle/>
          <a:p>
            <a:r>
              <a:rPr lang="fr-FR" dirty="0"/>
              <a:t>The group / </a:t>
            </a:r>
            <a:r>
              <a:rPr lang="fr-FR" dirty="0" err="1"/>
              <a:t>persons</a:t>
            </a:r>
            <a:r>
              <a:rPr lang="fr-FR" dirty="0"/>
              <a:t> must </a:t>
            </a:r>
            <a:r>
              <a:rPr lang="fr-FR" dirty="0" err="1"/>
              <a:t>define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current</a:t>
            </a:r>
            <a:r>
              <a:rPr lang="fr-FR" dirty="0"/>
              <a:t> situation (</a:t>
            </a:r>
            <a:r>
              <a:rPr lang="fr-FR" dirty="0" err="1"/>
              <a:t>bottom</a:t>
            </a:r>
            <a:r>
              <a:rPr lang="fr-FR" dirty="0"/>
              <a:t>) and the </a:t>
            </a:r>
            <a:r>
              <a:rPr lang="fr-FR" dirty="0" err="1"/>
              <a:t>desired</a:t>
            </a:r>
            <a:r>
              <a:rPr lang="fr-FR" dirty="0"/>
              <a:t> situation (Heaven on top)</a:t>
            </a:r>
            <a:br>
              <a:rPr lang="fr-FR" dirty="0"/>
            </a:br>
            <a:r>
              <a:rPr lang="fr-FR" dirty="0"/>
              <a:t>	(Alt. Past </a:t>
            </a:r>
            <a:r>
              <a:rPr lang="fr-FR" dirty="0" err="1"/>
              <a:t>is</a:t>
            </a:r>
            <a:r>
              <a:rPr lang="fr-FR" dirty="0"/>
              <a:t> at the </a:t>
            </a:r>
            <a:r>
              <a:rPr lang="fr-FR" dirty="0" err="1"/>
              <a:t>bottom</a:t>
            </a:r>
            <a:r>
              <a:rPr lang="fr-FR" dirty="0"/>
              <a:t>, </a:t>
            </a:r>
            <a:r>
              <a:rPr lang="fr-FR" dirty="0" err="1"/>
              <a:t>Present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somewhere</a:t>
            </a:r>
            <a:r>
              <a:rPr lang="fr-FR" dirty="0"/>
              <a:t> in </a:t>
            </a:r>
            <a:r>
              <a:rPr lang="fr-FR" dirty="0" err="1"/>
              <a:t>between</a:t>
            </a:r>
            <a:r>
              <a:rPr lang="fr-FR" dirty="0"/>
              <a:t>)</a:t>
            </a:r>
          </a:p>
          <a:p>
            <a:r>
              <a:rPr lang="fr-FR" dirty="0" err="1"/>
              <a:t>They</a:t>
            </a:r>
            <a:r>
              <a:rPr lang="fr-FR" dirty="0"/>
              <a:t> must </a:t>
            </a:r>
            <a:r>
              <a:rPr lang="fr-FR" dirty="0" err="1"/>
              <a:t>identify</a:t>
            </a:r>
            <a:r>
              <a:rPr lang="fr-FR" dirty="0"/>
              <a:t> 12 </a:t>
            </a:r>
            <a:r>
              <a:rPr lang="fr-FR" dirty="0" err="1"/>
              <a:t>steps</a:t>
            </a:r>
            <a:r>
              <a:rPr lang="fr-FR" dirty="0"/>
              <a:t> </a:t>
            </a:r>
            <a:r>
              <a:rPr lang="fr-FR" dirty="0" err="1"/>
              <a:t>separating</a:t>
            </a:r>
            <a:r>
              <a:rPr lang="fr-FR" dirty="0"/>
              <a:t> </a:t>
            </a:r>
            <a:r>
              <a:rPr lang="fr-FR" dirty="0" err="1"/>
              <a:t>bottom</a:t>
            </a:r>
            <a:r>
              <a:rPr lang="fr-FR" dirty="0"/>
              <a:t> to top</a:t>
            </a:r>
          </a:p>
          <a:p>
            <a:r>
              <a:rPr lang="fr-FR" dirty="0" err="1"/>
              <a:t>Moderator</a:t>
            </a:r>
            <a:r>
              <a:rPr lang="fr-FR" dirty="0"/>
              <a:t> can </a:t>
            </a:r>
            <a:r>
              <a:rPr lang="fr-FR" dirty="0" err="1"/>
              <a:t>either</a:t>
            </a:r>
            <a:r>
              <a:rPr lang="fr-FR" dirty="0"/>
              <a:t> </a:t>
            </a:r>
            <a:r>
              <a:rPr lang="fr-FR" dirty="0" err="1"/>
              <a:t>animate</a:t>
            </a:r>
            <a:r>
              <a:rPr lang="fr-FR" dirty="0"/>
              <a:t> the discussion (group) or invite </a:t>
            </a:r>
            <a:r>
              <a:rPr lang="fr-FR" dirty="0" err="1"/>
              <a:t>everyone</a:t>
            </a:r>
            <a:r>
              <a:rPr lang="fr-FR" dirty="0"/>
              <a:t> (people) in </a:t>
            </a:r>
            <a:r>
              <a:rPr lang="fr-FR" dirty="0" err="1"/>
              <a:t>turn</a:t>
            </a:r>
            <a:r>
              <a:rPr lang="fr-FR" dirty="0"/>
              <a:t> to </a:t>
            </a:r>
            <a:r>
              <a:rPr lang="fr-FR" dirty="0" err="1"/>
              <a:t>present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own</a:t>
            </a:r>
            <a:r>
              <a:rPr lang="fr-FR" dirty="0"/>
              <a:t> </a:t>
            </a:r>
            <a:r>
              <a:rPr lang="fr-FR" dirty="0" err="1"/>
              <a:t>Stairway</a:t>
            </a:r>
            <a:r>
              <a:rPr lang="fr-FR" dirty="0"/>
              <a:t> to Heaven</a:t>
            </a:r>
          </a:p>
          <a:p>
            <a:r>
              <a:rPr lang="fr-FR" dirty="0" err="1"/>
              <a:t>Steps</a:t>
            </a:r>
            <a:r>
              <a:rPr lang="fr-FR" dirty="0"/>
              <a:t> are </a:t>
            </a:r>
            <a:r>
              <a:rPr lang="fr-FR" dirty="0" err="1"/>
              <a:t>discussed</a:t>
            </a:r>
            <a:r>
              <a:rPr lang="fr-FR" dirty="0"/>
              <a:t> / </a:t>
            </a:r>
            <a:r>
              <a:rPr lang="fr-FR" dirty="0" err="1"/>
              <a:t>reconciliated</a:t>
            </a:r>
            <a:r>
              <a:rPr lang="fr-FR" dirty="0"/>
              <a:t> </a:t>
            </a:r>
            <a:r>
              <a:rPr lang="fr-FR" dirty="0" err="1"/>
              <a:t>so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they</a:t>
            </a:r>
            <a:r>
              <a:rPr lang="fr-FR" dirty="0"/>
              <a:t> match </a:t>
            </a:r>
            <a:r>
              <a:rPr lang="fr-FR" dirty="0" err="1"/>
              <a:t>with</a:t>
            </a:r>
            <a:r>
              <a:rPr lang="fr-FR" dirty="0"/>
              <a:t> the team objectives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4 </a:t>
            </a:r>
            <a:r>
              <a:rPr lang="fr-FR" dirty="0" err="1"/>
              <a:t>possibilities</a:t>
            </a:r>
            <a:r>
              <a:rPr lang="fr-FR" dirty="0"/>
              <a:t>: (team vs. </a:t>
            </a:r>
            <a:r>
              <a:rPr lang="fr-FR" dirty="0" err="1"/>
              <a:t>individuals</a:t>
            </a:r>
            <a:r>
              <a:rPr lang="fr-FR" dirty="0"/>
              <a:t>) x (Past vs. </a:t>
            </a:r>
            <a:r>
              <a:rPr lang="fr-FR" dirty="0" err="1"/>
              <a:t>Present</a:t>
            </a:r>
            <a:r>
              <a:rPr lang="fr-FR" dirty="0"/>
              <a:t> at the </a:t>
            </a:r>
            <a:r>
              <a:rPr lang="fr-FR" dirty="0" err="1"/>
              <a:t>bottom</a:t>
            </a:r>
            <a:r>
              <a:rPr lang="fr-FR" dirty="0"/>
              <a:t>)</a:t>
            </a:r>
          </a:p>
          <a:p>
            <a:endParaRPr lang="fr-FR" dirty="0"/>
          </a:p>
        </p:txBody>
      </p:sp>
      <p:sp>
        <p:nvSpPr>
          <p:cNvPr id="15" name="Oval 7">
            <a:extLst>
              <a:ext uri="{FF2B5EF4-FFF2-40B4-BE49-F238E27FC236}">
                <a16:creationId xmlns:a16="http://schemas.microsoft.com/office/drawing/2014/main" id="{CB9F1351-563C-421A-AE21-CE3850E43263}"/>
              </a:ext>
            </a:extLst>
          </p:cNvPr>
          <p:cNvSpPr/>
          <p:nvPr/>
        </p:nvSpPr>
        <p:spPr>
          <a:xfrm>
            <a:off x="4608330" y="4538370"/>
            <a:ext cx="539496" cy="54944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2240EEFD-070A-432F-A872-AA8ADB5E24A9}"/>
              </a:ext>
            </a:extLst>
          </p:cNvPr>
          <p:cNvSpPr txBox="1"/>
          <p:nvPr/>
        </p:nvSpPr>
        <p:spPr>
          <a:xfrm>
            <a:off x="5269930" y="4538370"/>
            <a:ext cx="56603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Steps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are key </a:t>
            </a: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-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Realistic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-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Reconciliation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for the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whole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team if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individuals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-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Prejudice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&amp;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bias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180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2DDDB4F-501D-4BD5-9CE6-DE41D38E6F97}"/>
              </a:ext>
            </a:extLst>
          </p:cNvPr>
          <p:cNvSpPr/>
          <p:nvPr/>
        </p:nvSpPr>
        <p:spPr>
          <a:xfrm>
            <a:off x="0" y="1990165"/>
            <a:ext cx="3438144" cy="4090595"/>
          </a:xfrm>
          <a:prstGeom prst="rect">
            <a:avLst/>
          </a:prstGeom>
          <a:solidFill>
            <a:srgbClr val="EE7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5806016-5DA6-4D7A-9F11-61A72DA4D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90165"/>
            <a:ext cx="3438144" cy="835331"/>
          </a:xfrm>
        </p:spPr>
        <p:txBody>
          <a:bodyPr/>
          <a:lstStyle/>
          <a:p>
            <a:r>
              <a:rPr lang="fr-FR" dirty="0" err="1"/>
              <a:t>Material</a:t>
            </a:r>
            <a:r>
              <a:rPr lang="fr-FR" dirty="0"/>
              <a:t> etc.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D7231A39-81F6-49FD-AF47-736C1BA5189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8F9F4"/>
              </a:clrFrom>
              <a:clrTo>
                <a:srgbClr val="F8F9F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2232" y="1006975"/>
            <a:ext cx="515112" cy="515112"/>
          </a:xfrm>
          <a:prstGeom prst="rect">
            <a:avLst/>
          </a:prstGeom>
        </p:spPr>
      </p:pic>
      <p:grpSp>
        <p:nvGrpSpPr>
          <p:cNvPr id="20" name="Group 5">
            <a:extLst>
              <a:ext uri="{FF2B5EF4-FFF2-40B4-BE49-F238E27FC236}">
                <a16:creationId xmlns:a16="http://schemas.microsoft.com/office/drawing/2014/main" id="{E2F1C1DA-6384-41C3-8682-5330A2673BB9}"/>
              </a:ext>
            </a:extLst>
          </p:cNvPr>
          <p:cNvGrpSpPr/>
          <p:nvPr/>
        </p:nvGrpSpPr>
        <p:grpSpPr>
          <a:xfrm>
            <a:off x="3981700" y="1185019"/>
            <a:ext cx="1800344" cy="159149"/>
            <a:chOff x="1316736" y="1581912"/>
            <a:chExt cx="9186672" cy="59436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5CBA80F0-0643-48C4-BDD2-6843CB73476B}"/>
                </a:ext>
              </a:extLst>
            </p:cNvPr>
            <p:cNvGrpSpPr/>
            <p:nvPr/>
          </p:nvGrpSpPr>
          <p:grpSpPr>
            <a:xfrm>
              <a:off x="1316736" y="1581912"/>
              <a:ext cx="9186672" cy="594360"/>
              <a:chOff x="1316736" y="1581912"/>
              <a:chExt cx="9186672" cy="2566416"/>
            </a:xfrm>
          </p:grpSpPr>
          <p:sp>
            <p:nvSpPr>
              <p:cNvPr id="23" name="Rectangle : coins arrondis 22">
                <a:extLst>
                  <a:ext uri="{FF2B5EF4-FFF2-40B4-BE49-F238E27FC236}">
                    <a16:creationId xmlns:a16="http://schemas.microsoft.com/office/drawing/2014/main" id="{CAAD3E4A-C0F6-4F2B-B31E-8F43134CF39D}"/>
                  </a:ext>
                </a:extLst>
              </p:cNvPr>
              <p:cNvSpPr/>
              <p:nvPr/>
            </p:nvSpPr>
            <p:spPr>
              <a:xfrm>
                <a:off x="1316736" y="1581912"/>
                <a:ext cx="9153144" cy="2505456"/>
              </a:xfrm>
              <a:prstGeom prst="roundRect">
                <a:avLst/>
              </a:prstGeom>
              <a:solidFill>
                <a:schemeClr val="tx1"/>
              </a:solidFill>
              <a:ln w="762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" name="Rectangle : coins arrondis 23">
                <a:extLst>
                  <a:ext uri="{FF2B5EF4-FFF2-40B4-BE49-F238E27FC236}">
                    <a16:creationId xmlns:a16="http://schemas.microsoft.com/office/drawing/2014/main" id="{A4C07821-0F14-4B94-B4B3-86B5F396B9AB}"/>
                  </a:ext>
                </a:extLst>
              </p:cNvPr>
              <p:cNvSpPr/>
              <p:nvPr/>
            </p:nvSpPr>
            <p:spPr>
              <a:xfrm>
                <a:off x="1350264" y="1642872"/>
                <a:ext cx="9153144" cy="2505456"/>
              </a:xfrm>
              <a:prstGeom prst="roundRect">
                <a:avLst/>
              </a:prstGeom>
              <a:solidFill>
                <a:schemeClr val="tx1"/>
              </a:solidFill>
              <a:ln w="762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6FBDF015-0510-468A-828E-F5702F3C117C}"/>
                </a:ext>
              </a:extLst>
            </p:cNvPr>
            <p:cNvSpPr/>
            <p:nvPr/>
          </p:nvSpPr>
          <p:spPr>
            <a:xfrm>
              <a:off x="1417320" y="1663366"/>
              <a:ext cx="9052560" cy="445569"/>
            </a:xfrm>
            <a:prstGeom prst="roundRect">
              <a:avLst/>
            </a:prstGeom>
            <a:gradFill flip="none" rotWithShape="1">
              <a:gsLst>
                <a:gs pos="0">
                  <a:srgbClr val="00B050"/>
                </a:gs>
                <a:gs pos="54000">
                  <a:srgbClr val="FFFF00"/>
                </a:gs>
                <a:gs pos="71000">
                  <a:schemeClr val="accent4">
                    <a:lumMod val="60000"/>
                    <a:lumOff val="40000"/>
                  </a:schemeClr>
                </a:gs>
                <a:gs pos="100000">
                  <a:srgbClr val="C00000"/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5" name="Isosceles Triangle 6">
            <a:extLst>
              <a:ext uri="{FF2B5EF4-FFF2-40B4-BE49-F238E27FC236}">
                <a16:creationId xmlns:a16="http://schemas.microsoft.com/office/drawing/2014/main" id="{53E55888-25C8-460B-A10F-1896C5BB673B}"/>
              </a:ext>
            </a:extLst>
          </p:cNvPr>
          <p:cNvSpPr/>
          <p:nvPr/>
        </p:nvSpPr>
        <p:spPr>
          <a:xfrm>
            <a:off x="4746641" y="1253875"/>
            <a:ext cx="277032" cy="226217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TextBox 15">
            <a:extLst>
              <a:ext uri="{FF2B5EF4-FFF2-40B4-BE49-F238E27FC236}">
                <a16:creationId xmlns:a16="http://schemas.microsoft.com/office/drawing/2014/main" id="{25CAE67E-838C-4B41-92FE-7000F2C2F798}"/>
              </a:ext>
            </a:extLst>
          </p:cNvPr>
          <p:cNvSpPr txBox="1"/>
          <p:nvPr/>
        </p:nvSpPr>
        <p:spPr>
          <a:xfrm flipH="1">
            <a:off x="8674606" y="1078037"/>
            <a:ext cx="1905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60 min.</a:t>
            </a: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89140D76-5BDE-4BA8-9588-3ABE10452C39}"/>
              </a:ext>
            </a:extLst>
          </p:cNvPr>
          <p:cNvSpPr txBox="1"/>
          <p:nvPr/>
        </p:nvSpPr>
        <p:spPr>
          <a:xfrm>
            <a:off x="3818532" y="1799353"/>
            <a:ext cx="77575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Moderator</a:t>
            </a:r>
            <a:r>
              <a:rPr lang="fr-FR" dirty="0"/>
              <a:t> must know about the </a:t>
            </a:r>
            <a:r>
              <a:rPr lang="fr-FR" dirty="0" err="1"/>
              <a:t>context</a:t>
            </a:r>
            <a:r>
              <a:rPr lang="fr-FR" dirty="0"/>
              <a:t> and organization</a:t>
            </a:r>
          </a:p>
          <a:p>
            <a:r>
              <a:rPr lang="fr-FR" dirty="0" err="1"/>
              <a:t>Moderator</a:t>
            </a:r>
            <a:r>
              <a:rPr lang="fr-FR" dirty="0"/>
              <a:t> must </a:t>
            </a:r>
            <a:r>
              <a:rPr lang="fr-FR" dirty="0" err="1"/>
              <a:t>be</a:t>
            </a:r>
            <a:r>
              <a:rPr lang="fr-FR" dirty="0"/>
              <a:t> able to </a:t>
            </a:r>
            <a:r>
              <a:rPr lang="fr-FR" dirty="0" err="1"/>
              <a:t>detect</a:t>
            </a:r>
            <a:r>
              <a:rPr lang="fr-FR" dirty="0"/>
              <a:t> / question </a:t>
            </a:r>
            <a:r>
              <a:rPr lang="fr-FR" dirty="0" err="1"/>
              <a:t>prejudices</a:t>
            </a:r>
            <a:r>
              <a:rPr lang="fr-FR" dirty="0"/>
              <a:t> and </a:t>
            </a:r>
            <a:r>
              <a:rPr lang="fr-FR" dirty="0" err="1"/>
              <a:t>biases</a:t>
            </a:r>
            <a:endParaRPr lang="fr-FR" dirty="0"/>
          </a:p>
          <a:p>
            <a:r>
              <a:rPr lang="fr-FR" dirty="0" err="1"/>
              <a:t>Steps</a:t>
            </a:r>
            <a:r>
              <a:rPr lang="fr-FR" dirty="0"/>
              <a:t> and </a:t>
            </a:r>
            <a:r>
              <a:rPr lang="fr-FR" dirty="0" err="1"/>
              <a:t>their</a:t>
            </a:r>
            <a:r>
              <a:rPr lang="fr-FR" dirty="0"/>
              <a:t> descriptions </a:t>
            </a:r>
            <a:r>
              <a:rPr lang="fr-FR" dirty="0" err="1"/>
              <a:t>should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realistic</a:t>
            </a:r>
            <a:endParaRPr lang="fr-FR" dirty="0"/>
          </a:p>
          <a:p>
            <a:r>
              <a:rPr lang="fr-FR" dirty="0"/>
              <a:t>Starts at </a:t>
            </a:r>
            <a:r>
              <a:rPr lang="fr-FR" dirty="0" err="1"/>
              <a:t>present</a:t>
            </a:r>
            <a:r>
              <a:rPr lang="fr-FR" dirty="0"/>
              <a:t> (Alt. </a:t>
            </a:r>
            <a:r>
              <a:rPr lang="fr-FR" dirty="0" err="1">
                <a:solidFill>
                  <a:srgbClr val="1096C7"/>
                </a:solidFill>
              </a:rPr>
              <a:t>From</a:t>
            </a:r>
            <a:r>
              <a:rPr lang="fr-FR" dirty="0">
                <a:solidFill>
                  <a:srgbClr val="1096C7"/>
                </a:solidFill>
              </a:rPr>
              <a:t> Past to Future – shows team / people </a:t>
            </a:r>
            <a:r>
              <a:rPr lang="fr-FR" dirty="0" err="1">
                <a:solidFill>
                  <a:srgbClr val="1096C7"/>
                </a:solidFill>
              </a:rPr>
              <a:t>progress</a:t>
            </a:r>
            <a:r>
              <a:rPr lang="fr-FR" dirty="0"/>
              <a:t>)</a:t>
            </a:r>
          </a:p>
          <a:p>
            <a:r>
              <a:rPr lang="fr-FR" dirty="0" err="1"/>
              <a:t>Make</a:t>
            </a:r>
            <a:r>
              <a:rPr lang="fr-FR" dirty="0"/>
              <a:t> objective </a:t>
            </a:r>
            <a:r>
              <a:rPr lang="fr-FR" dirty="0" err="1"/>
              <a:t>attainable</a:t>
            </a:r>
            <a:r>
              <a:rPr lang="fr-FR" dirty="0"/>
              <a:t> and </a:t>
            </a:r>
            <a:r>
              <a:rPr lang="fr-FR" dirty="0" err="1"/>
              <a:t>desireable</a:t>
            </a:r>
            <a:endParaRPr lang="fr-FR" dirty="0"/>
          </a:p>
          <a:p>
            <a:r>
              <a:rPr lang="fr-FR" dirty="0"/>
              <a:t>Focus on positive aspects / </a:t>
            </a:r>
            <a:r>
              <a:rPr lang="fr-FR" dirty="0" err="1"/>
              <a:t>progress</a:t>
            </a:r>
            <a:endParaRPr lang="fr-FR" dirty="0"/>
          </a:p>
          <a:p>
            <a:r>
              <a:rPr lang="fr-FR" dirty="0"/>
              <a:t>Applicable to teams / </a:t>
            </a:r>
            <a:r>
              <a:rPr lang="fr-FR" dirty="0" err="1"/>
              <a:t>projects</a:t>
            </a:r>
            <a:r>
              <a:rPr lang="fr-FR" dirty="0"/>
              <a:t> / people / organization</a:t>
            </a:r>
          </a:p>
          <a:p>
            <a:endParaRPr lang="fr-FR" dirty="0"/>
          </a:p>
          <a:p>
            <a:r>
              <a:rPr lang="fr-FR" u="sng" dirty="0" err="1"/>
              <a:t>Opening</a:t>
            </a:r>
            <a:r>
              <a:rPr lang="fr-FR" dirty="0"/>
              <a:t>: </a:t>
            </a:r>
            <a:r>
              <a:rPr lang="fr-FR" dirty="0" err="1"/>
              <a:t>introduce</a:t>
            </a:r>
            <a:r>
              <a:rPr lang="fr-FR" dirty="0"/>
              <a:t> the </a:t>
            </a:r>
            <a:r>
              <a:rPr lang="fr-FR" dirty="0" err="1"/>
              <a:t>rules</a:t>
            </a:r>
            <a:r>
              <a:rPr lang="fr-FR" dirty="0"/>
              <a:t> – set the expectations	</a:t>
            </a:r>
          </a:p>
          <a:p>
            <a:r>
              <a:rPr lang="fr-FR" u="sng" dirty="0" err="1"/>
              <a:t>Closure</a:t>
            </a:r>
            <a:r>
              <a:rPr lang="fr-FR" dirty="0"/>
              <a:t>: 	</a:t>
            </a:r>
            <a:r>
              <a:rPr lang="fr-FR" dirty="0" err="1"/>
              <a:t>Summarize</a:t>
            </a:r>
            <a:r>
              <a:rPr lang="fr-FR" dirty="0"/>
              <a:t> &amp; </a:t>
            </a:r>
            <a:r>
              <a:rPr lang="fr-FR" dirty="0" err="1"/>
              <a:t>eventually</a:t>
            </a:r>
            <a:r>
              <a:rPr lang="fr-FR" dirty="0"/>
              <a:t> </a:t>
            </a:r>
            <a:r>
              <a:rPr lang="fr-FR" dirty="0" err="1"/>
              <a:t>derive</a:t>
            </a:r>
            <a:r>
              <a:rPr lang="fr-FR" dirty="0"/>
              <a:t> an action plan		</a:t>
            </a:r>
          </a:p>
        </p:txBody>
      </p:sp>
      <p:pic>
        <p:nvPicPr>
          <p:cNvPr id="28" name="Picture 18">
            <a:extLst>
              <a:ext uri="{FF2B5EF4-FFF2-40B4-BE49-F238E27FC236}">
                <a16:creationId xmlns:a16="http://schemas.microsoft.com/office/drawing/2014/main" id="{F8E37001-294C-4E40-89B1-C581BEDF6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532" y="5475946"/>
            <a:ext cx="487680" cy="487680"/>
          </a:xfrm>
          <a:prstGeom prst="rect">
            <a:avLst/>
          </a:prstGeom>
        </p:spPr>
      </p:pic>
      <p:sp>
        <p:nvSpPr>
          <p:cNvPr id="29" name="TextBox 19">
            <a:extLst>
              <a:ext uri="{FF2B5EF4-FFF2-40B4-BE49-F238E27FC236}">
                <a16:creationId xmlns:a16="http://schemas.microsoft.com/office/drawing/2014/main" id="{DFA53D1D-DC1B-42C1-87D7-D86AEE0BCA17}"/>
              </a:ext>
            </a:extLst>
          </p:cNvPr>
          <p:cNvSpPr txBox="1"/>
          <p:nvPr/>
        </p:nvSpPr>
        <p:spPr>
          <a:xfrm>
            <a:off x="4463580" y="5535120"/>
            <a:ext cx="214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Not </a:t>
            </a:r>
            <a:r>
              <a:rPr lang="fr-FR" dirty="0" err="1"/>
              <a:t>realistic</a:t>
            </a:r>
            <a:r>
              <a:rPr lang="fr-FR" dirty="0"/>
              <a:t> / </a:t>
            </a:r>
            <a:r>
              <a:rPr lang="fr-FR" dirty="0" err="1"/>
              <a:t>Biases</a:t>
            </a:r>
            <a:r>
              <a:rPr lang="fr-FR" dirty="0"/>
              <a:t> </a:t>
            </a:r>
          </a:p>
        </p:txBody>
      </p:sp>
      <p:pic>
        <p:nvPicPr>
          <p:cNvPr id="30" name="Picture 31">
            <a:extLst>
              <a:ext uri="{FF2B5EF4-FFF2-40B4-BE49-F238E27FC236}">
                <a16:creationId xmlns:a16="http://schemas.microsoft.com/office/drawing/2014/main" id="{846FC3D3-D131-479F-9B03-D49A793153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3081" y="4890113"/>
            <a:ext cx="458581" cy="458581"/>
          </a:xfrm>
          <a:prstGeom prst="rect">
            <a:avLst/>
          </a:prstGeom>
        </p:spPr>
      </p:pic>
      <p:sp>
        <p:nvSpPr>
          <p:cNvPr id="31" name="TextBox 32">
            <a:extLst>
              <a:ext uri="{FF2B5EF4-FFF2-40B4-BE49-F238E27FC236}">
                <a16:creationId xmlns:a16="http://schemas.microsoft.com/office/drawing/2014/main" id="{4051C9F6-EAB5-498D-A2D9-38CC644E4AB3}"/>
              </a:ext>
            </a:extLst>
          </p:cNvPr>
          <p:cNvSpPr txBox="1"/>
          <p:nvPr/>
        </p:nvSpPr>
        <p:spPr>
          <a:xfrm>
            <a:off x="4459909" y="4934737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 – 12 people</a:t>
            </a:r>
          </a:p>
        </p:txBody>
      </p:sp>
      <p:sp>
        <p:nvSpPr>
          <p:cNvPr id="32" name="TextBox 14">
            <a:extLst>
              <a:ext uri="{FF2B5EF4-FFF2-40B4-BE49-F238E27FC236}">
                <a16:creationId xmlns:a16="http://schemas.microsoft.com/office/drawing/2014/main" id="{DF8BF8ED-DDE7-4212-9E05-D7DF8D337153}"/>
              </a:ext>
            </a:extLst>
          </p:cNvPr>
          <p:cNvSpPr txBox="1"/>
          <p:nvPr/>
        </p:nvSpPr>
        <p:spPr>
          <a:xfrm flipH="1">
            <a:off x="5932075" y="1078037"/>
            <a:ext cx="2013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Fairly</a:t>
            </a:r>
            <a:r>
              <a:rPr lang="fr-FR" dirty="0"/>
              <a:t> </a:t>
            </a:r>
            <a:r>
              <a:rPr lang="fr-FR" dirty="0" err="1"/>
              <a:t>Difficult</a:t>
            </a:r>
            <a:endParaRPr lang="fr-FR" dirty="0"/>
          </a:p>
        </p:txBody>
      </p:sp>
      <p:pic>
        <p:nvPicPr>
          <p:cNvPr id="50" name="Picture 27">
            <a:extLst>
              <a:ext uri="{FF2B5EF4-FFF2-40B4-BE49-F238E27FC236}">
                <a16:creationId xmlns:a16="http://schemas.microsoft.com/office/drawing/2014/main" id="{48804414-C8AB-4A4E-BCAD-22F1A3DAEC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8247" y="3289955"/>
            <a:ext cx="3620295" cy="2790805"/>
          </a:xfrm>
          <a:prstGeom prst="rect">
            <a:avLst/>
          </a:prstGeom>
        </p:spPr>
      </p:pic>
      <p:grpSp>
        <p:nvGrpSpPr>
          <p:cNvPr id="33" name="Group 23">
            <a:extLst>
              <a:ext uri="{FF2B5EF4-FFF2-40B4-BE49-F238E27FC236}">
                <a16:creationId xmlns:a16="http://schemas.microsoft.com/office/drawing/2014/main" id="{CC175A7C-E788-40D9-9159-0086148F2D95}"/>
              </a:ext>
            </a:extLst>
          </p:cNvPr>
          <p:cNvGrpSpPr/>
          <p:nvPr/>
        </p:nvGrpSpPr>
        <p:grpSpPr>
          <a:xfrm>
            <a:off x="689477" y="3444130"/>
            <a:ext cx="1806128" cy="1709838"/>
            <a:chOff x="1145042" y="2144205"/>
            <a:chExt cx="2926080" cy="2624736"/>
          </a:xfrm>
        </p:grpSpPr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C1500AC0-6F8D-4986-8C09-3DE84A669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45042" y="2144205"/>
              <a:ext cx="2926080" cy="195072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BF1BA796-08C7-42CB-BA8C-763EC3F74EDE}"/>
                </a:ext>
              </a:extLst>
            </p:cNvPr>
            <p:cNvGrpSpPr/>
            <p:nvPr/>
          </p:nvGrpSpPr>
          <p:grpSpPr>
            <a:xfrm>
              <a:off x="1593129" y="3420909"/>
              <a:ext cx="2300140" cy="1348032"/>
              <a:chOff x="725864" y="1187776"/>
              <a:chExt cx="10609869" cy="5203596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B8C283B-D718-49AE-AD4A-172DDB5F1E57}"/>
                  </a:ext>
                </a:extLst>
              </p:cNvPr>
              <p:cNvSpPr/>
              <p:nvPr/>
            </p:nvSpPr>
            <p:spPr>
              <a:xfrm>
                <a:off x="725864" y="5957739"/>
                <a:ext cx="5976594" cy="433633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2C9818B-90FC-4535-BBB7-2C7446CE579E}"/>
                  </a:ext>
                </a:extLst>
              </p:cNvPr>
              <p:cNvSpPr/>
              <p:nvPr/>
            </p:nvSpPr>
            <p:spPr>
              <a:xfrm>
                <a:off x="1113935" y="5524106"/>
                <a:ext cx="5976594" cy="4336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FFAAB9C-2726-48DB-8080-5A99F03B605E}"/>
                  </a:ext>
                </a:extLst>
              </p:cNvPr>
              <p:cNvSpPr/>
              <p:nvPr/>
            </p:nvSpPr>
            <p:spPr>
              <a:xfrm>
                <a:off x="1594701" y="5090473"/>
                <a:ext cx="5976594" cy="433633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78437B1-41DF-40A3-A7D4-2F39A594A2DB}"/>
                  </a:ext>
                </a:extLst>
              </p:cNvPr>
              <p:cNvSpPr/>
              <p:nvPr/>
            </p:nvSpPr>
            <p:spPr>
              <a:xfrm>
                <a:off x="1982772" y="4656840"/>
                <a:ext cx="5976594" cy="4336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E385CD8-A1E2-4631-9F07-D6801A089770}"/>
                  </a:ext>
                </a:extLst>
              </p:cNvPr>
              <p:cNvSpPr/>
              <p:nvPr/>
            </p:nvSpPr>
            <p:spPr>
              <a:xfrm>
                <a:off x="2460395" y="4223207"/>
                <a:ext cx="5976594" cy="433633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88728DC-4586-4AAC-B644-A3486F2EF87B}"/>
                  </a:ext>
                </a:extLst>
              </p:cNvPr>
              <p:cNvSpPr/>
              <p:nvPr/>
            </p:nvSpPr>
            <p:spPr>
              <a:xfrm>
                <a:off x="2848466" y="3789574"/>
                <a:ext cx="5976594" cy="4336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9F3038F-BD7F-4A91-A93E-2C385AE58913}"/>
                  </a:ext>
                </a:extLst>
              </p:cNvPr>
              <p:cNvSpPr/>
              <p:nvPr/>
            </p:nvSpPr>
            <p:spPr>
              <a:xfrm>
                <a:off x="3236537" y="3355941"/>
                <a:ext cx="5976594" cy="433633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9D0F821-DD3A-4B8E-9033-3386BB3F7064}"/>
                  </a:ext>
                </a:extLst>
              </p:cNvPr>
              <p:cNvSpPr/>
              <p:nvPr/>
            </p:nvSpPr>
            <p:spPr>
              <a:xfrm>
                <a:off x="3624608" y="2922308"/>
                <a:ext cx="5976594" cy="4336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0CDECCB5-7441-4022-A3DA-302086B97821}"/>
                  </a:ext>
                </a:extLst>
              </p:cNvPr>
              <p:cNvSpPr/>
              <p:nvPr/>
            </p:nvSpPr>
            <p:spPr>
              <a:xfrm>
                <a:off x="4105374" y="2488675"/>
                <a:ext cx="5976594" cy="433633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E0EACCB-C158-48B6-BF8F-098D5228C377}"/>
                  </a:ext>
                </a:extLst>
              </p:cNvPr>
              <p:cNvSpPr/>
              <p:nvPr/>
            </p:nvSpPr>
            <p:spPr>
              <a:xfrm>
                <a:off x="4493445" y="2055042"/>
                <a:ext cx="5976594" cy="4336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3C59A429-4355-44FB-9204-5EB3AABAAF0B}"/>
                  </a:ext>
                </a:extLst>
              </p:cNvPr>
              <p:cNvSpPr/>
              <p:nvPr/>
            </p:nvSpPr>
            <p:spPr>
              <a:xfrm>
                <a:off x="4971068" y="1621409"/>
                <a:ext cx="5976594" cy="433633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4EEB3493-93BC-42BE-A67B-5AD51ED3679A}"/>
                  </a:ext>
                </a:extLst>
              </p:cNvPr>
              <p:cNvSpPr/>
              <p:nvPr/>
            </p:nvSpPr>
            <p:spPr>
              <a:xfrm>
                <a:off x="5359139" y="1187776"/>
                <a:ext cx="5976594" cy="4336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pic>
        <p:nvPicPr>
          <p:cNvPr id="49" name="Picture 25">
            <a:extLst>
              <a:ext uri="{FF2B5EF4-FFF2-40B4-BE49-F238E27FC236}">
                <a16:creationId xmlns:a16="http://schemas.microsoft.com/office/drawing/2014/main" id="{EB66AF6A-8770-4C6A-8A3D-7324CAB2C3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312695">
            <a:off x="2264758" y="3280556"/>
            <a:ext cx="997110" cy="49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951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B18B618-D54A-460B-9182-404D94A3F3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Together</a:t>
            </a:r>
            <a:endParaRPr lang="fr-FR" dirty="0"/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C2B76BD2-CE41-40BF-8199-0750397E39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err="1"/>
              <a:t>We</a:t>
            </a:r>
            <a:r>
              <a:rPr lang="fr-FR" dirty="0"/>
              <a:t> are a team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A03505-E765-4D50-84B4-528762BF8E08}"/>
              </a:ext>
            </a:extLst>
          </p:cNvPr>
          <p:cNvSpPr txBox="1"/>
          <p:nvPr/>
        </p:nvSpPr>
        <p:spPr>
          <a:xfrm>
            <a:off x="9265921" y="3147646"/>
            <a:ext cx="2926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latin typeface="Arial Rounded MT Bold" panose="020F0704030504030204" pitchFamily="34" charset="0"/>
              </a:rPr>
              <a:t>Break an </a:t>
            </a:r>
            <a:r>
              <a:rPr lang="fr-FR" sz="2000" b="1" dirty="0" err="1">
                <a:latin typeface="Arial Rounded MT Bold" panose="020F0704030504030204" pitchFamily="34" charset="0"/>
              </a:rPr>
              <a:t>egg</a:t>
            </a:r>
            <a:endParaRPr lang="fr-FR" sz="2000" b="1" dirty="0">
              <a:latin typeface="Arial Rounded MT Bold" panose="020F07040305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>
                <a:latin typeface="Arial Rounded MT Bold" panose="020F0704030504030204" pitchFamily="34" charset="0"/>
              </a:rPr>
              <a:t>Our </a:t>
            </a:r>
            <a:r>
              <a:rPr lang="fr-FR" sz="2000" b="1" dirty="0" err="1">
                <a:latin typeface="Arial Rounded MT Bold" panose="020F0704030504030204" pitchFamily="34" charset="0"/>
              </a:rPr>
              <a:t>coat</a:t>
            </a:r>
            <a:r>
              <a:rPr lang="fr-FR" sz="2000" b="1" dirty="0">
                <a:latin typeface="Arial Rounded MT Bold" panose="020F0704030504030204" pitchFamily="34" charset="0"/>
              </a:rPr>
              <a:t> of arm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681CD19-3843-48AB-8213-81FA2DD8C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5920" y="775482"/>
            <a:ext cx="2926079" cy="219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26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n film">
            <a:hlinkClick r:id="" action="ppaction://media"/>
            <a:extLst>
              <a:ext uri="{FF2B5EF4-FFF2-40B4-BE49-F238E27FC236}">
                <a16:creationId xmlns:a16="http://schemas.microsoft.com/office/drawing/2014/main" id="{FC2FB42D-4931-43DF-AB46-FFEC334A77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55266"/>
            <a:ext cx="9543304" cy="536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59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2DDDB4F-501D-4BD5-9CE6-DE41D38E6F97}"/>
              </a:ext>
            </a:extLst>
          </p:cNvPr>
          <p:cNvSpPr/>
          <p:nvPr/>
        </p:nvSpPr>
        <p:spPr>
          <a:xfrm>
            <a:off x="0" y="1990165"/>
            <a:ext cx="3438144" cy="4090595"/>
          </a:xfrm>
          <a:prstGeom prst="rect">
            <a:avLst/>
          </a:prstGeom>
          <a:solidFill>
            <a:srgbClr val="90B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5806016-5DA6-4D7A-9F11-61A72DA4D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" y="1990165"/>
            <a:ext cx="3300984" cy="1850315"/>
          </a:xfrm>
        </p:spPr>
        <p:txBody>
          <a:bodyPr/>
          <a:lstStyle/>
          <a:p>
            <a:r>
              <a:rPr lang="fr-FR" dirty="0"/>
              <a:t>Break an </a:t>
            </a:r>
            <a:r>
              <a:rPr lang="fr-FR" dirty="0" err="1"/>
              <a:t>egg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BAB4A8-CF95-4201-B4D0-1482865E6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308" y="2897585"/>
            <a:ext cx="4196320" cy="4750551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79F57B88-109C-4C88-8FC9-D9755437F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2766" y="419010"/>
            <a:ext cx="7315200" cy="4317582"/>
          </a:xfrm>
        </p:spPr>
        <p:txBody>
          <a:bodyPr>
            <a:normAutofit/>
          </a:bodyPr>
          <a:lstStyle/>
          <a:p>
            <a:r>
              <a:rPr lang="fr-FR" dirty="0"/>
              <a:t>The group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divided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</a:t>
            </a:r>
            <a:r>
              <a:rPr lang="fr-FR" dirty="0" err="1"/>
              <a:t>sub</a:t>
            </a:r>
            <a:r>
              <a:rPr lang="fr-FR" dirty="0"/>
              <a:t>-teams of 3-5 people. </a:t>
            </a:r>
            <a:r>
              <a:rPr lang="fr-FR" dirty="0" err="1"/>
              <a:t>Each</a:t>
            </a:r>
            <a:r>
              <a:rPr lang="fr-FR" dirty="0"/>
              <a:t> team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given</a:t>
            </a:r>
            <a:r>
              <a:rPr lang="fr-FR" dirty="0"/>
              <a:t>:</a:t>
            </a:r>
          </a:p>
          <a:p>
            <a:pPr lvl="1"/>
            <a:r>
              <a:rPr lang="fr-FR" dirty="0">
                <a:solidFill>
                  <a:srgbClr val="1096C7"/>
                </a:solidFill>
              </a:rPr>
              <a:t>One (</a:t>
            </a:r>
            <a:r>
              <a:rPr lang="fr-FR" dirty="0" err="1">
                <a:solidFill>
                  <a:srgbClr val="1096C7"/>
                </a:solidFill>
              </a:rPr>
              <a:t>raw</a:t>
            </a:r>
            <a:r>
              <a:rPr lang="fr-FR" dirty="0">
                <a:solidFill>
                  <a:srgbClr val="1096C7"/>
                </a:solidFill>
              </a:rPr>
              <a:t>) </a:t>
            </a:r>
            <a:r>
              <a:rPr lang="fr-FR" dirty="0" err="1">
                <a:solidFill>
                  <a:srgbClr val="1096C7"/>
                </a:solidFill>
              </a:rPr>
              <a:t>egg</a:t>
            </a:r>
            <a:r>
              <a:rPr lang="fr-FR" dirty="0">
                <a:solidFill>
                  <a:srgbClr val="1096C7"/>
                </a:solidFill>
              </a:rPr>
              <a:t> </a:t>
            </a:r>
          </a:p>
          <a:p>
            <a:pPr lvl="1"/>
            <a:r>
              <a:rPr lang="fr-FR" dirty="0">
                <a:solidFill>
                  <a:srgbClr val="1096C7"/>
                </a:solidFill>
              </a:rPr>
              <a:t>20 plastic </a:t>
            </a:r>
            <a:r>
              <a:rPr lang="fr-FR" dirty="0" err="1">
                <a:solidFill>
                  <a:srgbClr val="1096C7"/>
                </a:solidFill>
              </a:rPr>
              <a:t>straws</a:t>
            </a:r>
            <a:endParaRPr lang="fr-FR" dirty="0">
              <a:solidFill>
                <a:srgbClr val="1096C7"/>
              </a:solidFill>
            </a:endParaRPr>
          </a:p>
          <a:p>
            <a:pPr lvl="1"/>
            <a:r>
              <a:rPr lang="fr-FR" dirty="0">
                <a:solidFill>
                  <a:srgbClr val="1096C7"/>
                </a:solidFill>
              </a:rPr>
              <a:t>2 </a:t>
            </a:r>
            <a:r>
              <a:rPr lang="fr-FR" dirty="0" err="1">
                <a:solidFill>
                  <a:srgbClr val="1096C7"/>
                </a:solidFill>
              </a:rPr>
              <a:t>meters</a:t>
            </a:r>
            <a:r>
              <a:rPr lang="fr-FR" dirty="0">
                <a:solidFill>
                  <a:srgbClr val="1096C7"/>
                </a:solidFill>
              </a:rPr>
              <a:t> of string</a:t>
            </a:r>
            <a:br>
              <a:rPr lang="fr-FR" dirty="0">
                <a:solidFill>
                  <a:srgbClr val="00B0F0"/>
                </a:solidFill>
              </a:rPr>
            </a:br>
            <a:endParaRPr lang="fr-FR" dirty="0">
              <a:solidFill>
                <a:srgbClr val="00B0F0"/>
              </a:solidFill>
            </a:endParaRPr>
          </a:p>
          <a:p>
            <a:r>
              <a:rPr lang="fr-FR" dirty="0"/>
              <a:t>The </a:t>
            </a:r>
            <a:r>
              <a:rPr lang="fr-FR" dirty="0" err="1"/>
              <a:t>moderator</a:t>
            </a:r>
            <a:r>
              <a:rPr lang="fr-FR" dirty="0"/>
              <a:t> </a:t>
            </a:r>
            <a:r>
              <a:rPr lang="fr-FR" dirty="0" err="1"/>
              <a:t>explains</a:t>
            </a:r>
            <a:r>
              <a:rPr lang="fr-FR" dirty="0"/>
              <a:t> the goal: the </a:t>
            </a:r>
            <a:r>
              <a:rPr lang="fr-FR" dirty="0" err="1"/>
              <a:t>egg</a:t>
            </a:r>
            <a:r>
              <a:rPr lang="fr-FR" dirty="0"/>
              <a:t> must </a:t>
            </a:r>
            <a:r>
              <a:rPr lang="fr-FR" dirty="0" err="1"/>
              <a:t>be</a:t>
            </a:r>
            <a:r>
              <a:rPr lang="fr-FR" dirty="0"/>
              <a:t> able to </a:t>
            </a:r>
            <a:r>
              <a:rPr lang="fr-FR" dirty="0" err="1"/>
              <a:t>sustain</a:t>
            </a:r>
            <a:r>
              <a:rPr lang="fr-FR" dirty="0"/>
              <a:t> a </a:t>
            </a:r>
            <a:r>
              <a:rPr lang="fr-FR" dirty="0" err="1"/>
              <a:t>fall</a:t>
            </a:r>
            <a:r>
              <a:rPr lang="fr-FR" dirty="0"/>
              <a:t> of </a:t>
            </a:r>
            <a:r>
              <a:rPr lang="fr-FR" dirty="0" err="1"/>
              <a:t>several</a:t>
            </a:r>
            <a:r>
              <a:rPr lang="fr-FR" dirty="0"/>
              <a:t> </a:t>
            </a:r>
            <a:r>
              <a:rPr lang="fr-FR" dirty="0" err="1"/>
              <a:t>meters</a:t>
            </a:r>
            <a:r>
              <a:rPr lang="fr-FR" dirty="0"/>
              <a:t> (e.g. one </a:t>
            </a:r>
            <a:r>
              <a:rPr lang="fr-FR" dirty="0" err="1"/>
              <a:t>floor</a:t>
            </a:r>
            <a:r>
              <a:rPr lang="fr-FR" dirty="0"/>
              <a:t>).</a:t>
            </a:r>
            <a:br>
              <a:rPr lang="fr-FR" dirty="0"/>
            </a:br>
            <a:endParaRPr lang="fr-FR" dirty="0"/>
          </a:p>
          <a:p>
            <a:r>
              <a:rPr lang="fr-FR" dirty="0"/>
              <a:t>Teams must design and test </a:t>
            </a:r>
            <a:r>
              <a:rPr lang="fr-FR" dirty="0" err="1"/>
              <a:t>their</a:t>
            </a:r>
            <a:r>
              <a:rPr lang="fr-FR" dirty="0"/>
              <a:t> solution</a:t>
            </a:r>
            <a:br>
              <a:rPr lang="fr-FR" dirty="0"/>
            </a:br>
            <a:endParaRPr lang="fr-FR" dirty="0"/>
          </a:p>
        </p:txBody>
      </p:sp>
      <p:sp>
        <p:nvSpPr>
          <p:cNvPr id="10" name="Oval 7">
            <a:extLst>
              <a:ext uri="{FF2B5EF4-FFF2-40B4-BE49-F238E27FC236}">
                <a16:creationId xmlns:a16="http://schemas.microsoft.com/office/drawing/2014/main" id="{52C36AF4-B9F3-4AAC-BE28-EAF81B9B988C}"/>
              </a:ext>
            </a:extLst>
          </p:cNvPr>
          <p:cNvSpPr/>
          <p:nvPr/>
        </p:nvSpPr>
        <p:spPr>
          <a:xfrm>
            <a:off x="4855464" y="4464311"/>
            <a:ext cx="539496" cy="54944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CA75969A-E9F5-4ACC-97F7-184CCE5F798B}"/>
              </a:ext>
            </a:extLst>
          </p:cNvPr>
          <p:cNvSpPr txBox="1"/>
          <p:nvPr/>
        </p:nvSpPr>
        <p:spPr>
          <a:xfrm>
            <a:off x="5517064" y="4464311"/>
            <a:ext cx="37594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Capturing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group interaction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is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key</a:t>
            </a: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- Observe and note</a:t>
            </a: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-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Restitute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observations	</a:t>
            </a:r>
          </a:p>
        </p:txBody>
      </p:sp>
    </p:spTree>
    <p:extLst>
      <p:ext uri="{BB962C8B-B14F-4D97-AF65-F5344CB8AC3E}">
        <p14:creationId xmlns:p14="http://schemas.microsoft.com/office/powerpoint/2010/main" val="1803707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2DDDB4F-501D-4BD5-9CE6-DE41D38E6F97}"/>
              </a:ext>
            </a:extLst>
          </p:cNvPr>
          <p:cNvSpPr/>
          <p:nvPr/>
        </p:nvSpPr>
        <p:spPr>
          <a:xfrm>
            <a:off x="0" y="1990165"/>
            <a:ext cx="3438144" cy="4090595"/>
          </a:xfrm>
          <a:prstGeom prst="rect">
            <a:avLst/>
          </a:prstGeom>
          <a:solidFill>
            <a:srgbClr val="90B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5806016-5DA6-4D7A-9F11-61A72DA4D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" y="1990165"/>
            <a:ext cx="3300984" cy="688016"/>
          </a:xfrm>
        </p:spPr>
        <p:txBody>
          <a:bodyPr>
            <a:normAutofit/>
          </a:bodyPr>
          <a:lstStyle/>
          <a:p>
            <a:r>
              <a:rPr lang="fr-FR" dirty="0" err="1"/>
              <a:t>Material</a:t>
            </a:r>
            <a:r>
              <a:rPr lang="fr-FR" dirty="0"/>
              <a:t> etc.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AE585DA-B529-4718-BC96-6C3E8DBBC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885" y="2978682"/>
            <a:ext cx="971089" cy="100035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77D8E94-9A82-4B49-A324-C69170DF7C1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8F9F4"/>
              </a:clrFrom>
              <a:clrTo>
                <a:srgbClr val="F8F9F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2232" y="1006975"/>
            <a:ext cx="515112" cy="515112"/>
          </a:xfrm>
          <a:prstGeom prst="rect">
            <a:avLst/>
          </a:prstGeom>
        </p:spPr>
      </p:pic>
      <p:grpSp>
        <p:nvGrpSpPr>
          <p:cNvPr id="14" name="Group 5">
            <a:extLst>
              <a:ext uri="{FF2B5EF4-FFF2-40B4-BE49-F238E27FC236}">
                <a16:creationId xmlns:a16="http://schemas.microsoft.com/office/drawing/2014/main" id="{7A6C0E1A-5C23-4389-BF8B-84A32FA00F33}"/>
              </a:ext>
            </a:extLst>
          </p:cNvPr>
          <p:cNvGrpSpPr/>
          <p:nvPr/>
        </p:nvGrpSpPr>
        <p:grpSpPr>
          <a:xfrm>
            <a:off x="3981700" y="1185019"/>
            <a:ext cx="1800344" cy="159149"/>
            <a:chOff x="1316736" y="1581912"/>
            <a:chExt cx="9186672" cy="59436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61B123B6-C373-4DEA-B4FC-B9212CE9963B}"/>
                </a:ext>
              </a:extLst>
            </p:cNvPr>
            <p:cNvGrpSpPr/>
            <p:nvPr/>
          </p:nvGrpSpPr>
          <p:grpSpPr>
            <a:xfrm>
              <a:off x="1316736" y="1581912"/>
              <a:ext cx="9186672" cy="594360"/>
              <a:chOff x="1316736" y="1581912"/>
              <a:chExt cx="9186672" cy="2566416"/>
            </a:xfrm>
          </p:grpSpPr>
          <p:sp>
            <p:nvSpPr>
              <p:cNvPr id="17" name="Rectangle : coins arrondis 16">
                <a:extLst>
                  <a:ext uri="{FF2B5EF4-FFF2-40B4-BE49-F238E27FC236}">
                    <a16:creationId xmlns:a16="http://schemas.microsoft.com/office/drawing/2014/main" id="{EB40FEAD-93B7-49B2-9295-F080A9831581}"/>
                  </a:ext>
                </a:extLst>
              </p:cNvPr>
              <p:cNvSpPr/>
              <p:nvPr/>
            </p:nvSpPr>
            <p:spPr>
              <a:xfrm>
                <a:off x="1316736" y="1581912"/>
                <a:ext cx="9153144" cy="2505456"/>
              </a:xfrm>
              <a:prstGeom prst="roundRect">
                <a:avLst/>
              </a:prstGeom>
              <a:solidFill>
                <a:schemeClr val="tx1"/>
              </a:solidFill>
              <a:ln w="762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Rectangle : coins arrondis 17">
                <a:extLst>
                  <a:ext uri="{FF2B5EF4-FFF2-40B4-BE49-F238E27FC236}">
                    <a16:creationId xmlns:a16="http://schemas.microsoft.com/office/drawing/2014/main" id="{1967135B-0E69-4374-A29B-C6AD7809A2C2}"/>
                  </a:ext>
                </a:extLst>
              </p:cNvPr>
              <p:cNvSpPr/>
              <p:nvPr/>
            </p:nvSpPr>
            <p:spPr>
              <a:xfrm>
                <a:off x="1350264" y="1642872"/>
                <a:ext cx="9153144" cy="2505456"/>
              </a:xfrm>
              <a:prstGeom prst="roundRect">
                <a:avLst/>
              </a:prstGeom>
              <a:solidFill>
                <a:schemeClr val="tx1"/>
              </a:solidFill>
              <a:ln w="762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90630600-2321-437D-A006-BEDF1473E038}"/>
                </a:ext>
              </a:extLst>
            </p:cNvPr>
            <p:cNvSpPr/>
            <p:nvPr/>
          </p:nvSpPr>
          <p:spPr>
            <a:xfrm>
              <a:off x="1417320" y="1663366"/>
              <a:ext cx="9052560" cy="445569"/>
            </a:xfrm>
            <a:prstGeom prst="roundRect">
              <a:avLst/>
            </a:prstGeom>
            <a:gradFill flip="none" rotWithShape="1">
              <a:gsLst>
                <a:gs pos="0">
                  <a:srgbClr val="00B050"/>
                </a:gs>
                <a:gs pos="54000">
                  <a:srgbClr val="FFFF00"/>
                </a:gs>
                <a:gs pos="71000">
                  <a:schemeClr val="accent4">
                    <a:lumMod val="60000"/>
                    <a:lumOff val="40000"/>
                  </a:schemeClr>
                </a:gs>
                <a:gs pos="100000">
                  <a:srgbClr val="C00000"/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Isosceles Triangle 6">
            <a:extLst>
              <a:ext uri="{FF2B5EF4-FFF2-40B4-BE49-F238E27FC236}">
                <a16:creationId xmlns:a16="http://schemas.microsoft.com/office/drawing/2014/main" id="{2576B926-EB12-4089-BF7E-1FDDE7B33CF4}"/>
              </a:ext>
            </a:extLst>
          </p:cNvPr>
          <p:cNvSpPr/>
          <p:nvPr/>
        </p:nvSpPr>
        <p:spPr>
          <a:xfrm>
            <a:off x="4459909" y="1262703"/>
            <a:ext cx="277032" cy="226217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ABDDBFE-6262-4A98-924D-E2CEAF5BCDE0}"/>
              </a:ext>
            </a:extLst>
          </p:cNvPr>
          <p:cNvSpPr txBox="1"/>
          <p:nvPr/>
        </p:nvSpPr>
        <p:spPr>
          <a:xfrm flipH="1">
            <a:off x="6035039" y="1078037"/>
            <a:ext cx="1517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Fairly</a:t>
            </a:r>
            <a:r>
              <a:rPr lang="fr-FR" dirty="0"/>
              <a:t> </a:t>
            </a:r>
            <a:r>
              <a:rPr lang="fr-FR" dirty="0" err="1"/>
              <a:t>Easy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A21C5E0-C90C-42BC-9BA8-44506D1EC2DB}"/>
              </a:ext>
            </a:extLst>
          </p:cNvPr>
          <p:cNvSpPr txBox="1"/>
          <p:nvPr/>
        </p:nvSpPr>
        <p:spPr>
          <a:xfrm flipH="1">
            <a:off x="8674606" y="1078037"/>
            <a:ext cx="1905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60-90 min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7927A25-5CCB-45A5-A445-BFEA77D280C7}"/>
              </a:ext>
            </a:extLst>
          </p:cNvPr>
          <p:cNvSpPr txBox="1"/>
          <p:nvPr/>
        </p:nvSpPr>
        <p:spPr>
          <a:xfrm>
            <a:off x="3818532" y="1990725"/>
            <a:ext cx="75924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Workshop organization / management</a:t>
            </a:r>
          </a:p>
          <a:p>
            <a:r>
              <a:rPr lang="fr-FR" dirty="0" err="1"/>
              <a:t>Capacity</a:t>
            </a:r>
            <a:r>
              <a:rPr lang="fr-FR" dirty="0"/>
              <a:t> / </a:t>
            </a:r>
            <a:r>
              <a:rPr lang="fr-FR" dirty="0" err="1"/>
              <a:t>capability</a:t>
            </a:r>
            <a:r>
              <a:rPr lang="fr-FR" dirty="0"/>
              <a:t> to capture group interaction &amp; </a:t>
            </a:r>
            <a:r>
              <a:rPr lang="fr-FR" dirty="0" err="1"/>
              <a:t>dynamic</a:t>
            </a:r>
            <a:endParaRPr lang="fr-FR" dirty="0"/>
          </a:p>
          <a:p>
            <a:r>
              <a:rPr lang="fr-FR" dirty="0"/>
              <a:t>Manage to </a:t>
            </a:r>
            <a:r>
              <a:rPr lang="fr-FR" dirty="0" err="1"/>
              <a:t>communicate</a:t>
            </a:r>
            <a:r>
              <a:rPr lang="fr-FR" dirty="0"/>
              <a:t> group </a:t>
            </a:r>
            <a:r>
              <a:rPr lang="fr-FR" dirty="0" err="1"/>
              <a:t>success</a:t>
            </a:r>
            <a:r>
              <a:rPr lang="fr-FR" dirty="0"/>
              <a:t> / </a:t>
            </a:r>
            <a:r>
              <a:rPr lang="fr-FR" dirty="0" err="1"/>
              <a:t>failures</a:t>
            </a:r>
            <a:r>
              <a:rPr lang="fr-FR" dirty="0"/>
              <a:t> (no face </a:t>
            </a:r>
            <a:r>
              <a:rPr lang="fr-FR" dirty="0" err="1"/>
              <a:t>loss</a:t>
            </a:r>
            <a:r>
              <a:rPr lang="fr-FR" dirty="0"/>
              <a:t>) to </a:t>
            </a:r>
            <a:r>
              <a:rPr lang="fr-FR" dirty="0" err="1"/>
              <a:t>perform</a:t>
            </a:r>
            <a:r>
              <a:rPr lang="fr-FR" dirty="0"/>
              <a:t> 	</a:t>
            </a:r>
            <a:r>
              <a:rPr lang="fr-FR" dirty="0" err="1"/>
              <a:t>better</a:t>
            </a:r>
            <a:r>
              <a:rPr lang="fr-FR" dirty="0"/>
              <a:t> in the future</a:t>
            </a:r>
          </a:p>
          <a:p>
            <a:r>
              <a:rPr lang="fr-FR" dirty="0"/>
              <a:t>Monitor time</a:t>
            </a:r>
          </a:p>
          <a:p>
            <a:r>
              <a:rPr lang="fr-FR" dirty="0" err="1"/>
              <a:t>Foresee</a:t>
            </a:r>
            <a:r>
              <a:rPr lang="fr-FR" dirty="0"/>
              <a:t> </a:t>
            </a:r>
            <a:r>
              <a:rPr lang="fr-FR" dirty="0" err="1"/>
              <a:t>some</a:t>
            </a:r>
            <a:r>
              <a:rPr lang="fr-FR" dirty="0"/>
              <a:t> « </a:t>
            </a:r>
            <a:r>
              <a:rPr lang="fr-FR" dirty="0" err="1"/>
              <a:t>spare</a:t>
            </a:r>
            <a:r>
              <a:rPr lang="fr-FR" dirty="0"/>
              <a:t> » </a:t>
            </a:r>
            <a:r>
              <a:rPr lang="fr-FR" dirty="0" err="1"/>
              <a:t>eggs</a:t>
            </a:r>
            <a:r>
              <a:rPr lang="fr-FR" dirty="0"/>
              <a:t> in case of accidents </a:t>
            </a:r>
            <a:r>
              <a:rPr lang="fr-FR" dirty="0" err="1"/>
              <a:t>during</a:t>
            </a:r>
            <a:r>
              <a:rPr lang="fr-FR" dirty="0"/>
              <a:t> the conception phase</a:t>
            </a:r>
          </a:p>
          <a:p>
            <a:endParaRPr lang="fr-FR" dirty="0"/>
          </a:p>
          <a:p>
            <a:r>
              <a:rPr lang="fr-FR" u="sng" dirty="0" err="1"/>
              <a:t>Opening</a:t>
            </a:r>
            <a:r>
              <a:rPr lang="fr-FR" dirty="0"/>
              <a:t>: </a:t>
            </a:r>
            <a:r>
              <a:rPr lang="fr-FR" dirty="0" err="1"/>
              <a:t>present</a:t>
            </a:r>
            <a:r>
              <a:rPr lang="fr-FR" dirty="0"/>
              <a:t> </a:t>
            </a:r>
            <a:r>
              <a:rPr lang="fr-FR" dirty="0" err="1"/>
              <a:t>them</a:t>
            </a:r>
            <a:r>
              <a:rPr lang="fr-FR" dirty="0"/>
              <a:t> the </a:t>
            </a:r>
            <a:r>
              <a:rPr lang="fr-FR" dirty="0" err="1"/>
              <a:t>rules</a:t>
            </a:r>
            <a:endParaRPr lang="fr-FR" dirty="0"/>
          </a:p>
          <a:p>
            <a:r>
              <a:rPr lang="fr-FR" u="sng" dirty="0" err="1"/>
              <a:t>Closure</a:t>
            </a:r>
            <a:r>
              <a:rPr lang="fr-FR" dirty="0"/>
              <a:t>: 	</a:t>
            </a:r>
            <a:r>
              <a:rPr lang="fr-FR" dirty="0" err="1"/>
              <a:t>summarize</a:t>
            </a:r>
            <a:r>
              <a:rPr lang="fr-FR" dirty="0"/>
              <a:t> and </a:t>
            </a:r>
            <a:r>
              <a:rPr lang="fr-FR" dirty="0" err="1"/>
              <a:t>draw</a:t>
            </a:r>
            <a:r>
              <a:rPr lang="fr-FR" dirty="0"/>
              <a:t> conclusions (</a:t>
            </a:r>
            <a:r>
              <a:rPr lang="fr-FR" dirty="0" err="1"/>
              <a:t>works</a:t>
            </a:r>
            <a:r>
              <a:rPr lang="fr-FR" dirty="0"/>
              <a:t>, </a:t>
            </a:r>
            <a:r>
              <a:rPr lang="fr-FR" dirty="0" err="1"/>
              <a:t>works</a:t>
            </a:r>
            <a:r>
              <a:rPr lang="fr-FR" dirty="0"/>
              <a:t> not, interactions…)</a:t>
            </a:r>
          </a:p>
          <a:p>
            <a:endParaRPr lang="fr-FR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D47196C-0BDD-4AAF-B0E5-B4A6A3E07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8532" y="5475946"/>
            <a:ext cx="487680" cy="487680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4CB892E2-B4BD-4786-A752-D485DC5740E3}"/>
              </a:ext>
            </a:extLst>
          </p:cNvPr>
          <p:cNvSpPr txBox="1"/>
          <p:nvPr/>
        </p:nvSpPr>
        <p:spPr>
          <a:xfrm>
            <a:off x="4463580" y="5535120"/>
            <a:ext cx="4615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Location / </a:t>
            </a:r>
            <a:r>
              <a:rPr lang="fr-FR" dirty="0" err="1"/>
              <a:t>Cleaning</a:t>
            </a:r>
            <a:r>
              <a:rPr lang="fr-FR" dirty="0"/>
              <a:t> / Ego-</a:t>
            </a:r>
            <a:r>
              <a:rPr lang="fr-FR" dirty="0" err="1"/>
              <a:t>tripping</a:t>
            </a:r>
            <a:r>
              <a:rPr lang="fr-FR" dirty="0"/>
              <a:t> and tensions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D0DF719-89FF-4B3B-9748-79854771AD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3081" y="4890113"/>
            <a:ext cx="458581" cy="458581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14B4B9B2-57C6-46D2-B517-1E438A98DFA2}"/>
              </a:ext>
            </a:extLst>
          </p:cNvPr>
          <p:cNvSpPr txBox="1"/>
          <p:nvPr/>
        </p:nvSpPr>
        <p:spPr>
          <a:xfrm>
            <a:off x="4459909" y="4934737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5 - 15 people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489307B-C32B-4CF6-BD8B-B10F55CE00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143" y="2978682"/>
            <a:ext cx="620485" cy="886407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C1A7245E-8CE2-4636-A4CB-2F6F4AF008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258" y="2980711"/>
            <a:ext cx="620485" cy="886407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0594DD1-760E-4E7C-99EE-858F3E068A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700" y="3175154"/>
            <a:ext cx="620485" cy="88640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0014DB9-3A15-4327-AECF-7F91C01EFF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128897" y="4173475"/>
            <a:ext cx="2553560" cy="191517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81406D28-17D3-44B3-87AA-D314DAAACCF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36065" y="3371384"/>
            <a:ext cx="1402079" cy="78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560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2DDDB4F-501D-4BD5-9CE6-DE41D38E6F97}"/>
              </a:ext>
            </a:extLst>
          </p:cNvPr>
          <p:cNvSpPr/>
          <p:nvPr/>
        </p:nvSpPr>
        <p:spPr>
          <a:xfrm>
            <a:off x="0" y="1990165"/>
            <a:ext cx="3438144" cy="4090595"/>
          </a:xfrm>
          <a:prstGeom prst="rect">
            <a:avLst/>
          </a:prstGeom>
          <a:solidFill>
            <a:srgbClr val="90B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63527D73-D35B-4617-B1BF-0E82C8DD5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3622" y="693330"/>
            <a:ext cx="7315200" cy="4317582"/>
          </a:xfrm>
        </p:spPr>
        <p:txBody>
          <a:bodyPr>
            <a:normAutofit lnSpcReduction="10000"/>
          </a:bodyPr>
          <a:lstStyle/>
          <a:p>
            <a:r>
              <a:rPr lang="fr-FR" dirty="0"/>
              <a:t>The </a:t>
            </a:r>
            <a:r>
              <a:rPr lang="fr-FR" dirty="0" err="1"/>
              <a:t>Moderator</a:t>
            </a:r>
            <a:r>
              <a:rPr lang="fr-FR" dirty="0"/>
              <a:t> </a:t>
            </a:r>
            <a:r>
              <a:rPr lang="fr-FR" dirty="0" err="1"/>
              <a:t>presents</a:t>
            </a:r>
            <a:r>
              <a:rPr lang="fr-FR" dirty="0"/>
              <a:t> an </a:t>
            </a:r>
            <a:r>
              <a:rPr lang="fr-FR" dirty="0" err="1"/>
              <a:t>empty</a:t>
            </a:r>
            <a:r>
              <a:rPr lang="fr-FR" dirty="0"/>
              <a:t> </a:t>
            </a:r>
            <a:r>
              <a:rPr lang="fr-FR" dirty="0" err="1"/>
              <a:t>coat</a:t>
            </a:r>
            <a:r>
              <a:rPr lang="fr-FR" dirty="0"/>
              <a:t> of arm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following</a:t>
            </a:r>
            <a:r>
              <a:rPr lang="fr-FR" dirty="0"/>
              <a:t> quadrants: </a:t>
            </a:r>
            <a:r>
              <a:rPr lang="fr-FR" dirty="0">
                <a:solidFill>
                  <a:srgbClr val="1096C7"/>
                </a:solidFill>
              </a:rPr>
              <a:t>VALUES</a:t>
            </a:r>
            <a:r>
              <a:rPr lang="fr-FR" dirty="0"/>
              <a:t> – </a:t>
            </a:r>
            <a:r>
              <a:rPr lang="fr-FR" dirty="0">
                <a:solidFill>
                  <a:srgbClr val="1096C7"/>
                </a:solidFill>
              </a:rPr>
              <a:t>BELIEFS</a:t>
            </a:r>
            <a:r>
              <a:rPr lang="fr-FR" dirty="0"/>
              <a:t> – </a:t>
            </a:r>
            <a:r>
              <a:rPr lang="fr-FR" dirty="0">
                <a:solidFill>
                  <a:srgbClr val="1096C7"/>
                </a:solidFill>
              </a:rPr>
              <a:t>GOALS</a:t>
            </a:r>
            <a:r>
              <a:rPr lang="fr-FR" dirty="0"/>
              <a:t> – </a:t>
            </a:r>
            <a:r>
              <a:rPr lang="fr-FR" dirty="0">
                <a:solidFill>
                  <a:srgbClr val="1096C7"/>
                </a:solidFill>
              </a:rPr>
              <a:t>TASKS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with</a:t>
            </a:r>
            <a:r>
              <a:rPr lang="fr-FR" dirty="0"/>
              <a:t> a banner </a:t>
            </a:r>
            <a:r>
              <a:rPr lang="fr-FR" dirty="0" err="1"/>
              <a:t>space</a:t>
            </a:r>
            <a:r>
              <a:rPr lang="fr-FR" dirty="0"/>
              <a:t> </a:t>
            </a:r>
            <a:r>
              <a:rPr lang="fr-FR" dirty="0" err="1"/>
              <a:t>reserved</a:t>
            </a:r>
            <a:r>
              <a:rPr lang="fr-FR" dirty="0"/>
              <a:t> for a </a:t>
            </a:r>
            <a:r>
              <a:rPr lang="fr-FR" dirty="0">
                <a:solidFill>
                  <a:srgbClr val="1096C7"/>
                </a:solidFill>
              </a:rPr>
              <a:t>MOTTO</a:t>
            </a:r>
            <a:br>
              <a:rPr lang="fr-FR" dirty="0">
                <a:solidFill>
                  <a:srgbClr val="00B0F0"/>
                </a:solidFill>
              </a:rPr>
            </a:br>
            <a:endParaRPr lang="fr-FR" dirty="0">
              <a:solidFill>
                <a:srgbClr val="00B0F0"/>
              </a:solidFill>
            </a:endParaRPr>
          </a:p>
          <a:p>
            <a:r>
              <a:rPr lang="fr-FR" dirty="0"/>
              <a:t>The </a:t>
            </a:r>
            <a:r>
              <a:rPr lang="fr-FR" dirty="0" err="1"/>
              <a:t>project</a:t>
            </a:r>
            <a:r>
              <a:rPr lang="fr-FR" dirty="0"/>
              <a:t> team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then</a:t>
            </a:r>
            <a:r>
              <a:rPr lang="fr-FR" dirty="0"/>
              <a:t> </a:t>
            </a:r>
            <a:r>
              <a:rPr lang="fr-FR" dirty="0" err="1"/>
              <a:t>invited</a:t>
            </a:r>
            <a:r>
              <a:rPr lang="fr-FR" dirty="0"/>
              <a:t> to </a:t>
            </a:r>
            <a:r>
              <a:rPr lang="fr-FR" dirty="0" err="1"/>
              <a:t>fill</a:t>
            </a:r>
            <a:r>
              <a:rPr lang="fr-FR" dirty="0"/>
              <a:t> in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coat</a:t>
            </a:r>
            <a:r>
              <a:rPr lang="fr-FR" dirty="0"/>
              <a:t> of arm </a:t>
            </a:r>
            <a:r>
              <a:rPr lang="fr-FR" dirty="0" err="1"/>
              <a:t>starting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historical</a:t>
            </a:r>
            <a:r>
              <a:rPr lang="fr-FR" dirty="0"/>
              <a:t> </a:t>
            </a:r>
            <a:r>
              <a:rPr lang="fr-FR" dirty="0" err="1"/>
              <a:t>experience</a:t>
            </a:r>
            <a:r>
              <a:rPr lang="fr-FR" dirty="0"/>
              <a:t> / how </a:t>
            </a:r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project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the future</a:t>
            </a:r>
          </a:p>
          <a:p>
            <a:pPr lvl="1"/>
            <a:r>
              <a:rPr lang="fr-FR" u="sng" dirty="0" err="1"/>
              <a:t>Individually</a:t>
            </a:r>
            <a:r>
              <a:rPr lang="fr-FR" dirty="0"/>
              <a:t>: </a:t>
            </a:r>
            <a:r>
              <a:rPr lang="fr-FR" u="sng" dirty="0" err="1">
                <a:solidFill>
                  <a:srgbClr val="1096C7"/>
                </a:solidFill>
              </a:rPr>
              <a:t>My</a:t>
            </a:r>
            <a:r>
              <a:rPr lang="fr-FR" dirty="0">
                <a:solidFill>
                  <a:srgbClr val="1096C7"/>
                </a:solidFill>
              </a:rPr>
              <a:t> best / </a:t>
            </a:r>
            <a:r>
              <a:rPr lang="fr-FR" dirty="0" err="1">
                <a:solidFill>
                  <a:srgbClr val="1096C7"/>
                </a:solidFill>
              </a:rPr>
              <a:t>worst</a:t>
            </a:r>
            <a:r>
              <a:rPr lang="fr-FR" dirty="0">
                <a:solidFill>
                  <a:srgbClr val="1096C7"/>
                </a:solidFill>
              </a:rPr>
              <a:t> moments</a:t>
            </a:r>
          </a:p>
          <a:p>
            <a:pPr lvl="1"/>
            <a:r>
              <a:rPr lang="fr-FR" u="sng" dirty="0"/>
              <a:t>As a team</a:t>
            </a:r>
            <a:r>
              <a:rPr lang="fr-FR" dirty="0"/>
              <a:t>: 	</a:t>
            </a:r>
            <a:r>
              <a:rPr lang="fr-FR" u="sng" dirty="0" err="1">
                <a:solidFill>
                  <a:srgbClr val="1096C7"/>
                </a:solidFill>
              </a:rPr>
              <a:t>Team’s</a:t>
            </a:r>
            <a:r>
              <a:rPr lang="fr-FR" dirty="0">
                <a:solidFill>
                  <a:srgbClr val="1096C7"/>
                </a:solidFill>
              </a:rPr>
              <a:t> best / </a:t>
            </a:r>
            <a:r>
              <a:rPr lang="fr-FR" dirty="0" err="1">
                <a:solidFill>
                  <a:srgbClr val="1096C7"/>
                </a:solidFill>
              </a:rPr>
              <a:t>worst</a:t>
            </a:r>
            <a:r>
              <a:rPr lang="fr-FR" dirty="0">
                <a:solidFill>
                  <a:srgbClr val="1096C7"/>
                </a:solidFill>
              </a:rPr>
              <a:t> moments</a:t>
            </a:r>
            <a:br>
              <a:rPr lang="fr-FR" dirty="0"/>
            </a:br>
            <a:endParaRPr lang="fr-FR" dirty="0"/>
          </a:p>
          <a:p>
            <a:r>
              <a:rPr lang="fr-FR" dirty="0" err="1"/>
              <a:t>Complementary</a:t>
            </a:r>
            <a:r>
              <a:rPr lang="fr-FR" dirty="0"/>
              <a:t> </a:t>
            </a:r>
            <a:r>
              <a:rPr lang="fr-FR" dirty="0" err="1"/>
              <a:t>drawings</a:t>
            </a:r>
            <a:r>
              <a:rPr lang="fr-FR" dirty="0"/>
              <a:t> are </a:t>
            </a:r>
            <a:r>
              <a:rPr lang="fr-FR" dirty="0" err="1"/>
              <a:t>allowed</a:t>
            </a:r>
            <a:br>
              <a:rPr lang="fr-FR" dirty="0"/>
            </a:br>
            <a:endParaRPr lang="fr-FR" dirty="0"/>
          </a:p>
          <a:p>
            <a:r>
              <a:rPr lang="fr-FR" dirty="0"/>
              <a:t>The group </a:t>
            </a:r>
            <a:r>
              <a:rPr lang="fr-FR" dirty="0" err="1"/>
              <a:t>build</a:t>
            </a:r>
            <a:r>
              <a:rPr lang="fr-FR" dirty="0"/>
              <a:t> </a:t>
            </a:r>
            <a:r>
              <a:rPr lang="fr-FR" dirty="0" err="1"/>
              <a:t>his</a:t>
            </a:r>
            <a:r>
              <a:rPr lang="fr-FR" dirty="0"/>
              <a:t> final </a:t>
            </a:r>
            <a:r>
              <a:rPr lang="fr-FR" dirty="0" err="1"/>
              <a:t>coat</a:t>
            </a:r>
            <a:r>
              <a:rPr lang="fr-FR" dirty="0"/>
              <a:t> of arm &amp; </a:t>
            </a:r>
            <a:r>
              <a:rPr lang="fr-FR" dirty="0" err="1"/>
              <a:t>motto</a:t>
            </a:r>
            <a:r>
              <a:rPr lang="fr-FR" dirty="0"/>
              <a:t> </a:t>
            </a:r>
          </a:p>
          <a:p>
            <a:pPr lvl="1"/>
            <a:r>
              <a:rPr lang="fr-FR" dirty="0"/>
              <a:t>(</a:t>
            </a:r>
            <a:r>
              <a:rPr lang="fr-FR" dirty="0" err="1"/>
              <a:t>optional</a:t>
            </a:r>
            <a:r>
              <a:rPr lang="fr-FR" dirty="0"/>
              <a:t> high </a:t>
            </a:r>
            <a:r>
              <a:rPr lang="fr-FR" dirty="0" err="1"/>
              <a:t>quality</a:t>
            </a:r>
            <a:r>
              <a:rPr lang="fr-FR" dirty="0"/>
              <a:t> finish / post-</a:t>
            </a:r>
            <a:r>
              <a:rPr lang="fr-FR" dirty="0" err="1"/>
              <a:t>processing</a:t>
            </a:r>
            <a:r>
              <a:rPr lang="fr-FR" dirty="0"/>
              <a:t>)</a:t>
            </a:r>
            <a:br>
              <a:rPr lang="fr-FR" dirty="0"/>
            </a:br>
            <a:endParaRPr lang="fr-FR" dirty="0"/>
          </a:p>
        </p:txBody>
      </p:sp>
      <p:sp>
        <p:nvSpPr>
          <p:cNvPr id="15" name="Oval 7">
            <a:extLst>
              <a:ext uri="{FF2B5EF4-FFF2-40B4-BE49-F238E27FC236}">
                <a16:creationId xmlns:a16="http://schemas.microsoft.com/office/drawing/2014/main" id="{FD8A78A1-3124-48CE-9412-D2E2A8AE4EB7}"/>
              </a:ext>
            </a:extLst>
          </p:cNvPr>
          <p:cNvSpPr/>
          <p:nvPr/>
        </p:nvSpPr>
        <p:spPr>
          <a:xfrm>
            <a:off x="4855464" y="4912367"/>
            <a:ext cx="539496" cy="54944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A1C21278-3A10-45A7-B4BB-69FC79530545}"/>
              </a:ext>
            </a:extLst>
          </p:cNvPr>
          <p:cNvSpPr txBox="1"/>
          <p:nvPr/>
        </p:nvSpPr>
        <p:spPr>
          <a:xfrm>
            <a:off x="5517064" y="4912367"/>
            <a:ext cx="447404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Sincerity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is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key</a:t>
            </a: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-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Playing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the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game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is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essential</a:t>
            </a: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-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It’s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000" dirty="0" err="1">
                <a:solidFill>
                  <a:srgbClr val="0070C0"/>
                </a:solidFill>
              </a:rPr>
              <a:t>everyone’s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coat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arm &amp;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motto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-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Ask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precisions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/ questions	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C7AB117-DB20-4374-98A5-7E8481CE8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37" y="2550857"/>
            <a:ext cx="1965960" cy="3529903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5806016-5DA6-4D7A-9F11-61A72DA4D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" y="1990165"/>
            <a:ext cx="3300984" cy="881051"/>
          </a:xfrm>
        </p:spPr>
        <p:txBody>
          <a:bodyPr/>
          <a:lstStyle/>
          <a:p>
            <a:r>
              <a:rPr lang="fr-FR" dirty="0"/>
              <a:t>Our Coat of Arm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F4CA314-7681-423D-B551-3198C719A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155" y="4178808"/>
            <a:ext cx="1815965" cy="215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66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2DDDB4F-501D-4BD5-9CE6-DE41D38E6F97}"/>
              </a:ext>
            </a:extLst>
          </p:cNvPr>
          <p:cNvSpPr/>
          <p:nvPr/>
        </p:nvSpPr>
        <p:spPr>
          <a:xfrm>
            <a:off x="0" y="1990165"/>
            <a:ext cx="3438144" cy="4090595"/>
          </a:xfrm>
          <a:prstGeom prst="rect">
            <a:avLst/>
          </a:prstGeom>
          <a:solidFill>
            <a:srgbClr val="90B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5806016-5DA6-4D7A-9F11-61A72DA4D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" y="2001598"/>
            <a:ext cx="3300984" cy="735809"/>
          </a:xfrm>
        </p:spPr>
        <p:txBody>
          <a:bodyPr>
            <a:normAutofit/>
          </a:bodyPr>
          <a:lstStyle/>
          <a:p>
            <a:r>
              <a:rPr lang="fr-FR" dirty="0" err="1"/>
              <a:t>Material</a:t>
            </a:r>
            <a:r>
              <a:rPr lang="fr-FR" dirty="0"/>
              <a:t> etc.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77D8E94-9A82-4B49-A324-C69170DF7C1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8F9F4"/>
              </a:clrFrom>
              <a:clrTo>
                <a:srgbClr val="F8F9F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2232" y="1006975"/>
            <a:ext cx="515112" cy="515112"/>
          </a:xfrm>
          <a:prstGeom prst="rect">
            <a:avLst/>
          </a:prstGeom>
        </p:spPr>
      </p:pic>
      <p:grpSp>
        <p:nvGrpSpPr>
          <p:cNvPr id="14" name="Group 5">
            <a:extLst>
              <a:ext uri="{FF2B5EF4-FFF2-40B4-BE49-F238E27FC236}">
                <a16:creationId xmlns:a16="http://schemas.microsoft.com/office/drawing/2014/main" id="{7A6C0E1A-5C23-4389-BF8B-84A32FA00F33}"/>
              </a:ext>
            </a:extLst>
          </p:cNvPr>
          <p:cNvGrpSpPr/>
          <p:nvPr/>
        </p:nvGrpSpPr>
        <p:grpSpPr>
          <a:xfrm>
            <a:off x="3981700" y="1185019"/>
            <a:ext cx="1800344" cy="159149"/>
            <a:chOff x="1316736" y="1581912"/>
            <a:chExt cx="9186672" cy="59436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61B123B6-C373-4DEA-B4FC-B9212CE9963B}"/>
                </a:ext>
              </a:extLst>
            </p:cNvPr>
            <p:cNvGrpSpPr/>
            <p:nvPr/>
          </p:nvGrpSpPr>
          <p:grpSpPr>
            <a:xfrm>
              <a:off x="1316736" y="1581912"/>
              <a:ext cx="9186672" cy="594360"/>
              <a:chOff x="1316736" y="1581912"/>
              <a:chExt cx="9186672" cy="2566416"/>
            </a:xfrm>
          </p:grpSpPr>
          <p:sp>
            <p:nvSpPr>
              <p:cNvPr id="17" name="Rectangle : coins arrondis 16">
                <a:extLst>
                  <a:ext uri="{FF2B5EF4-FFF2-40B4-BE49-F238E27FC236}">
                    <a16:creationId xmlns:a16="http://schemas.microsoft.com/office/drawing/2014/main" id="{EB40FEAD-93B7-49B2-9295-F080A9831581}"/>
                  </a:ext>
                </a:extLst>
              </p:cNvPr>
              <p:cNvSpPr/>
              <p:nvPr/>
            </p:nvSpPr>
            <p:spPr>
              <a:xfrm>
                <a:off x="1316736" y="1581912"/>
                <a:ext cx="9153144" cy="2505456"/>
              </a:xfrm>
              <a:prstGeom prst="roundRect">
                <a:avLst/>
              </a:prstGeom>
              <a:solidFill>
                <a:schemeClr val="tx1"/>
              </a:solidFill>
              <a:ln w="762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Rectangle : coins arrondis 17">
                <a:extLst>
                  <a:ext uri="{FF2B5EF4-FFF2-40B4-BE49-F238E27FC236}">
                    <a16:creationId xmlns:a16="http://schemas.microsoft.com/office/drawing/2014/main" id="{1967135B-0E69-4374-A29B-C6AD7809A2C2}"/>
                  </a:ext>
                </a:extLst>
              </p:cNvPr>
              <p:cNvSpPr/>
              <p:nvPr/>
            </p:nvSpPr>
            <p:spPr>
              <a:xfrm>
                <a:off x="1350264" y="1642872"/>
                <a:ext cx="9153144" cy="2505456"/>
              </a:xfrm>
              <a:prstGeom prst="roundRect">
                <a:avLst/>
              </a:prstGeom>
              <a:solidFill>
                <a:schemeClr val="tx1"/>
              </a:solidFill>
              <a:ln w="762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90630600-2321-437D-A006-BEDF1473E038}"/>
                </a:ext>
              </a:extLst>
            </p:cNvPr>
            <p:cNvSpPr/>
            <p:nvPr/>
          </p:nvSpPr>
          <p:spPr>
            <a:xfrm>
              <a:off x="1417320" y="1663366"/>
              <a:ext cx="9052560" cy="445569"/>
            </a:xfrm>
            <a:prstGeom prst="roundRect">
              <a:avLst/>
            </a:prstGeom>
            <a:gradFill flip="none" rotWithShape="1">
              <a:gsLst>
                <a:gs pos="0">
                  <a:srgbClr val="00B050"/>
                </a:gs>
                <a:gs pos="54000">
                  <a:srgbClr val="FFFF00"/>
                </a:gs>
                <a:gs pos="71000">
                  <a:schemeClr val="accent4">
                    <a:lumMod val="60000"/>
                    <a:lumOff val="40000"/>
                  </a:schemeClr>
                </a:gs>
                <a:gs pos="100000">
                  <a:srgbClr val="C00000"/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Isosceles Triangle 6">
            <a:extLst>
              <a:ext uri="{FF2B5EF4-FFF2-40B4-BE49-F238E27FC236}">
                <a16:creationId xmlns:a16="http://schemas.microsoft.com/office/drawing/2014/main" id="{2576B926-EB12-4089-BF7E-1FDDE7B33CF4}"/>
              </a:ext>
            </a:extLst>
          </p:cNvPr>
          <p:cNvSpPr/>
          <p:nvPr/>
        </p:nvSpPr>
        <p:spPr>
          <a:xfrm>
            <a:off x="4532668" y="1253875"/>
            <a:ext cx="277032" cy="226217"/>
          </a:xfrm>
          <a:prstGeom prst="triangle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ABDDBFE-6262-4A98-924D-E2CEAF5BCDE0}"/>
              </a:ext>
            </a:extLst>
          </p:cNvPr>
          <p:cNvSpPr txBox="1"/>
          <p:nvPr/>
        </p:nvSpPr>
        <p:spPr>
          <a:xfrm flipH="1">
            <a:off x="6035039" y="1078037"/>
            <a:ext cx="1517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Fairly</a:t>
            </a:r>
            <a:r>
              <a:rPr lang="fr-FR" dirty="0"/>
              <a:t> </a:t>
            </a:r>
            <a:r>
              <a:rPr lang="fr-FR" dirty="0" err="1"/>
              <a:t>Easy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A21C5E0-C90C-42BC-9BA8-44506D1EC2DB}"/>
              </a:ext>
            </a:extLst>
          </p:cNvPr>
          <p:cNvSpPr txBox="1"/>
          <p:nvPr/>
        </p:nvSpPr>
        <p:spPr>
          <a:xfrm flipH="1">
            <a:off x="8674606" y="1078037"/>
            <a:ext cx="1905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120 min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7927A25-5CCB-45A5-A445-BFEA77D280C7}"/>
              </a:ext>
            </a:extLst>
          </p:cNvPr>
          <p:cNvSpPr txBox="1"/>
          <p:nvPr/>
        </p:nvSpPr>
        <p:spPr>
          <a:xfrm>
            <a:off x="3818532" y="1990725"/>
            <a:ext cx="75924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Moderator</a:t>
            </a:r>
            <a:r>
              <a:rPr lang="fr-FR" dirty="0"/>
              <a:t> </a:t>
            </a:r>
            <a:r>
              <a:rPr lang="fr-FR" dirty="0" err="1"/>
              <a:t>should</a:t>
            </a:r>
            <a:r>
              <a:rPr lang="fr-FR" dirty="0"/>
              <a:t> know about the </a:t>
            </a:r>
            <a:r>
              <a:rPr lang="fr-FR" dirty="0" err="1"/>
              <a:t>context</a:t>
            </a:r>
            <a:r>
              <a:rPr lang="fr-FR" dirty="0"/>
              <a:t> &amp; organization</a:t>
            </a:r>
          </a:p>
          <a:p>
            <a:r>
              <a:rPr lang="fr-FR" dirty="0" err="1"/>
              <a:t>Capacity</a:t>
            </a:r>
            <a:r>
              <a:rPr lang="fr-FR" dirty="0"/>
              <a:t> / </a:t>
            </a:r>
            <a:r>
              <a:rPr lang="fr-FR" dirty="0" err="1"/>
              <a:t>capability</a:t>
            </a:r>
            <a:r>
              <a:rPr lang="fr-FR" dirty="0"/>
              <a:t> to </a:t>
            </a:r>
            <a:r>
              <a:rPr lang="fr-FR" dirty="0" err="1"/>
              <a:t>transform</a:t>
            </a:r>
            <a:r>
              <a:rPr lang="fr-FR" dirty="0"/>
              <a:t> </a:t>
            </a:r>
            <a:r>
              <a:rPr lang="fr-FR" dirty="0" err="1"/>
              <a:t>facts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concepts</a:t>
            </a:r>
          </a:p>
          <a:p>
            <a:r>
              <a:rPr lang="fr-FR" dirty="0" err="1"/>
              <a:t>Rephrasing</a:t>
            </a:r>
            <a:r>
              <a:rPr lang="fr-FR" dirty="0"/>
              <a:t> and </a:t>
            </a:r>
            <a:r>
              <a:rPr lang="fr-FR" dirty="0" err="1"/>
              <a:t>turning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positive values</a:t>
            </a:r>
          </a:p>
          <a:p>
            <a:r>
              <a:rPr lang="fr-FR" dirty="0"/>
              <a:t>Not </a:t>
            </a:r>
            <a:r>
              <a:rPr lang="fr-FR" dirty="0" err="1"/>
              <a:t>too</a:t>
            </a:r>
            <a:r>
              <a:rPr lang="fr-FR" dirty="0"/>
              <a:t> </a:t>
            </a:r>
            <a:r>
              <a:rPr lang="fr-FR" dirty="0" err="1"/>
              <a:t>many</a:t>
            </a:r>
            <a:r>
              <a:rPr lang="fr-FR" dirty="0"/>
              <a:t> – </a:t>
            </a:r>
            <a:r>
              <a:rPr lang="fr-FR" dirty="0" err="1"/>
              <a:t>prioritize</a:t>
            </a:r>
            <a:r>
              <a:rPr lang="fr-FR" dirty="0"/>
              <a:t> / straight</a:t>
            </a:r>
          </a:p>
          <a:p>
            <a:r>
              <a:rPr lang="fr-FR" dirty="0" err="1"/>
              <a:t>Allow</a:t>
            </a:r>
            <a:r>
              <a:rPr lang="fr-FR" dirty="0"/>
              <a:t> </a:t>
            </a:r>
            <a:r>
              <a:rPr lang="fr-FR" dirty="0" err="1"/>
              <a:t>everyone</a:t>
            </a:r>
            <a:r>
              <a:rPr lang="fr-FR" dirty="0"/>
              <a:t> to </a:t>
            </a:r>
            <a:r>
              <a:rPr lang="fr-FR" dirty="0" err="1"/>
              <a:t>discuss</a:t>
            </a:r>
            <a:r>
              <a:rPr lang="fr-FR" dirty="0"/>
              <a:t> and express </a:t>
            </a:r>
            <a:r>
              <a:rPr lang="fr-FR" dirty="0" err="1"/>
              <a:t>his</a:t>
            </a:r>
            <a:r>
              <a:rPr lang="fr-FR" dirty="0"/>
              <a:t> / </a:t>
            </a:r>
            <a:r>
              <a:rPr lang="fr-FR" dirty="0" err="1"/>
              <a:t>her</a:t>
            </a:r>
            <a:r>
              <a:rPr lang="fr-FR" dirty="0"/>
              <a:t> opinion</a:t>
            </a:r>
          </a:p>
          <a:p>
            <a:r>
              <a:rPr lang="fr-FR" dirty="0"/>
              <a:t>Suits </a:t>
            </a:r>
            <a:r>
              <a:rPr lang="fr-FR" dirty="0" err="1"/>
              <a:t>well</a:t>
            </a:r>
            <a:r>
              <a:rPr lang="fr-FR" dirty="0"/>
              <a:t> for new teams, new </a:t>
            </a:r>
            <a:r>
              <a:rPr lang="fr-FR" dirty="0" err="1"/>
              <a:t>roles</a:t>
            </a:r>
            <a:r>
              <a:rPr lang="fr-FR" dirty="0"/>
              <a:t>, new </a:t>
            </a:r>
            <a:r>
              <a:rPr lang="fr-FR" dirty="0" err="1"/>
              <a:t>projects</a:t>
            </a:r>
            <a:r>
              <a:rPr lang="fr-FR" dirty="0"/>
              <a:t>, new missions</a:t>
            </a:r>
          </a:p>
          <a:p>
            <a:endParaRPr lang="fr-FR" dirty="0"/>
          </a:p>
          <a:p>
            <a:r>
              <a:rPr lang="fr-FR" u="sng" dirty="0" err="1"/>
              <a:t>Opening</a:t>
            </a:r>
            <a:r>
              <a:rPr lang="fr-FR" dirty="0"/>
              <a:t>: </a:t>
            </a:r>
            <a:r>
              <a:rPr lang="fr-FR" dirty="0" err="1"/>
              <a:t>Explain</a:t>
            </a:r>
            <a:r>
              <a:rPr lang="fr-FR" dirty="0"/>
              <a:t> the concept</a:t>
            </a:r>
          </a:p>
          <a:p>
            <a:r>
              <a:rPr lang="fr-FR" u="sng" dirty="0" err="1"/>
              <a:t>Closure</a:t>
            </a:r>
            <a:r>
              <a:rPr lang="fr-FR" dirty="0"/>
              <a:t>: 	</a:t>
            </a:r>
            <a:r>
              <a:rPr lang="fr-FR" dirty="0" err="1"/>
              <a:t>summarize</a:t>
            </a:r>
            <a:r>
              <a:rPr lang="fr-FR" dirty="0"/>
              <a:t> and </a:t>
            </a:r>
            <a:r>
              <a:rPr lang="fr-FR" dirty="0" err="1"/>
              <a:t>get</a:t>
            </a:r>
            <a:r>
              <a:rPr lang="fr-FR" dirty="0"/>
              <a:t> the final </a:t>
            </a:r>
            <a:r>
              <a:rPr lang="fr-FR" dirty="0" err="1"/>
              <a:t>coat</a:t>
            </a:r>
            <a:r>
              <a:rPr lang="fr-FR" dirty="0"/>
              <a:t> of arm &amp; </a:t>
            </a:r>
            <a:r>
              <a:rPr lang="fr-FR" dirty="0" err="1"/>
              <a:t>motto</a:t>
            </a:r>
            <a:endParaRPr lang="fr-FR" dirty="0"/>
          </a:p>
          <a:p>
            <a:endParaRPr lang="fr-FR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D47196C-0BDD-4AAF-B0E5-B4A6A3E07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532" y="5475946"/>
            <a:ext cx="487680" cy="487680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4CB892E2-B4BD-4786-A752-D485DC5740E3}"/>
              </a:ext>
            </a:extLst>
          </p:cNvPr>
          <p:cNvSpPr txBox="1"/>
          <p:nvPr/>
        </p:nvSpPr>
        <p:spPr>
          <a:xfrm>
            <a:off x="4463580" y="5535120"/>
            <a:ext cx="4350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Big-</a:t>
            </a:r>
            <a:r>
              <a:rPr lang="fr-FR" dirty="0" err="1"/>
              <a:t>picture</a:t>
            </a:r>
            <a:r>
              <a:rPr lang="fr-FR" dirty="0"/>
              <a:t> / </a:t>
            </a:r>
            <a:r>
              <a:rPr lang="fr-FR" dirty="0" err="1"/>
              <a:t>Summarizing</a:t>
            </a:r>
            <a:r>
              <a:rPr lang="fr-FR" dirty="0"/>
              <a:t> / </a:t>
            </a:r>
            <a:r>
              <a:rPr lang="fr-FR" dirty="0" err="1"/>
              <a:t>Conceptualizing</a:t>
            </a:r>
            <a:endParaRPr lang="fr-FR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D0DF719-89FF-4B3B-9748-79854771AD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3081" y="4890113"/>
            <a:ext cx="458581" cy="458581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14B4B9B2-57C6-46D2-B517-1E438A98DFA2}"/>
              </a:ext>
            </a:extLst>
          </p:cNvPr>
          <p:cNvSpPr txBox="1"/>
          <p:nvPr/>
        </p:nvSpPr>
        <p:spPr>
          <a:xfrm>
            <a:off x="4459909" y="4934737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4-12 people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8585A6E-DF09-461E-9B11-9959D70E91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7368" y="4259287"/>
            <a:ext cx="2376639" cy="1832098"/>
          </a:xfrm>
          <a:prstGeom prst="rect">
            <a:avLst/>
          </a:prstGeom>
        </p:spPr>
      </p:pic>
      <p:grpSp>
        <p:nvGrpSpPr>
          <p:cNvPr id="38" name="Groupe 37">
            <a:extLst>
              <a:ext uri="{FF2B5EF4-FFF2-40B4-BE49-F238E27FC236}">
                <a16:creationId xmlns:a16="http://schemas.microsoft.com/office/drawing/2014/main" id="{E8F5D4F5-1BCF-4E90-92C8-9A562BDECDAE}"/>
              </a:ext>
            </a:extLst>
          </p:cNvPr>
          <p:cNvGrpSpPr/>
          <p:nvPr/>
        </p:nvGrpSpPr>
        <p:grpSpPr>
          <a:xfrm>
            <a:off x="1070990" y="2654445"/>
            <a:ext cx="1704899" cy="1534882"/>
            <a:chOff x="4941262" y="896530"/>
            <a:chExt cx="4906826" cy="4859580"/>
          </a:xfrm>
        </p:grpSpPr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44D00FAB-96B0-4624-8E81-5346C8A03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41262" y="896530"/>
              <a:ext cx="4906826" cy="4859580"/>
            </a:xfrm>
            <a:prstGeom prst="rect">
              <a:avLst/>
            </a:prstGeom>
          </p:spPr>
        </p:pic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F3F420E2-4498-4A03-95D5-5C5EB41AB0B2}"/>
                </a:ext>
              </a:extLst>
            </p:cNvPr>
            <p:cNvCxnSpPr/>
            <p:nvPr/>
          </p:nvCxnSpPr>
          <p:spPr>
            <a:xfrm>
              <a:off x="7306056" y="1362456"/>
              <a:ext cx="82296" cy="3538728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11E83D65-85C1-4D51-B430-0E1BAA15386B}"/>
                </a:ext>
              </a:extLst>
            </p:cNvPr>
            <p:cNvCxnSpPr/>
            <p:nvPr/>
          </p:nvCxnSpPr>
          <p:spPr>
            <a:xfrm>
              <a:off x="5522976" y="2862072"/>
              <a:ext cx="3721608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2EFFDBA5-D383-496A-8B85-8FF59FFA74EF}"/>
                </a:ext>
              </a:extLst>
            </p:cNvPr>
            <p:cNvSpPr txBox="1"/>
            <p:nvPr/>
          </p:nvSpPr>
          <p:spPr>
            <a:xfrm>
              <a:off x="5673576" y="1509970"/>
              <a:ext cx="1481877" cy="6333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b="1" dirty="0"/>
                <a:t>VALUES</a:t>
              </a: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A3AB556B-533B-4076-A168-4C0AFF0D77ED}"/>
                </a:ext>
              </a:extLst>
            </p:cNvPr>
            <p:cNvSpPr txBox="1"/>
            <p:nvPr/>
          </p:nvSpPr>
          <p:spPr>
            <a:xfrm>
              <a:off x="7563381" y="1509970"/>
              <a:ext cx="1352695" cy="6333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b="1" dirty="0"/>
                <a:t>GOALS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1EFE0E33-9CA0-428F-BB80-7BBF7D3BAC26}"/>
                </a:ext>
              </a:extLst>
            </p:cNvPr>
            <p:cNvSpPr txBox="1"/>
            <p:nvPr/>
          </p:nvSpPr>
          <p:spPr>
            <a:xfrm>
              <a:off x="5775662" y="3028293"/>
              <a:ext cx="1306559" cy="6333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b="1" dirty="0"/>
                <a:t>TASKS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3F07BC70-829E-4065-B428-87C9C1BD5E1F}"/>
                </a:ext>
              </a:extLst>
            </p:cNvPr>
            <p:cNvSpPr txBox="1"/>
            <p:nvPr/>
          </p:nvSpPr>
          <p:spPr>
            <a:xfrm>
              <a:off x="7538951" y="3009622"/>
              <a:ext cx="1477264" cy="6333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b="1" dirty="0"/>
                <a:t>BELIEFS</a:t>
              </a: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E094BF48-9F0F-4A16-A8C8-372176EEAEB4}"/>
                </a:ext>
              </a:extLst>
            </p:cNvPr>
            <p:cNvSpPr txBox="1"/>
            <p:nvPr/>
          </p:nvSpPr>
          <p:spPr>
            <a:xfrm>
              <a:off x="6748955" y="5055438"/>
              <a:ext cx="1417288" cy="6333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00" b="1" dirty="0"/>
                <a:t>MOTTO</a:t>
              </a:r>
            </a:p>
          </p:txBody>
        </p:sp>
      </p:grpSp>
      <p:pic>
        <p:nvPicPr>
          <p:cNvPr id="27" name="Picture 25">
            <a:extLst>
              <a:ext uri="{FF2B5EF4-FFF2-40B4-BE49-F238E27FC236}">
                <a16:creationId xmlns:a16="http://schemas.microsoft.com/office/drawing/2014/main" id="{A86D8602-A1EC-40E5-852C-0D6268EFB0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312695">
            <a:off x="2308692" y="3433970"/>
            <a:ext cx="997110" cy="49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51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CE5EB2-95D0-4B9E-9241-61DBBF65B2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998784"/>
            <a:ext cx="8054274" cy="2554927"/>
          </a:xfrm>
        </p:spPr>
        <p:txBody>
          <a:bodyPr/>
          <a:lstStyle/>
          <a:p>
            <a:r>
              <a:rPr lang="fr-FR" dirty="0"/>
              <a:t>DIY</a:t>
            </a:r>
          </a:p>
        </p:txBody>
      </p:sp>
      <p:sp>
        <p:nvSpPr>
          <p:cNvPr id="8" name="Sous-titre 7">
            <a:extLst>
              <a:ext uri="{FF2B5EF4-FFF2-40B4-BE49-F238E27FC236}">
                <a16:creationId xmlns:a16="http://schemas.microsoft.com/office/drawing/2014/main" id="{D50D0F97-B65E-4B03-BD32-8464A29928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Build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own</a:t>
            </a:r>
            <a:r>
              <a:rPr lang="fr-FR" dirty="0"/>
              <a:t> </a:t>
            </a:r>
            <a:r>
              <a:rPr lang="fr-FR" dirty="0" err="1"/>
              <a:t>tool</a:t>
            </a:r>
            <a:r>
              <a:rPr lang="fr-FR" dirty="0"/>
              <a:t>!</a:t>
            </a:r>
          </a:p>
        </p:txBody>
      </p:sp>
      <p:pic>
        <p:nvPicPr>
          <p:cNvPr id="5" name="Image 4" descr="Une image contenant en bois, vieux, bâtiment, métal&#10;&#10;Description générée automatiquement">
            <a:extLst>
              <a:ext uri="{FF2B5EF4-FFF2-40B4-BE49-F238E27FC236}">
                <a16:creationId xmlns:a16="http://schemas.microsoft.com/office/drawing/2014/main" id="{1178EFDE-0AB3-4A0A-9024-BF2341C21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776" y="4143292"/>
            <a:ext cx="2927223" cy="1950720"/>
          </a:xfrm>
          <a:prstGeom prst="rect">
            <a:avLst/>
          </a:prstGeom>
        </p:spPr>
      </p:pic>
      <p:pic>
        <p:nvPicPr>
          <p:cNvPr id="7" name="Image 6" descr="Une image contenant décapsuleur, couteau, arme, outil&#10;&#10;Description générée automatiquement">
            <a:extLst>
              <a:ext uri="{FF2B5EF4-FFF2-40B4-BE49-F238E27FC236}">
                <a16:creationId xmlns:a16="http://schemas.microsoft.com/office/drawing/2014/main" id="{441EE0DB-790B-49ED-9805-0E2C3C2E9CB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0133" y="771799"/>
            <a:ext cx="3851866" cy="256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23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9841BCE-67B2-43E2-8DB1-F050AC0C7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6919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54B990B-A346-4BAC-B066-F46F3AA3D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701" y="0"/>
            <a:ext cx="48469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5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81651685-A285-4732-960C-987CEA74A29C}"/>
              </a:ext>
            </a:extLst>
          </p:cNvPr>
          <p:cNvSpPr/>
          <p:nvPr/>
        </p:nvSpPr>
        <p:spPr>
          <a:xfrm>
            <a:off x="0" y="1990165"/>
            <a:ext cx="3438144" cy="4090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D8486E4-A16F-4321-9D1F-7702B64EA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86" y="1990166"/>
            <a:ext cx="3357757" cy="1139534"/>
          </a:xfrm>
        </p:spPr>
        <p:txBody>
          <a:bodyPr>
            <a:normAutofit/>
          </a:bodyPr>
          <a:lstStyle/>
          <a:p>
            <a:r>
              <a:rPr lang="fr-FR" sz="3200" dirty="0" err="1"/>
              <a:t>What’s</a:t>
            </a:r>
            <a:r>
              <a:rPr lang="fr-FR" sz="3200" dirty="0"/>
              <a:t> </a:t>
            </a:r>
            <a:r>
              <a:rPr lang="fr-FR" sz="3200" dirty="0" err="1"/>
              <a:t>your</a:t>
            </a:r>
            <a:r>
              <a:rPr lang="fr-FR" sz="3200" dirty="0"/>
              <a:t> </a:t>
            </a:r>
            <a:r>
              <a:rPr lang="fr-FR" sz="3200" dirty="0" err="1"/>
              <a:t>quest</a:t>
            </a:r>
            <a:r>
              <a:rPr lang="fr-FR" sz="3200" dirty="0"/>
              <a:t>?</a:t>
            </a:r>
          </a:p>
        </p:txBody>
      </p:sp>
      <p:sp>
        <p:nvSpPr>
          <p:cNvPr id="9" name="Espace réservé du contenu 4">
            <a:extLst>
              <a:ext uri="{FF2B5EF4-FFF2-40B4-BE49-F238E27FC236}">
                <a16:creationId xmlns:a16="http://schemas.microsoft.com/office/drawing/2014/main" id="{A443B7FF-507E-4169-80C0-D38853925BAE}"/>
              </a:ext>
            </a:extLst>
          </p:cNvPr>
          <p:cNvSpPr txBox="1">
            <a:spLocks/>
          </p:cNvSpPr>
          <p:nvPr/>
        </p:nvSpPr>
        <p:spPr>
          <a:xfrm>
            <a:off x="3638680" y="735496"/>
            <a:ext cx="7570229" cy="5824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fr-FR" dirty="0" err="1">
                <a:solidFill>
                  <a:srgbClr val="1096C7"/>
                </a:solidFill>
              </a:rPr>
              <a:t>What</a:t>
            </a:r>
            <a:r>
              <a:rPr lang="fr-FR" dirty="0">
                <a:solidFill>
                  <a:srgbClr val="1096C7"/>
                </a:solidFill>
              </a:rPr>
              <a:t> do </a:t>
            </a:r>
            <a:r>
              <a:rPr lang="fr-FR" dirty="0" err="1">
                <a:solidFill>
                  <a:srgbClr val="1096C7"/>
                </a:solidFill>
              </a:rPr>
              <a:t>you</a:t>
            </a:r>
            <a:r>
              <a:rPr lang="fr-FR" dirty="0">
                <a:solidFill>
                  <a:srgbClr val="1096C7"/>
                </a:solidFill>
              </a:rPr>
              <a:t> </a:t>
            </a:r>
            <a:r>
              <a:rPr lang="fr-FR" dirty="0" err="1">
                <a:solidFill>
                  <a:srgbClr val="1096C7"/>
                </a:solidFill>
              </a:rPr>
              <a:t>intend</a:t>
            </a:r>
            <a:r>
              <a:rPr lang="fr-FR" dirty="0">
                <a:solidFill>
                  <a:srgbClr val="1096C7"/>
                </a:solidFill>
              </a:rPr>
              <a:t> to do?</a:t>
            </a:r>
            <a:br>
              <a:rPr lang="fr-FR" dirty="0">
                <a:solidFill>
                  <a:srgbClr val="1096C7"/>
                </a:solidFill>
              </a:rPr>
            </a:b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goal?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target</a:t>
            </a:r>
            <a:r>
              <a:rPr lang="fr-FR" dirty="0"/>
              <a:t>? How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reach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? </a:t>
            </a:r>
            <a:r>
              <a:rPr lang="fr-FR" dirty="0" err="1"/>
              <a:t>What</a:t>
            </a:r>
            <a:r>
              <a:rPr lang="fr-FR" dirty="0"/>
              <a:t> are the </a:t>
            </a:r>
            <a:r>
              <a:rPr lang="fr-FR" dirty="0" err="1"/>
              <a:t>steps</a:t>
            </a:r>
            <a:r>
              <a:rPr lang="fr-FR" dirty="0"/>
              <a:t>? (</a:t>
            </a:r>
            <a:r>
              <a:rPr lang="fr-FR" dirty="0" err="1"/>
              <a:t>stairways</a:t>
            </a:r>
            <a:r>
              <a:rPr lang="fr-FR" dirty="0"/>
              <a:t> to </a:t>
            </a:r>
            <a:r>
              <a:rPr lang="fr-FR" dirty="0" err="1"/>
              <a:t>heaven</a:t>
            </a:r>
            <a:r>
              <a:rPr lang="fr-FR" dirty="0"/>
              <a:t>)</a:t>
            </a:r>
            <a:br>
              <a:rPr lang="fr-FR" dirty="0"/>
            </a:b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 err="1">
                <a:solidFill>
                  <a:srgbClr val="1096C7"/>
                </a:solidFill>
              </a:rPr>
              <a:t>Who</a:t>
            </a:r>
            <a:r>
              <a:rPr lang="fr-FR" dirty="0">
                <a:solidFill>
                  <a:srgbClr val="1096C7"/>
                </a:solidFill>
              </a:rPr>
              <a:t> </a:t>
            </a:r>
            <a:r>
              <a:rPr lang="fr-FR" dirty="0" err="1">
                <a:solidFill>
                  <a:srgbClr val="1096C7"/>
                </a:solidFill>
              </a:rPr>
              <a:t>is</a:t>
            </a:r>
            <a:r>
              <a:rPr lang="fr-FR" dirty="0">
                <a:solidFill>
                  <a:srgbClr val="1096C7"/>
                </a:solidFill>
              </a:rPr>
              <a:t> </a:t>
            </a:r>
            <a:r>
              <a:rPr lang="fr-FR" dirty="0" err="1">
                <a:solidFill>
                  <a:srgbClr val="1096C7"/>
                </a:solidFill>
              </a:rPr>
              <a:t>your</a:t>
            </a:r>
            <a:r>
              <a:rPr lang="fr-FR" dirty="0">
                <a:solidFill>
                  <a:srgbClr val="1096C7"/>
                </a:solidFill>
              </a:rPr>
              <a:t> audience?</a:t>
            </a:r>
            <a:br>
              <a:rPr lang="fr-FR" dirty="0"/>
            </a:br>
            <a:r>
              <a:rPr lang="fr-FR" dirty="0" err="1"/>
              <a:t>Who</a:t>
            </a:r>
            <a:r>
              <a:rPr lang="fr-FR" dirty="0"/>
              <a:t> </a:t>
            </a:r>
            <a:r>
              <a:rPr lang="fr-FR" dirty="0" err="1"/>
              <a:t>exactly</a:t>
            </a:r>
            <a:r>
              <a:rPr lang="fr-FR" dirty="0"/>
              <a:t>? How </a:t>
            </a:r>
            <a:r>
              <a:rPr lang="fr-FR" dirty="0" err="1"/>
              <a:t>many</a:t>
            </a:r>
            <a:r>
              <a:rPr lang="fr-FR" dirty="0"/>
              <a:t>?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level</a:t>
            </a:r>
            <a:r>
              <a:rPr lang="fr-FR" dirty="0"/>
              <a:t>? </a:t>
            </a:r>
            <a:r>
              <a:rPr lang="fr-FR" dirty="0" err="1"/>
              <a:t>Individuals</a:t>
            </a:r>
            <a:r>
              <a:rPr lang="fr-FR" dirty="0"/>
              <a:t>? Groups? Teams?</a:t>
            </a:r>
            <a:br>
              <a:rPr lang="fr-FR" dirty="0"/>
            </a:b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 err="1">
                <a:solidFill>
                  <a:srgbClr val="1096C7"/>
                </a:solidFill>
              </a:rPr>
              <a:t>What</a:t>
            </a:r>
            <a:r>
              <a:rPr lang="fr-FR" dirty="0">
                <a:solidFill>
                  <a:srgbClr val="1096C7"/>
                </a:solidFill>
              </a:rPr>
              <a:t> </a:t>
            </a:r>
            <a:r>
              <a:rPr lang="fr-FR" dirty="0" err="1">
                <a:solidFill>
                  <a:srgbClr val="1096C7"/>
                </a:solidFill>
              </a:rPr>
              <a:t>is</a:t>
            </a:r>
            <a:r>
              <a:rPr lang="fr-FR" dirty="0">
                <a:solidFill>
                  <a:srgbClr val="1096C7"/>
                </a:solidFill>
              </a:rPr>
              <a:t> </a:t>
            </a:r>
            <a:r>
              <a:rPr lang="fr-FR" dirty="0" err="1">
                <a:solidFill>
                  <a:srgbClr val="1096C7"/>
                </a:solidFill>
              </a:rPr>
              <a:t>your</a:t>
            </a:r>
            <a:r>
              <a:rPr lang="fr-FR" dirty="0">
                <a:solidFill>
                  <a:srgbClr val="1096C7"/>
                </a:solidFill>
              </a:rPr>
              <a:t> budget? </a:t>
            </a:r>
            <a:br>
              <a:rPr lang="fr-FR" dirty="0"/>
            </a:br>
            <a:r>
              <a:rPr lang="fr-FR" dirty="0" err="1"/>
              <a:t>Material</a:t>
            </a:r>
            <a:r>
              <a:rPr lang="fr-FR" dirty="0"/>
              <a:t>, time to design, goodies etc.</a:t>
            </a:r>
            <a:br>
              <a:rPr lang="fr-FR" dirty="0"/>
            </a:b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>
                <a:solidFill>
                  <a:srgbClr val="1096C7"/>
                </a:solidFill>
              </a:rPr>
              <a:t>How </a:t>
            </a:r>
            <a:r>
              <a:rPr lang="fr-FR" dirty="0" err="1">
                <a:solidFill>
                  <a:srgbClr val="1096C7"/>
                </a:solidFill>
              </a:rPr>
              <a:t>much</a:t>
            </a:r>
            <a:r>
              <a:rPr lang="fr-FR" dirty="0">
                <a:solidFill>
                  <a:srgbClr val="1096C7"/>
                </a:solidFill>
              </a:rPr>
              <a:t> time do </a:t>
            </a:r>
            <a:r>
              <a:rPr lang="fr-FR" dirty="0" err="1">
                <a:solidFill>
                  <a:srgbClr val="1096C7"/>
                </a:solidFill>
              </a:rPr>
              <a:t>you</a:t>
            </a:r>
            <a:r>
              <a:rPr lang="fr-FR" dirty="0">
                <a:solidFill>
                  <a:srgbClr val="1096C7"/>
                </a:solidFill>
              </a:rPr>
              <a:t> have?</a:t>
            </a:r>
            <a:br>
              <a:rPr lang="fr-FR" dirty="0"/>
            </a:br>
            <a:r>
              <a:rPr lang="fr-FR" dirty="0"/>
              <a:t>One workshop? </a:t>
            </a:r>
            <a:r>
              <a:rPr lang="fr-FR" dirty="0" err="1"/>
              <a:t>Several</a:t>
            </a:r>
            <a:r>
              <a:rPr lang="fr-FR" dirty="0"/>
              <a:t>? </a:t>
            </a:r>
            <a:r>
              <a:rPr lang="fr-FR" dirty="0" err="1"/>
              <a:t>Hours</a:t>
            </a:r>
            <a:r>
              <a:rPr lang="fr-FR" dirty="0"/>
              <a:t>? Days? Minutes?</a:t>
            </a:r>
            <a:br>
              <a:rPr lang="fr-FR" dirty="0"/>
            </a:b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>
                <a:solidFill>
                  <a:srgbClr val="1096C7"/>
                </a:solidFill>
              </a:rPr>
              <a:t>How </a:t>
            </a:r>
            <a:r>
              <a:rPr lang="fr-FR" dirty="0" err="1">
                <a:solidFill>
                  <a:srgbClr val="1096C7"/>
                </a:solidFill>
              </a:rPr>
              <a:t>difficult</a:t>
            </a:r>
            <a:r>
              <a:rPr lang="fr-FR" dirty="0">
                <a:solidFill>
                  <a:srgbClr val="1096C7"/>
                </a:solidFill>
              </a:rPr>
              <a:t> </a:t>
            </a:r>
            <a:r>
              <a:rPr lang="fr-FR" dirty="0" err="1">
                <a:solidFill>
                  <a:srgbClr val="1096C7"/>
                </a:solidFill>
              </a:rPr>
              <a:t>could</a:t>
            </a:r>
            <a:r>
              <a:rPr lang="fr-FR" dirty="0">
                <a:solidFill>
                  <a:srgbClr val="1096C7"/>
                </a:solidFill>
              </a:rPr>
              <a:t> </a:t>
            </a:r>
            <a:r>
              <a:rPr lang="fr-FR" dirty="0" err="1">
                <a:solidFill>
                  <a:srgbClr val="1096C7"/>
                </a:solidFill>
              </a:rPr>
              <a:t>it</a:t>
            </a:r>
            <a:r>
              <a:rPr lang="fr-FR" dirty="0">
                <a:solidFill>
                  <a:srgbClr val="1096C7"/>
                </a:solidFill>
              </a:rPr>
              <a:t> </a:t>
            </a:r>
            <a:r>
              <a:rPr lang="fr-FR" dirty="0" err="1">
                <a:solidFill>
                  <a:srgbClr val="1096C7"/>
                </a:solidFill>
              </a:rPr>
              <a:t>be</a:t>
            </a:r>
            <a:r>
              <a:rPr lang="fr-FR" dirty="0">
                <a:solidFill>
                  <a:srgbClr val="1096C7"/>
                </a:solidFill>
              </a:rPr>
              <a:t>? </a:t>
            </a:r>
            <a:br>
              <a:rPr lang="fr-FR" dirty="0"/>
            </a:br>
            <a:r>
              <a:rPr lang="fr-FR" dirty="0"/>
              <a:t>Expertise </a:t>
            </a:r>
            <a:r>
              <a:rPr lang="fr-FR" dirty="0" err="1"/>
              <a:t>required</a:t>
            </a:r>
            <a:r>
              <a:rPr lang="fr-FR" dirty="0"/>
              <a:t>? Social </a:t>
            </a:r>
            <a:r>
              <a:rPr lang="fr-FR" dirty="0" err="1"/>
              <a:t>skills</a:t>
            </a:r>
            <a:r>
              <a:rPr lang="fr-FR" dirty="0"/>
              <a:t> </a:t>
            </a:r>
            <a:r>
              <a:rPr lang="fr-FR" dirty="0" err="1"/>
              <a:t>required</a:t>
            </a:r>
            <a:r>
              <a:rPr lang="fr-FR" dirty="0"/>
              <a:t>? Social </a:t>
            </a:r>
            <a:r>
              <a:rPr lang="fr-FR" dirty="0" err="1"/>
              <a:t>risk</a:t>
            </a:r>
            <a:r>
              <a:rPr lang="fr-FR" dirty="0"/>
              <a:t>? </a:t>
            </a:r>
            <a:r>
              <a:rPr lang="fr-FR" dirty="0" err="1"/>
              <a:t>Personal</a:t>
            </a:r>
            <a:r>
              <a:rPr lang="fr-FR" dirty="0"/>
              <a:t> </a:t>
            </a:r>
            <a:r>
              <a:rPr lang="fr-FR" dirty="0" err="1"/>
              <a:t>risk</a:t>
            </a:r>
            <a:r>
              <a:rPr lang="fr-FR" dirty="0"/>
              <a:t>?</a:t>
            </a:r>
            <a:br>
              <a:rPr lang="fr-FR" dirty="0"/>
            </a:b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>
                <a:solidFill>
                  <a:srgbClr val="1096C7"/>
                </a:solidFill>
              </a:rPr>
              <a:t>How </a:t>
            </a:r>
            <a:r>
              <a:rPr lang="fr-FR" dirty="0" err="1">
                <a:solidFill>
                  <a:srgbClr val="1096C7"/>
                </a:solidFill>
              </a:rPr>
              <a:t>will</a:t>
            </a:r>
            <a:r>
              <a:rPr lang="fr-FR" dirty="0">
                <a:solidFill>
                  <a:srgbClr val="1096C7"/>
                </a:solidFill>
              </a:rPr>
              <a:t> </a:t>
            </a:r>
            <a:r>
              <a:rPr lang="fr-FR" dirty="0" err="1">
                <a:solidFill>
                  <a:srgbClr val="1096C7"/>
                </a:solidFill>
              </a:rPr>
              <a:t>you</a:t>
            </a:r>
            <a:r>
              <a:rPr lang="fr-FR" dirty="0">
                <a:solidFill>
                  <a:srgbClr val="1096C7"/>
                </a:solidFill>
              </a:rPr>
              <a:t> engage </a:t>
            </a:r>
            <a:r>
              <a:rPr lang="fr-FR" dirty="0" err="1">
                <a:solidFill>
                  <a:srgbClr val="1096C7"/>
                </a:solidFill>
              </a:rPr>
              <a:t>them</a:t>
            </a:r>
            <a:r>
              <a:rPr lang="fr-FR" dirty="0">
                <a:solidFill>
                  <a:srgbClr val="1096C7"/>
                </a:solidFill>
              </a:rPr>
              <a:t>?</a:t>
            </a:r>
            <a:br>
              <a:rPr lang="fr-FR" dirty="0">
                <a:solidFill>
                  <a:srgbClr val="1096C7"/>
                </a:solidFill>
              </a:rPr>
            </a:br>
            <a:r>
              <a:rPr lang="fr-FR" dirty="0"/>
              <a:t>Fun? Art? Social </a:t>
            </a:r>
            <a:r>
              <a:rPr lang="fr-FR" dirty="0" err="1"/>
              <a:t>activities</a:t>
            </a:r>
            <a:r>
              <a:rPr lang="fr-FR" dirty="0"/>
              <a:t>?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skill</a:t>
            </a:r>
            <a:r>
              <a:rPr lang="fr-FR" dirty="0"/>
              <a:t> / </a:t>
            </a:r>
            <a:r>
              <a:rPr lang="fr-FR" dirty="0" err="1"/>
              <a:t>characteristic</a:t>
            </a:r>
            <a:r>
              <a:rPr lang="fr-FR" dirty="0"/>
              <a:t> do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want</a:t>
            </a:r>
            <a:r>
              <a:rPr lang="fr-FR" dirty="0"/>
              <a:t> to </a:t>
            </a:r>
            <a:r>
              <a:rPr lang="fr-FR" dirty="0" err="1"/>
              <a:t>activate</a:t>
            </a:r>
            <a:r>
              <a:rPr lang="fr-FR" dirty="0"/>
              <a:t>?</a:t>
            </a:r>
            <a:br>
              <a:rPr lang="fr-FR" dirty="0"/>
            </a:b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>
                <a:solidFill>
                  <a:srgbClr val="1096C7"/>
                </a:solidFill>
              </a:rPr>
              <a:t>Is </a:t>
            </a:r>
            <a:r>
              <a:rPr lang="fr-FR" dirty="0" err="1">
                <a:solidFill>
                  <a:srgbClr val="1096C7"/>
                </a:solidFill>
              </a:rPr>
              <a:t>there</a:t>
            </a:r>
            <a:r>
              <a:rPr lang="fr-FR" dirty="0">
                <a:solidFill>
                  <a:srgbClr val="1096C7"/>
                </a:solidFill>
              </a:rPr>
              <a:t> a </a:t>
            </a:r>
            <a:r>
              <a:rPr lang="fr-FR" dirty="0" err="1">
                <a:solidFill>
                  <a:srgbClr val="1096C7"/>
                </a:solidFill>
              </a:rPr>
              <a:t>history</a:t>
            </a:r>
            <a:r>
              <a:rPr lang="fr-FR" dirty="0">
                <a:solidFill>
                  <a:srgbClr val="1096C7"/>
                </a:solidFill>
              </a:rPr>
              <a:t> (</a:t>
            </a:r>
            <a:r>
              <a:rPr lang="fr-FR" dirty="0" err="1">
                <a:solidFill>
                  <a:srgbClr val="1096C7"/>
                </a:solidFill>
              </a:rPr>
              <a:t>them</a:t>
            </a:r>
            <a:r>
              <a:rPr lang="fr-FR" dirty="0">
                <a:solidFill>
                  <a:srgbClr val="1096C7"/>
                </a:solidFill>
              </a:rPr>
              <a:t> / </a:t>
            </a:r>
            <a:r>
              <a:rPr lang="fr-FR" dirty="0" err="1">
                <a:solidFill>
                  <a:srgbClr val="1096C7"/>
                </a:solidFill>
              </a:rPr>
              <a:t>you</a:t>
            </a:r>
            <a:r>
              <a:rPr lang="fr-FR" dirty="0">
                <a:solidFill>
                  <a:srgbClr val="1096C7"/>
                </a:solidFill>
              </a:rPr>
              <a:t>)?</a:t>
            </a:r>
            <a:br>
              <a:rPr lang="fr-FR" dirty="0">
                <a:solidFill>
                  <a:srgbClr val="1096C7"/>
                </a:solidFill>
              </a:rPr>
            </a:br>
            <a:r>
              <a:rPr lang="fr-FR" dirty="0" err="1"/>
              <a:t>Things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worked</a:t>
            </a:r>
            <a:r>
              <a:rPr lang="fr-FR" dirty="0"/>
              <a:t>? </a:t>
            </a:r>
            <a:r>
              <a:rPr lang="fr-FR" dirty="0" err="1"/>
              <a:t>Things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failed</a:t>
            </a:r>
            <a:r>
              <a:rPr lang="fr-FR" dirty="0"/>
              <a:t>? Trends? Habits? Style?</a:t>
            </a:r>
            <a:br>
              <a:rPr lang="fr-FR" dirty="0"/>
            </a:b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>
                <a:solidFill>
                  <a:srgbClr val="1096C7"/>
                </a:solidFill>
              </a:rPr>
              <a:t>How </a:t>
            </a:r>
            <a:r>
              <a:rPr lang="fr-FR" dirty="0" err="1">
                <a:solidFill>
                  <a:srgbClr val="1096C7"/>
                </a:solidFill>
              </a:rPr>
              <a:t>sustainable</a:t>
            </a:r>
            <a:r>
              <a:rPr lang="fr-FR" dirty="0">
                <a:solidFill>
                  <a:srgbClr val="1096C7"/>
                </a:solidFill>
              </a:rPr>
              <a:t> </a:t>
            </a:r>
            <a:r>
              <a:rPr lang="fr-FR" dirty="0" err="1">
                <a:solidFill>
                  <a:srgbClr val="1096C7"/>
                </a:solidFill>
              </a:rPr>
              <a:t>should</a:t>
            </a:r>
            <a:r>
              <a:rPr lang="fr-FR" dirty="0">
                <a:solidFill>
                  <a:srgbClr val="1096C7"/>
                </a:solidFill>
              </a:rPr>
              <a:t> </a:t>
            </a:r>
            <a:r>
              <a:rPr lang="fr-FR" dirty="0" err="1">
                <a:solidFill>
                  <a:srgbClr val="1096C7"/>
                </a:solidFill>
              </a:rPr>
              <a:t>it</a:t>
            </a:r>
            <a:r>
              <a:rPr lang="fr-FR" dirty="0">
                <a:solidFill>
                  <a:srgbClr val="1096C7"/>
                </a:solidFill>
              </a:rPr>
              <a:t> </a:t>
            </a:r>
            <a:r>
              <a:rPr lang="fr-FR" dirty="0" err="1">
                <a:solidFill>
                  <a:srgbClr val="1096C7"/>
                </a:solidFill>
              </a:rPr>
              <a:t>be</a:t>
            </a:r>
            <a:r>
              <a:rPr lang="fr-FR" dirty="0">
                <a:solidFill>
                  <a:srgbClr val="1096C7"/>
                </a:solidFill>
              </a:rPr>
              <a:t>?</a:t>
            </a:r>
            <a:br>
              <a:rPr lang="fr-FR" dirty="0"/>
            </a:br>
            <a:r>
              <a:rPr lang="fr-FR" dirty="0"/>
              <a:t>One single </a:t>
            </a:r>
            <a:r>
              <a:rPr lang="fr-FR" dirty="0" err="1"/>
              <a:t>problem</a:t>
            </a:r>
            <a:r>
              <a:rPr lang="fr-FR" dirty="0"/>
              <a:t>? A long-</a:t>
            </a:r>
            <a:r>
              <a:rPr lang="fr-FR" dirty="0" err="1"/>
              <a:t>term</a:t>
            </a:r>
            <a:r>
              <a:rPr lang="fr-FR" dirty="0"/>
              <a:t> vision? A transformation?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ADD0A09-D8C7-4A33-A6F5-4F4416922EB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478508"/>
            <a:ext cx="3438144" cy="261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405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81651685-A285-4732-960C-987CEA74A29C}"/>
              </a:ext>
            </a:extLst>
          </p:cNvPr>
          <p:cNvSpPr/>
          <p:nvPr/>
        </p:nvSpPr>
        <p:spPr>
          <a:xfrm>
            <a:off x="0" y="1990165"/>
            <a:ext cx="3438144" cy="4090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D8486E4-A16F-4321-9D1F-7702B64EA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5" y="2070553"/>
            <a:ext cx="3327612" cy="1139534"/>
          </a:xfrm>
        </p:spPr>
        <p:txBody>
          <a:bodyPr/>
          <a:lstStyle/>
          <a:p>
            <a:r>
              <a:rPr lang="fr-FR" dirty="0" err="1"/>
              <a:t>What’s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name</a:t>
            </a:r>
            <a:r>
              <a:rPr lang="fr-FR" dirty="0"/>
              <a:t>?</a:t>
            </a:r>
          </a:p>
        </p:txBody>
      </p:sp>
      <p:sp>
        <p:nvSpPr>
          <p:cNvPr id="9" name="Espace réservé du contenu 4">
            <a:extLst>
              <a:ext uri="{FF2B5EF4-FFF2-40B4-BE49-F238E27FC236}">
                <a16:creationId xmlns:a16="http://schemas.microsoft.com/office/drawing/2014/main" id="{A443B7FF-507E-4169-80C0-D38853925BAE}"/>
              </a:ext>
            </a:extLst>
          </p:cNvPr>
          <p:cNvSpPr txBox="1">
            <a:spLocks/>
          </p:cNvSpPr>
          <p:nvPr/>
        </p:nvSpPr>
        <p:spPr>
          <a:xfrm>
            <a:off x="3916976" y="1004361"/>
            <a:ext cx="7570229" cy="4848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fr-FR" dirty="0">
                <a:solidFill>
                  <a:srgbClr val="1096C7"/>
                </a:solidFill>
              </a:rPr>
              <a:t>Game </a:t>
            </a:r>
            <a:r>
              <a:rPr lang="fr-FR" dirty="0" err="1">
                <a:solidFill>
                  <a:srgbClr val="1096C7"/>
                </a:solidFill>
              </a:rPr>
              <a:t>opening</a:t>
            </a:r>
            <a:r>
              <a:rPr lang="fr-FR" dirty="0">
                <a:solidFill>
                  <a:srgbClr val="1096C7"/>
                </a:solidFill>
              </a:rPr>
              <a:t> phase:  </a:t>
            </a:r>
            <a:br>
              <a:rPr lang="fr-FR" dirty="0"/>
            </a:br>
            <a:r>
              <a:rPr lang="fr-FR" dirty="0"/>
              <a:t>goal, </a:t>
            </a:r>
            <a:r>
              <a:rPr lang="fr-FR" dirty="0" err="1"/>
              <a:t>rules</a:t>
            </a:r>
            <a:r>
              <a:rPr lang="fr-FR" dirty="0"/>
              <a:t>, objectives, </a:t>
            </a:r>
            <a:r>
              <a:rPr lang="fr-FR" dirty="0" err="1"/>
              <a:t>what</a:t>
            </a:r>
            <a:r>
              <a:rPr lang="fr-FR" dirty="0"/>
              <a:t> not</a:t>
            </a:r>
            <a:br>
              <a:rPr lang="fr-FR" dirty="0"/>
            </a:b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 err="1">
                <a:solidFill>
                  <a:srgbClr val="1096C7"/>
                </a:solidFill>
              </a:rPr>
              <a:t>Execution</a:t>
            </a:r>
            <a:r>
              <a:rPr lang="fr-FR" dirty="0">
                <a:solidFill>
                  <a:srgbClr val="1096C7"/>
                </a:solidFill>
              </a:rPr>
              <a:t> phase</a:t>
            </a:r>
            <a:r>
              <a:rPr lang="fr-FR" dirty="0"/>
              <a:t>: </a:t>
            </a:r>
            <a:br>
              <a:rPr lang="fr-FR" dirty="0"/>
            </a:br>
            <a:r>
              <a:rPr lang="fr-FR" dirty="0"/>
              <a:t>let </a:t>
            </a:r>
            <a:r>
              <a:rPr lang="fr-FR" dirty="0" err="1"/>
              <a:t>them</a:t>
            </a:r>
            <a:r>
              <a:rPr lang="fr-FR" dirty="0"/>
              <a:t> do, support, comment, note, observe, </a:t>
            </a:r>
            <a:r>
              <a:rPr lang="fr-FR" dirty="0" err="1"/>
              <a:t>act</a:t>
            </a:r>
            <a:r>
              <a:rPr lang="fr-FR" dirty="0"/>
              <a:t>, help</a:t>
            </a:r>
            <a:br>
              <a:rPr lang="fr-FR" dirty="0"/>
            </a:b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 err="1">
                <a:solidFill>
                  <a:srgbClr val="1096C7"/>
                </a:solidFill>
              </a:rPr>
              <a:t>Lessons</a:t>
            </a:r>
            <a:r>
              <a:rPr lang="fr-FR" dirty="0">
                <a:solidFill>
                  <a:srgbClr val="1096C7"/>
                </a:solidFill>
              </a:rPr>
              <a:t> </a:t>
            </a:r>
            <a:r>
              <a:rPr lang="fr-FR" dirty="0" err="1">
                <a:solidFill>
                  <a:srgbClr val="1096C7"/>
                </a:solidFill>
              </a:rPr>
              <a:t>learning</a:t>
            </a:r>
            <a:r>
              <a:rPr lang="fr-FR" dirty="0">
                <a:solidFill>
                  <a:srgbClr val="1096C7"/>
                </a:solidFill>
              </a:rPr>
              <a:t> phase: </a:t>
            </a:r>
            <a:br>
              <a:rPr lang="fr-FR" dirty="0"/>
            </a:br>
            <a:r>
              <a:rPr lang="fr-FR" dirty="0"/>
              <a:t>compare, </a:t>
            </a:r>
            <a:r>
              <a:rPr lang="fr-FR" dirty="0" err="1"/>
              <a:t>gather</a:t>
            </a:r>
            <a:r>
              <a:rPr lang="fr-FR" dirty="0"/>
              <a:t>, </a:t>
            </a:r>
            <a:r>
              <a:rPr lang="fr-FR" dirty="0" err="1"/>
              <a:t>discuss</a:t>
            </a:r>
            <a:r>
              <a:rPr lang="fr-FR" dirty="0"/>
              <a:t>, </a:t>
            </a:r>
            <a:r>
              <a:rPr lang="fr-FR" dirty="0" err="1"/>
              <a:t>confront</a:t>
            </a:r>
            <a:r>
              <a:rPr lang="fr-FR" dirty="0"/>
              <a:t>, comment</a:t>
            </a:r>
            <a:br>
              <a:rPr lang="fr-FR" dirty="0"/>
            </a:b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 err="1">
                <a:solidFill>
                  <a:srgbClr val="1096C7"/>
                </a:solidFill>
              </a:rPr>
              <a:t>Finishing</a:t>
            </a:r>
            <a:r>
              <a:rPr lang="fr-FR" dirty="0">
                <a:solidFill>
                  <a:srgbClr val="1096C7"/>
                </a:solidFill>
              </a:rPr>
              <a:t> &amp; </a:t>
            </a:r>
            <a:r>
              <a:rPr lang="fr-FR" dirty="0" err="1">
                <a:solidFill>
                  <a:srgbClr val="1096C7"/>
                </a:solidFill>
              </a:rPr>
              <a:t>Polish</a:t>
            </a:r>
            <a:r>
              <a:rPr lang="fr-FR" dirty="0">
                <a:solidFill>
                  <a:srgbClr val="1096C7"/>
                </a:solidFill>
              </a:rPr>
              <a:t> phase: </a:t>
            </a:r>
            <a:br>
              <a:rPr lang="fr-FR" dirty="0"/>
            </a:br>
            <a:r>
              <a:rPr lang="fr-FR" dirty="0"/>
              <a:t>re-</a:t>
            </a:r>
            <a:r>
              <a:rPr lang="fr-FR" dirty="0" err="1"/>
              <a:t>build</a:t>
            </a:r>
            <a:r>
              <a:rPr lang="fr-FR" dirty="0"/>
              <a:t>, </a:t>
            </a:r>
            <a:r>
              <a:rPr lang="fr-FR" dirty="0" err="1"/>
              <a:t>improve</a:t>
            </a:r>
            <a:r>
              <a:rPr lang="fr-FR" dirty="0"/>
              <a:t>, plan actions</a:t>
            </a:r>
            <a:br>
              <a:rPr lang="fr-FR" dirty="0"/>
            </a:b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>
                <a:solidFill>
                  <a:srgbClr val="1096C7"/>
                </a:solidFill>
              </a:rPr>
              <a:t>Game </a:t>
            </a:r>
            <a:r>
              <a:rPr lang="fr-FR" dirty="0" err="1">
                <a:solidFill>
                  <a:srgbClr val="1096C7"/>
                </a:solidFill>
              </a:rPr>
              <a:t>closure</a:t>
            </a:r>
            <a:r>
              <a:rPr lang="fr-FR" dirty="0">
                <a:solidFill>
                  <a:srgbClr val="1096C7"/>
                </a:solidFill>
              </a:rPr>
              <a:t> &amp; transmission phase: </a:t>
            </a:r>
            <a:br>
              <a:rPr lang="fr-FR" dirty="0"/>
            </a:br>
            <a:r>
              <a:rPr lang="fr-FR" dirty="0" err="1"/>
              <a:t>summarize</a:t>
            </a:r>
            <a:r>
              <a:rPr lang="fr-FR" dirty="0"/>
              <a:t>, transmission &amp; </a:t>
            </a:r>
            <a:r>
              <a:rPr lang="fr-FR" dirty="0" err="1"/>
              <a:t>synthesis</a:t>
            </a:r>
            <a:r>
              <a:rPr lang="fr-FR" dirty="0"/>
              <a:t>, </a:t>
            </a:r>
            <a:r>
              <a:rPr lang="fr-FR" dirty="0" err="1"/>
              <a:t>next</a:t>
            </a:r>
            <a:r>
              <a:rPr lang="fr-FR" dirty="0"/>
              <a:t> </a:t>
            </a:r>
            <a:r>
              <a:rPr lang="fr-FR" dirty="0" err="1"/>
              <a:t>steps</a:t>
            </a:r>
            <a:r>
              <a:rPr lang="fr-FR" dirty="0"/>
              <a:t>, </a:t>
            </a:r>
            <a:r>
              <a:rPr lang="fr-FR" dirty="0" err="1"/>
              <a:t>feed</a:t>
            </a:r>
            <a:r>
              <a:rPr lang="fr-FR" dirty="0"/>
              <a:t> back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E2DA04B-4D15-42FB-976C-501E1E441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45835"/>
            <a:ext cx="3438143" cy="213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902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81651685-A285-4732-960C-987CEA74A29C}"/>
              </a:ext>
            </a:extLst>
          </p:cNvPr>
          <p:cNvSpPr/>
          <p:nvPr/>
        </p:nvSpPr>
        <p:spPr>
          <a:xfrm>
            <a:off x="0" y="1990165"/>
            <a:ext cx="3438144" cy="4090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D8486E4-A16F-4321-9D1F-7702B64EA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38" y="2120202"/>
            <a:ext cx="3367806" cy="1185706"/>
          </a:xfrm>
        </p:spPr>
        <p:txBody>
          <a:bodyPr>
            <a:normAutofit/>
          </a:bodyPr>
          <a:lstStyle/>
          <a:p>
            <a:r>
              <a:rPr lang="fr-FR" dirty="0" err="1"/>
              <a:t>What’s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favorite </a:t>
            </a:r>
            <a:r>
              <a:rPr lang="fr-FR" dirty="0" err="1"/>
              <a:t>color</a:t>
            </a:r>
            <a:r>
              <a:rPr lang="fr-FR" dirty="0"/>
              <a:t>?</a:t>
            </a:r>
          </a:p>
        </p:txBody>
      </p:sp>
      <p:sp>
        <p:nvSpPr>
          <p:cNvPr id="9" name="Espace réservé du contenu 4">
            <a:extLst>
              <a:ext uri="{FF2B5EF4-FFF2-40B4-BE49-F238E27FC236}">
                <a16:creationId xmlns:a16="http://schemas.microsoft.com/office/drawing/2014/main" id="{A443B7FF-507E-4169-80C0-D38853925BAE}"/>
              </a:ext>
            </a:extLst>
          </p:cNvPr>
          <p:cNvSpPr txBox="1">
            <a:spLocks/>
          </p:cNvSpPr>
          <p:nvPr/>
        </p:nvSpPr>
        <p:spPr>
          <a:xfrm>
            <a:off x="3847402" y="1143508"/>
            <a:ext cx="7570229" cy="4848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fr-FR" dirty="0">
                <a:solidFill>
                  <a:srgbClr val="1096C7"/>
                </a:solidFill>
              </a:rPr>
              <a:t>It </a:t>
            </a:r>
            <a:r>
              <a:rPr lang="fr-FR" dirty="0" err="1">
                <a:solidFill>
                  <a:srgbClr val="1096C7"/>
                </a:solidFill>
              </a:rPr>
              <a:t>won’t</a:t>
            </a:r>
            <a:r>
              <a:rPr lang="fr-FR" dirty="0">
                <a:solidFill>
                  <a:srgbClr val="1096C7"/>
                </a:solidFill>
              </a:rPr>
              <a:t> </a:t>
            </a:r>
            <a:r>
              <a:rPr lang="fr-FR" dirty="0" err="1">
                <a:solidFill>
                  <a:srgbClr val="1096C7"/>
                </a:solidFill>
              </a:rPr>
              <a:t>be</a:t>
            </a:r>
            <a:r>
              <a:rPr lang="fr-FR" dirty="0">
                <a:solidFill>
                  <a:srgbClr val="1096C7"/>
                </a:solidFill>
              </a:rPr>
              <a:t> </a:t>
            </a:r>
            <a:r>
              <a:rPr lang="fr-FR" dirty="0" err="1">
                <a:solidFill>
                  <a:srgbClr val="1096C7"/>
                </a:solidFill>
              </a:rPr>
              <a:t>perfect</a:t>
            </a:r>
            <a:r>
              <a:rPr lang="fr-FR" dirty="0">
                <a:solidFill>
                  <a:srgbClr val="1096C7"/>
                </a:solidFill>
              </a:rPr>
              <a:t> the first time</a:t>
            </a:r>
          </a:p>
          <a:p>
            <a:pPr marL="960120" lvl="1" indent="-457200">
              <a:buFont typeface="+mj-lt"/>
              <a:buAutoNum type="arabicPeriod"/>
            </a:pPr>
            <a:r>
              <a:rPr lang="fr-FR" dirty="0"/>
              <a:t>Go to point 3 if </a:t>
            </a:r>
            <a:r>
              <a:rPr lang="fr-FR" dirty="0" err="1"/>
              <a:t>you</a:t>
            </a:r>
            <a:r>
              <a:rPr lang="fr-FR" dirty="0"/>
              <a:t> have no chance for a second trial </a:t>
            </a:r>
            <a:r>
              <a:rPr lang="fr-FR" dirty="0" err="1"/>
              <a:t>here</a:t>
            </a:r>
            <a:br>
              <a:rPr lang="fr-FR" dirty="0"/>
            </a:br>
            <a:br>
              <a:rPr lang="fr-FR" dirty="0"/>
            </a:b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 err="1">
                <a:solidFill>
                  <a:srgbClr val="1096C7"/>
                </a:solidFill>
              </a:rPr>
              <a:t>Get</a:t>
            </a:r>
            <a:r>
              <a:rPr lang="fr-FR" dirty="0">
                <a:solidFill>
                  <a:srgbClr val="1096C7"/>
                </a:solidFill>
              </a:rPr>
              <a:t> feedback and </a:t>
            </a:r>
            <a:r>
              <a:rPr lang="fr-FR" dirty="0" err="1">
                <a:solidFill>
                  <a:srgbClr val="1096C7"/>
                </a:solidFill>
              </a:rPr>
              <a:t>improve</a:t>
            </a:r>
            <a:r>
              <a:rPr lang="fr-FR" dirty="0">
                <a:solidFill>
                  <a:srgbClr val="1096C7"/>
                </a:solidFill>
              </a:rPr>
              <a:t> </a:t>
            </a:r>
            <a:r>
              <a:rPr lang="fr-FR" dirty="0" err="1">
                <a:solidFill>
                  <a:srgbClr val="1096C7"/>
                </a:solidFill>
              </a:rPr>
              <a:t>until</a:t>
            </a:r>
            <a:r>
              <a:rPr lang="fr-FR" dirty="0">
                <a:solidFill>
                  <a:srgbClr val="1096C7"/>
                </a:solidFill>
              </a:rPr>
              <a:t> </a:t>
            </a:r>
            <a:r>
              <a:rPr lang="fr-FR" dirty="0" err="1">
                <a:solidFill>
                  <a:srgbClr val="1096C7"/>
                </a:solidFill>
              </a:rPr>
              <a:t>it</a:t>
            </a:r>
            <a:r>
              <a:rPr lang="fr-FR" dirty="0">
                <a:solidFill>
                  <a:srgbClr val="1096C7"/>
                </a:solidFill>
              </a:rPr>
              <a:t> </a:t>
            </a:r>
            <a:r>
              <a:rPr lang="fr-FR" dirty="0" err="1">
                <a:solidFill>
                  <a:srgbClr val="1096C7"/>
                </a:solidFill>
              </a:rPr>
              <a:t>works</a:t>
            </a:r>
            <a:r>
              <a:rPr lang="fr-FR" dirty="0">
                <a:solidFill>
                  <a:srgbClr val="1096C7"/>
                </a:solidFill>
              </a:rPr>
              <a:t> fine</a:t>
            </a:r>
          </a:p>
          <a:p>
            <a:pPr marL="960120" lvl="1" indent="-457200">
              <a:buFont typeface="+mj-lt"/>
              <a:buAutoNum type="arabicPeriod"/>
            </a:pPr>
            <a:r>
              <a:rPr lang="fr-FR" dirty="0" err="1"/>
              <a:t>Prepare</a:t>
            </a:r>
            <a:r>
              <a:rPr lang="fr-FR" dirty="0"/>
              <a:t> </a:t>
            </a:r>
            <a:r>
              <a:rPr lang="fr-FR" dirty="0" err="1"/>
              <a:t>some</a:t>
            </a:r>
            <a:r>
              <a:rPr lang="fr-FR" dirty="0"/>
              <a:t> feedback </a:t>
            </a:r>
            <a:r>
              <a:rPr lang="fr-FR" dirty="0" err="1"/>
              <a:t>forms</a:t>
            </a:r>
            <a:r>
              <a:rPr lang="fr-FR" dirty="0"/>
              <a:t> </a:t>
            </a:r>
          </a:p>
          <a:p>
            <a:pPr marL="960120" lvl="1" indent="-457200">
              <a:buFont typeface="+mj-lt"/>
              <a:buAutoNum type="arabicPeriod"/>
            </a:pPr>
            <a:r>
              <a:rPr lang="fr-FR" dirty="0"/>
              <a:t>Be </a:t>
            </a:r>
            <a:r>
              <a:rPr lang="fr-FR" dirty="0" err="1"/>
              <a:t>subtle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doubts</a:t>
            </a:r>
            <a:r>
              <a:rPr lang="fr-FR" dirty="0"/>
              <a:t> and </a:t>
            </a:r>
            <a:r>
              <a:rPr lang="fr-FR" dirty="0" err="1"/>
              <a:t>fears</a:t>
            </a:r>
            <a:endParaRPr lang="fr-FR" dirty="0"/>
          </a:p>
          <a:p>
            <a:pPr marL="960120" lvl="1" indent="-457200">
              <a:buFont typeface="+mj-lt"/>
              <a:buAutoNum type="arabicPeriod"/>
            </a:pPr>
            <a:r>
              <a:rPr lang="fr-FR" dirty="0"/>
              <a:t>Be </a:t>
            </a:r>
            <a:r>
              <a:rPr lang="fr-FR" dirty="0" err="1"/>
              <a:t>benevolent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yourself</a:t>
            </a:r>
            <a:r>
              <a:rPr lang="fr-FR" dirty="0"/>
              <a:t>, </a:t>
            </a:r>
            <a:r>
              <a:rPr lang="fr-FR" dirty="0" err="1"/>
              <a:t>you</a:t>
            </a:r>
            <a:r>
              <a:rPr lang="fr-FR" dirty="0"/>
              <a:t> can </a:t>
            </a:r>
            <a:r>
              <a:rPr lang="fr-FR" dirty="0" err="1"/>
              <a:t>only</a:t>
            </a:r>
            <a:r>
              <a:rPr lang="fr-FR" dirty="0"/>
              <a:t> do </a:t>
            </a:r>
            <a:r>
              <a:rPr lang="fr-FR" dirty="0" err="1"/>
              <a:t>your</a:t>
            </a:r>
            <a:r>
              <a:rPr lang="fr-FR" dirty="0"/>
              <a:t> best…but do </a:t>
            </a:r>
            <a:r>
              <a:rPr lang="fr-FR" dirty="0" err="1"/>
              <a:t>it!</a:t>
            </a:r>
            <a:br>
              <a:rPr lang="fr-FR" dirty="0"/>
            </a:b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 err="1">
                <a:solidFill>
                  <a:srgbClr val="1096C7"/>
                </a:solidFill>
              </a:rPr>
              <a:t>Get</a:t>
            </a:r>
            <a:r>
              <a:rPr lang="fr-FR" dirty="0">
                <a:solidFill>
                  <a:srgbClr val="1096C7"/>
                </a:solidFill>
              </a:rPr>
              <a:t> a free trial </a:t>
            </a:r>
          </a:p>
          <a:p>
            <a:pPr marL="960120" lvl="1" indent="-457200">
              <a:buFont typeface="+mj-lt"/>
              <a:buAutoNum type="arabicPeriod"/>
            </a:pPr>
            <a:r>
              <a:rPr lang="fr-FR" dirty="0"/>
              <a:t>Friends, </a:t>
            </a:r>
            <a:r>
              <a:rPr lang="fr-FR" dirty="0" err="1"/>
              <a:t>family</a:t>
            </a:r>
            <a:r>
              <a:rPr lang="fr-FR" dirty="0"/>
              <a:t>, good &amp; </a:t>
            </a:r>
            <a:r>
              <a:rPr lang="fr-FR" dirty="0" err="1"/>
              <a:t>understanding</a:t>
            </a:r>
            <a:r>
              <a:rPr lang="fr-FR" dirty="0"/>
              <a:t> </a:t>
            </a:r>
            <a:r>
              <a:rPr lang="fr-FR" dirty="0" err="1"/>
              <a:t>colleagues</a:t>
            </a:r>
            <a:endParaRPr lang="fr-FR" dirty="0"/>
          </a:p>
          <a:p>
            <a:pPr marL="960120" lvl="1" indent="-457200">
              <a:buFont typeface="+mj-lt"/>
              <a:buAutoNum type="arabicPeriod"/>
            </a:pPr>
            <a:r>
              <a:rPr lang="fr-FR" dirty="0" err="1"/>
              <a:t>Get</a:t>
            </a:r>
            <a:r>
              <a:rPr lang="fr-FR" dirty="0"/>
              <a:t> a ready-made solution (book, workshop)</a:t>
            </a:r>
          </a:p>
          <a:p>
            <a:pPr marL="960120" lvl="1" indent="-457200">
              <a:buFont typeface="+mj-lt"/>
              <a:buAutoNum type="arabicPeriod"/>
            </a:pPr>
            <a:r>
              <a:rPr lang="fr-FR" dirty="0" err="1"/>
              <a:t>Get</a:t>
            </a:r>
            <a:r>
              <a:rPr lang="fr-FR" dirty="0"/>
              <a:t> return of </a:t>
            </a:r>
            <a:r>
              <a:rPr lang="fr-FR" dirty="0" err="1"/>
              <a:t>experience</a:t>
            </a:r>
            <a:r>
              <a:rPr lang="fr-FR" dirty="0"/>
              <a:t> (Book, web, blog)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53EDF05-E9F2-4A34-BE48-08071B4A9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9258" y="3992800"/>
            <a:ext cx="3669292" cy="253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83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51F0302-79F4-4D58-9FA5-0A8581389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980" y="11097"/>
            <a:ext cx="1029102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6F5EDC5-8720-4447-AD1E-C3653E9EC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97"/>
            <a:ext cx="48469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30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81651685-A285-4732-960C-987CEA74A29C}"/>
              </a:ext>
            </a:extLst>
          </p:cNvPr>
          <p:cNvSpPr/>
          <p:nvPr/>
        </p:nvSpPr>
        <p:spPr>
          <a:xfrm>
            <a:off x="0" y="1990165"/>
            <a:ext cx="3438144" cy="4090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D8486E4-A16F-4321-9D1F-7702B64EA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90166"/>
            <a:ext cx="3438144" cy="1186668"/>
          </a:xfrm>
        </p:spPr>
        <p:txBody>
          <a:bodyPr>
            <a:normAutofit/>
          </a:bodyPr>
          <a:lstStyle/>
          <a:p>
            <a:r>
              <a:rPr lang="fr-FR" dirty="0"/>
              <a:t>WE ARE A TEAM</a:t>
            </a:r>
            <a:br>
              <a:rPr lang="fr-FR" dirty="0"/>
            </a:br>
            <a:endParaRPr lang="fr-FR" dirty="0"/>
          </a:p>
        </p:txBody>
      </p:sp>
      <p:pic>
        <p:nvPicPr>
          <p:cNvPr id="7" name="Espace réservé du contenu 5">
            <a:extLst>
              <a:ext uri="{FF2B5EF4-FFF2-40B4-BE49-F238E27FC236}">
                <a16:creationId xmlns:a16="http://schemas.microsoft.com/office/drawing/2014/main" id="{89EEC1F7-3660-4C76-93C7-A406DE71B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8664"/>
            <a:ext cx="3438144" cy="2292096"/>
          </a:xfrm>
          <a:prstGeom prst="rect">
            <a:avLst/>
          </a:prstGeom>
        </p:spPr>
      </p:pic>
      <p:sp>
        <p:nvSpPr>
          <p:cNvPr id="6" name="Espace réservé du contenu 4">
            <a:extLst>
              <a:ext uri="{FF2B5EF4-FFF2-40B4-BE49-F238E27FC236}">
                <a16:creationId xmlns:a16="http://schemas.microsoft.com/office/drawing/2014/main" id="{72A7DA33-3CD0-4411-8A66-49ADAFC46033}"/>
              </a:ext>
            </a:extLst>
          </p:cNvPr>
          <p:cNvSpPr txBox="1">
            <a:spLocks/>
          </p:cNvSpPr>
          <p:nvPr/>
        </p:nvSpPr>
        <p:spPr>
          <a:xfrm>
            <a:off x="4021668" y="10165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The job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done</a:t>
            </a:r>
            <a:r>
              <a:rPr lang="fr-FR" dirty="0"/>
              <a:t> by people</a:t>
            </a:r>
          </a:p>
          <a:p>
            <a:pPr lvl="1"/>
            <a:r>
              <a:rPr lang="fr-FR" dirty="0" err="1"/>
              <a:t>Give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role</a:t>
            </a:r>
            <a:r>
              <a:rPr lang="fr-FR" dirty="0"/>
              <a:t> back to </a:t>
            </a:r>
            <a:r>
              <a:rPr lang="fr-FR" dirty="0" err="1"/>
              <a:t>them</a:t>
            </a:r>
            <a:r>
              <a:rPr lang="fr-FR" dirty="0"/>
              <a:t> </a:t>
            </a:r>
          </a:p>
          <a:p>
            <a:pPr lvl="1"/>
            <a:r>
              <a:rPr lang="fr-FR" dirty="0" err="1"/>
              <a:t>socialize</a:t>
            </a:r>
            <a:r>
              <a:rPr lang="fr-FR" dirty="0"/>
              <a:t> </a:t>
            </a:r>
            <a:r>
              <a:rPr lang="fr-FR" dirty="0" err="1"/>
              <a:t>before</a:t>
            </a:r>
            <a:r>
              <a:rPr lang="fr-FR" dirty="0"/>
              <a:t> / </a:t>
            </a:r>
            <a:r>
              <a:rPr lang="fr-FR" dirty="0" err="1"/>
              <a:t>during</a:t>
            </a:r>
            <a:r>
              <a:rPr lang="fr-FR" dirty="0"/>
              <a:t> </a:t>
            </a:r>
            <a:r>
              <a:rPr lang="fr-FR" dirty="0" err="1"/>
              <a:t>work</a:t>
            </a:r>
            <a:endParaRPr lang="fr-FR" dirty="0"/>
          </a:p>
          <a:p>
            <a:pPr lvl="1"/>
            <a:r>
              <a:rPr lang="fr-FR" dirty="0"/>
              <a:t>Society, </a:t>
            </a:r>
            <a:r>
              <a:rPr lang="fr-FR" dirty="0" err="1"/>
              <a:t>mentalities</a:t>
            </a:r>
            <a:r>
              <a:rPr lang="fr-FR" dirty="0"/>
              <a:t> </a:t>
            </a:r>
            <a:r>
              <a:rPr lang="fr-FR" dirty="0" err="1"/>
              <a:t>evolve</a:t>
            </a:r>
            <a:br>
              <a:rPr lang="fr-FR" dirty="0"/>
            </a:br>
            <a:endParaRPr lang="fr-FR" dirty="0"/>
          </a:p>
          <a:p>
            <a:r>
              <a:rPr lang="fr-FR" dirty="0"/>
              <a:t>Change meeting </a:t>
            </a:r>
            <a:r>
              <a:rPr lang="fr-FR" dirty="0" err="1"/>
              <a:t>dynamic</a:t>
            </a:r>
            <a:endParaRPr lang="fr-FR" dirty="0"/>
          </a:p>
          <a:p>
            <a:pPr lvl="1"/>
            <a:r>
              <a:rPr lang="fr-FR" dirty="0"/>
              <a:t>More </a:t>
            </a:r>
            <a:r>
              <a:rPr lang="fr-FR" dirty="0" err="1"/>
              <a:t>ideas</a:t>
            </a:r>
            <a:r>
              <a:rPr lang="fr-FR" dirty="0"/>
              <a:t>,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ideas</a:t>
            </a:r>
            <a:r>
              <a:rPr lang="fr-FR" dirty="0"/>
              <a:t>, innovation</a:t>
            </a:r>
          </a:p>
          <a:p>
            <a:pPr lvl="1"/>
            <a:r>
              <a:rPr lang="fr-FR" dirty="0" err="1"/>
              <a:t>Make</a:t>
            </a:r>
            <a:r>
              <a:rPr lang="fr-FR" dirty="0"/>
              <a:t> more </a:t>
            </a:r>
            <a:r>
              <a:rPr lang="fr-FR" dirty="0" err="1"/>
              <a:t>sense</a:t>
            </a:r>
            <a:endParaRPr lang="fr-FR" dirty="0"/>
          </a:p>
          <a:p>
            <a:pPr lvl="1"/>
            <a:r>
              <a:rPr lang="fr-FR" dirty="0"/>
              <a:t>Encourage </a:t>
            </a:r>
            <a:r>
              <a:rPr lang="fr-FR" dirty="0" err="1"/>
              <a:t>differences</a:t>
            </a:r>
            <a:r>
              <a:rPr lang="fr-FR" dirty="0"/>
              <a:t>, disruptive </a:t>
            </a:r>
            <a:r>
              <a:rPr lang="fr-FR" dirty="0" err="1"/>
              <a:t>thinking</a:t>
            </a:r>
            <a:r>
              <a:rPr lang="fr-FR" dirty="0"/>
              <a:t>, out of the box</a:t>
            </a:r>
          </a:p>
          <a:p>
            <a:pPr lvl="1"/>
            <a:r>
              <a:rPr lang="fr-FR" dirty="0"/>
              <a:t>More agile</a:t>
            </a:r>
            <a:br>
              <a:rPr lang="fr-FR" dirty="0"/>
            </a:br>
            <a:endParaRPr lang="fr-FR" dirty="0"/>
          </a:p>
          <a:p>
            <a:r>
              <a:rPr lang="fr-FR" dirty="0" err="1"/>
              <a:t>Validate</a:t>
            </a:r>
            <a:r>
              <a:rPr lang="fr-FR" dirty="0"/>
              <a:t> </a:t>
            </a:r>
            <a:r>
              <a:rPr lang="fr-FR" dirty="0" err="1"/>
              <a:t>strategic</a:t>
            </a:r>
            <a:r>
              <a:rPr lang="fr-FR" dirty="0"/>
              <a:t> </a:t>
            </a:r>
            <a:r>
              <a:rPr lang="fr-FR" dirty="0" err="1"/>
              <a:t>choices</a:t>
            </a:r>
            <a:endParaRPr lang="fr-FR" dirty="0"/>
          </a:p>
          <a:p>
            <a:pPr lvl="1"/>
            <a:r>
              <a:rPr lang="fr-FR" dirty="0"/>
              <a:t>More support and engagement</a:t>
            </a:r>
          </a:p>
          <a:p>
            <a:pPr lvl="1"/>
            <a:r>
              <a:rPr lang="fr-FR" dirty="0"/>
              <a:t>More performance (part of </a:t>
            </a:r>
            <a:r>
              <a:rPr lang="fr-FR" dirty="0" err="1"/>
              <a:t>it</a:t>
            </a:r>
            <a:r>
              <a:rPr lang="fr-FR" dirty="0"/>
              <a:t>, </a:t>
            </a:r>
            <a:r>
              <a:rPr lang="fr-FR" dirty="0" err="1"/>
              <a:t>understand</a:t>
            </a:r>
            <a:r>
              <a:rPr lang="fr-FR" dirty="0"/>
              <a:t>)</a:t>
            </a: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8396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CE5EB2-95D0-4B9E-9241-61DBBF65B2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Let’s</a:t>
            </a:r>
            <a:r>
              <a:rPr lang="fr-FR" dirty="0"/>
              <a:t> build a </a:t>
            </a:r>
            <a:r>
              <a:rPr lang="fr-FR" dirty="0" err="1"/>
              <a:t>toolbox</a:t>
            </a:r>
            <a:r>
              <a:rPr lang="fr-FR" dirty="0"/>
              <a:t>!</a:t>
            </a:r>
          </a:p>
        </p:txBody>
      </p:sp>
      <p:sp>
        <p:nvSpPr>
          <p:cNvPr id="8" name="Sous-titre 7">
            <a:extLst>
              <a:ext uri="{FF2B5EF4-FFF2-40B4-BE49-F238E27FC236}">
                <a16:creationId xmlns:a16="http://schemas.microsoft.com/office/drawing/2014/main" id="{D50D0F97-B65E-4B03-BD32-8464A29928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[Brainstorming, </a:t>
            </a:r>
            <a:r>
              <a:rPr lang="fr-FR" dirty="0" err="1"/>
              <a:t>mind</a:t>
            </a:r>
            <a:r>
              <a:rPr lang="fr-FR" dirty="0"/>
              <a:t> mapping…] &amp; workshops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95AC755-ED0C-480C-BF0D-C863CE2EE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5920" y="782409"/>
            <a:ext cx="2926080" cy="1536192"/>
          </a:xfrm>
          <a:prstGeom prst="rect">
            <a:avLst/>
          </a:prstGeom>
        </p:spPr>
      </p:pic>
      <p:pic>
        <p:nvPicPr>
          <p:cNvPr id="9" name="Espace réservé du contenu 5">
            <a:extLst>
              <a:ext uri="{FF2B5EF4-FFF2-40B4-BE49-F238E27FC236}">
                <a16:creationId xmlns:a16="http://schemas.microsoft.com/office/drawing/2014/main" id="{0A5A4050-D4CB-4513-8E6F-F21864973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5920" y="4156462"/>
            <a:ext cx="2931271" cy="194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77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81651685-A285-4732-960C-987CEA74A29C}"/>
              </a:ext>
            </a:extLst>
          </p:cNvPr>
          <p:cNvSpPr/>
          <p:nvPr/>
        </p:nvSpPr>
        <p:spPr>
          <a:xfrm>
            <a:off x="0" y="1990165"/>
            <a:ext cx="3438144" cy="4090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D8486E4-A16F-4321-9D1F-7702B64EA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90166"/>
            <a:ext cx="3438144" cy="1139534"/>
          </a:xfrm>
        </p:spPr>
        <p:txBody>
          <a:bodyPr/>
          <a:lstStyle/>
          <a:p>
            <a:r>
              <a:rPr lang="fr-FR" dirty="0"/>
              <a:t>GOALS</a:t>
            </a:r>
          </a:p>
        </p:txBody>
      </p:sp>
      <p:sp>
        <p:nvSpPr>
          <p:cNvPr id="9" name="Espace réservé du contenu 4">
            <a:extLst>
              <a:ext uri="{FF2B5EF4-FFF2-40B4-BE49-F238E27FC236}">
                <a16:creationId xmlns:a16="http://schemas.microsoft.com/office/drawing/2014/main" id="{A443B7FF-507E-4169-80C0-D38853925BAE}"/>
              </a:ext>
            </a:extLst>
          </p:cNvPr>
          <p:cNvSpPr txBox="1">
            <a:spLocks/>
          </p:cNvSpPr>
          <p:nvPr/>
        </p:nvSpPr>
        <p:spPr>
          <a:xfrm>
            <a:off x="3991850" y="698456"/>
            <a:ext cx="8508413" cy="60660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fr-FR" dirty="0" err="1">
                <a:solidFill>
                  <a:srgbClr val="1096C7"/>
                </a:solidFill>
              </a:rPr>
              <a:t>Communicate</a:t>
            </a:r>
            <a:r>
              <a:rPr lang="fr-FR" dirty="0">
                <a:solidFill>
                  <a:srgbClr val="1096C7"/>
                </a:solidFill>
              </a:rPr>
              <a:t> </a:t>
            </a:r>
            <a:r>
              <a:rPr lang="fr-FR" dirty="0" err="1"/>
              <a:t>openly</a:t>
            </a:r>
            <a:r>
              <a:rPr lang="fr-FR" dirty="0"/>
              <a:t> (</a:t>
            </a:r>
            <a:r>
              <a:rPr lang="fr-FR" dirty="0" err="1"/>
              <a:t>taboo</a:t>
            </a:r>
            <a:r>
              <a:rPr lang="fr-FR" dirty="0"/>
              <a:t>-free)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err="1"/>
              <a:t>Allow</a:t>
            </a:r>
            <a:r>
              <a:rPr lang="fr-FR" dirty="0"/>
              <a:t> </a:t>
            </a:r>
            <a:r>
              <a:rPr lang="fr-FR" dirty="0">
                <a:solidFill>
                  <a:srgbClr val="1096C7"/>
                </a:solidFill>
              </a:rPr>
              <a:t>catharsis</a:t>
            </a:r>
            <a:r>
              <a:rPr lang="fr-FR" dirty="0"/>
              <a:t> (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needs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told</a:t>
            </a:r>
            <a:r>
              <a:rPr lang="fr-FR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err="1"/>
              <a:t>Integrate</a:t>
            </a:r>
            <a:r>
              <a:rPr lang="fr-FR" dirty="0"/>
              <a:t> </a:t>
            </a:r>
            <a:r>
              <a:rPr lang="fr-FR" dirty="0">
                <a:solidFill>
                  <a:srgbClr val="1096C7"/>
                </a:solidFill>
              </a:rPr>
              <a:t>perceptions</a:t>
            </a:r>
            <a:r>
              <a:rPr lang="fr-FR" dirty="0"/>
              <a:t> (</a:t>
            </a:r>
            <a:r>
              <a:rPr lang="fr-FR" dirty="0" err="1"/>
              <a:t>because</a:t>
            </a:r>
            <a:r>
              <a:rPr lang="fr-FR" dirty="0"/>
              <a:t> </a:t>
            </a:r>
            <a:r>
              <a:rPr lang="fr-FR" dirty="0" err="1"/>
              <a:t>they</a:t>
            </a:r>
            <a:r>
              <a:rPr lang="fr-FR" dirty="0"/>
              <a:t> are « real » </a:t>
            </a:r>
            <a:r>
              <a:rPr lang="fr-FR" dirty="0" err="1"/>
              <a:t>too</a:t>
            </a:r>
            <a:r>
              <a:rPr lang="fr-FR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Use a twist of </a:t>
            </a:r>
            <a:r>
              <a:rPr lang="fr-FR" dirty="0" err="1">
                <a:solidFill>
                  <a:srgbClr val="1096C7"/>
                </a:solidFill>
              </a:rPr>
              <a:t>humor</a:t>
            </a:r>
            <a:r>
              <a:rPr lang="fr-FR" dirty="0"/>
              <a:t> (</a:t>
            </a:r>
            <a:r>
              <a:rPr lang="fr-FR" dirty="0" err="1"/>
              <a:t>makes</a:t>
            </a:r>
            <a:r>
              <a:rPr lang="fr-FR" dirty="0"/>
              <a:t> the </a:t>
            </a:r>
            <a:r>
              <a:rPr lang="fr-FR" dirty="0" err="1"/>
              <a:t>medicine</a:t>
            </a:r>
            <a:r>
              <a:rPr lang="fr-FR" dirty="0"/>
              <a:t> go down)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err="1"/>
              <a:t>Stimulate</a:t>
            </a:r>
            <a:r>
              <a:rPr lang="fr-FR" dirty="0"/>
              <a:t> </a:t>
            </a:r>
            <a:r>
              <a:rPr lang="fr-FR" dirty="0" err="1">
                <a:solidFill>
                  <a:srgbClr val="1096C7"/>
                </a:solidFill>
              </a:rPr>
              <a:t>creativity</a:t>
            </a:r>
            <a:r>
              <a:rPr lang="fr-FR" dirty="0"/>
              <a:t> (</a:t>
            </a:r>
            <a:r>
              <a:rPr lang="fr-FR" dirty="0" err="1"/>
              <a:t>think</a:t>
            </a:r>
            <a:r>
              <a:rPr lang="fr-FR" dirty="0"/>
              <a:t> </a:t>
            </a:r>
            <a:r>
              <a:rPr lang="fr-FR" dirty="0" err="1"/>
              <a:t>different</a:t>
            </a:r>
            <a:r>
              <a:rPr lang="fr-FR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err="1"/>
              <a:t>Stay</a:t>
            </a:r>
            <a:r>
              <a:rPr lang="fr-FR" dirty="0"/>
              <a:t> </a:t>
            </a:r>
            <a:r>
              <a:rPr lang="fr-FR" dirty="0" err="1">
                <a:solidFill>
                  <a:srgbClr val="1096C7"/>
                </a:solidFill>
              </a:rPr>
              <a:t>coherent</a:t>
            </a:r>
            <a:r>
              <a:rPr lang="fr-FR" dirty="0"/>
              <a:t> (group </a:t>
            </a:r>
            <a:r>
              <a:rPr lang="fr-FR" dirty="0" err="1"/>
              <a:t>cohesion</a:t>
            </a:r>
            <a:r>
              <a:rPr lang="fr-FR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err="1">
                <a:solidFill>
                  <a:srgbClr val="1096C7"/>
                </a:solidFill>
              </a:rPr>
              <a:t>Learn</a:t>
            </a:r>
            <a:r>
              <a:rPr lang="fr-FR" dirty="0"/>
              <a:t> the message (roadmap, plan, </a:t>
            </a:r>
            <a:r>
              <a:rPr lang="fr-FR" dirty="0" err="1"/>
              <a:t>steps</a:t>
            </a:r>
            <a:r>
              <a:rPr lang="fr-FR" dirty="0"/>
              <a:t>...)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err="1"/>
              <a:t>Envision</a:t>
            </a:r>
            <a:r>
              <a:rPr lang="fr-FR" dirty="0"/>
              <a:t> the </a:t>
            </a:r>
            <a:r>
              <a:rPr lang="fr-FR" dirty="0">
                <a:solidFill>
                  <a:srgbClr val="1096C7"/>
                </a:solidFill>
              </a:rPr>
              <a:t>future</a:t>
            </a:r>
            <a:r>
              <a:rPr lang="fr-FR" dirty="0"/>
              <a:t> (and plan </a:t>
            </a:r>
            <a:r>
              <a:rPr lang="fr-FR" dirty="0" err="1"/>
              <a:t>it</a:t>
            </a:r>
            <a:r>
              <a:rPr lang="fr-FR" dirty="0"/>
              <a:t>)</a:t>
            </a:r>
          </a:p>
          <a:p>
            <a:pPr marL="457200" indent="-457200">
              <a:buFont typeface="+mj-lt"/>
              <a:buAutoNum type="arabicPeriod"/>
            </a:pPr>
            <a:endParaRPr lang="fr-FR" dirty="0"/>
          </a:p>
          <a:p>
            <a:pPr marL="0" indent="0">
              <a:buNone/>
            </a:pPr>
            <a:r>
              <a:rPr lang="fr-FR" b="1" dirty="0" err="1"/>
              <a:t>Alternate</a:t>
            </a:r>
            <a:r>
              <a:rPr lang="fr-FR" b="1" dirty="0"/>
              <a:t> and combine workshops</a:t>
            </a:r>
          </a:p>
        </p:txBody>
      </p:sp>
      <p:pic>
        <p:nvPicPr>
          <p:cNvPr id="5" name="Image 4" descr="Une image contenant terrain, extérieur, table&#10;&#10;Description générée automatiquement">
            <a:extLst>
              <a:ext uri="{FF2B5EF4-FFF2-40B4-BE49-F238E27FC236}">
                <a16:creationId xmlns:a16="http://schemas.microsoft.com/office/drawing/2014/main" id="{F5B8C720-02A8-4A51-952D-2FD8D84BE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0" y="3823856"/>
            <a:ext cx="3386679" cy="225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0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CE5EB2-95D0-4B9E-9241-61DBBF65B2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Be </a:t>
            </a:r>
            <a:r>
              <a:rPr lang="fr-FR" dirty="0" err="1"/>
              <a:t>prepared</a:t>
            </a:r>
            <a:r>
              <a:rPr lang="fr-FR" dirty="0"/>
              <a:t>!</a:t>
            </a:r>
          </a:p>
        </p:txBody>
      </p:sp>
      <p:sp>
        <p:nvSpPr>
          <p:cNvPr id="8" name="Sous-titre 7">
            <a:extLst>
              <a:ext uri="{FF2B5EF4-FFF2-40B4-BE49-F238E27FC236}">
                <a16:creationId xmlns:a16="http://schemas.microsoft.com/office/drawing/2014/main" id="{D50D0F97-B65E-4B03-BD32-8464A29928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err="1"/>
              <a:t>Before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start…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4876675-D90D-4D2B-9714-AF0595BAF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7785" y="755372"/>
            <a:ext cx="2904215" cy="1936143"/>
          </a:xfrm>
          <a:prstGeom prst="rect">
            <a:avLst/>
          </a:prstGeom>
        </p:spPr>
      </p:pic>
      <p:pic>
        <p:nvPicPr>
          <p:cNvPr id="4" name="Image 3" descr="Une image contenant habits, personne, homme, portant&#10;&#10;Description générée automatiquement">
            <a:extLst>
              <a:ext uri="{FF2B5EF4-FFF2-40B4-BE49-F238E27FC236}">
                <a16:creationId xmlns:a16="http://schemas.microsoft.com/office/drawing/2014/main" id="{95913C7F-4E25-4845-AD1A-B4C62056DAE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53754" y="4906304"/>
            <a:ext cx="2385563" cy="15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824640"/>
      </p:ext>
    </p:extLst>
  </p:cSld>
  <p:clrMapOvr>
    <a:masterClrMapping/>
  </p:clrMapOvr>
</p:sld>
</file>

<file path=ppt/theme/theme1.xml><?xml version="1.0" encoding="utf-8"?>
<a:theme xmlns:a="http://schemas.openxmlformats.org/drawingml/2006/main" name="Cadr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TM03457475[[fn=Cadre]]</Template>
  <TotalTime>2889</TotalTime>
  <Words>1698</Words>
  <Application>Microsoft Office PowerPoint</Application>
  <PresentationFormat>Grand écran</PresentationFormat>
  <Paragraphs>434</Paragraphs>
  <Slides>53</Slides>
  <Notes>12</Notes>
  <HiddenSlides>0</HiddenSlides>
  <MMClips>5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53</vt:i4>
      </vt:variant>
    </vt:vector>
  </HeadingPairs>
  <TitlesOfParts>
    <vt:vector size="60" baseType="lpstr">
      <vt:lpstr>Arial</vt:lpstr>
      <vt:lpstr>Arial Rounded MT Bold</vt:lpstr>
      <vt:lpstr>Calibri</vt:lpstr>
      <vt:lpstr>Corbel</vt:lpstr>
      <vt:lpstr>Lucida Calligraphy</vt:lpstr>
      <vt:lpstr>Wingdings 2</vt:lpstr>
      <vt:lpstr>Cadre</vt:lpstr>
      <vt:lpstr>Me, myself and I…So nice to meet you</vt:lpstr>
      <vt:lpstr>Présentation PowerPoint</vt:lpstr>
      <vt:lpstr>Présentation PowerPoint</vt:lpstr>
      <vt:lpstr>Présentation PowerPoint</vt:lpstr>
      <vt:lpstr>Présentation PowerPoint</vt:lpstr>
      <vt:lpstr>WE ARE A TEAM </vt:lpstr>
      <vt:lpstr>Let’s build a toolbox!</vt:lpstr>
      <vt:lpstr>GOALS</vt:lpstr>
      <vt:lpstr>Be prepared!</vt:lpstr>
      <vt:lpstr>COGNITIVE BIASES</vt:lpstr>
      <vt:lpstr>Présentation PowerPoint</vt:lpstr>
      <vt:lpstr>RESISTANCE </vt:lpstr>
      <vt:lpstr>A workshop? </vt:lpstr>
      <vt:lpstr>Présentation PowerPoint</vt:lpstr>
      <vt:lpstr>Communicate Openly</vt:lpstr>
      <vt:lpstr>Moody Woodpecker</vt:lpstr>
      <vt:lpstr>Material etc.</vt:lpstr>
      <vt:lpstr>Présentation PowerPoint</vt:lpstr>
      <vt:lpstr>Like it or Not</vt:lpstr>
      <vt:lpstr>Material etc.</vt:lpstr>
      <vt:lpstr>News / Fake News</vt:lpstr>
      <vt:lpstr>Material etc.</vt:lpstr>
      <vt:lpstr>Understand each other’s</vt:lpstr>
      <vt:lpstr>Présentation PowerPoint</vt:lpstr>
      <vt:lpstr>Empathy map</vt:lpstr>
      <vt:lpstr>Put yourself into their shoes</vt:lpstr>
      <vt:lpstr>Geopolitics</vt:lpstr>
      <vt:lpstr>Material etc.</vt:lpstr>
      <vt:lpstr>If I were U</vt:lpstr>
      <vt:lpstr>Material etc.</vt:lpstr>
      <vt:lpstr>Présentation PowerPoint</vt:lpstr>
      <vt:lpstr>Envision the Future Envision the product/project</vt:lpstr>
      <vt:lpstr>Présentation PowerPoint</vt:lpstr>
      <vt:lpstr>Présentation PowerPoint</vt:lpstr>
      <vt:lpstr>Magic Wand</vt:lpstr>
      <vt:lpstr>Material etc.</vt:lpstr>
      <vt:lpstr>Roses &amp; Chrysanthemums</vt:lpstr>
      <vt:lpstr>Material etc.</vt:lpstr>
      <vt:lpstr>Worse than Death</vt:lpstr>
      <vt:lpstr>Material etc.</vt:lpstr>
      <vt:lpstr>Stairway to Heaven </vt:lpstr>
      <vt:lpstr>Material etc.</vt:lpstr>
      <vt:lpstr>Together</vt:lpstr>
      <vt:lpstr>Présentation PowerPoint</vt:lpstr>
      <vt:lpstr>Break an egg</vt:lpstr>
      <vt:lpstr>Material etc.</vt:lpstr>
      <vt:lpstr>Our Coat of Arm</vt:lpstr>
      <vt:lpstr>Material etc.</vt:lpstr>
      <vt:lpstr>DIY</vt:lpstr>
      <vt:lpstr>What’s your quest?</vt:lpstr>
      <vt:lpstr>What’s your name?</vt:lpstr>
      <vt:lpstr>What’s your favorite color?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Olivier Denoo</dc:creator>
  <cp:lastModifiedBy>Olivier Denoo</cp:lastModifiedBy>
  <cp:revision>43</cp:revision>
  <dcterms:created xsi:type="dcterms:W3CDTF">2017-07-28T09:06:22Z</dcterms:created>
  <dcterms:modified xsi:type="dcterms:W3CDTF">2019-02-20T13:39:01Z</dcterms:modified>
</cp:coreProperties>
</file>