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8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743D36"/>
        </a:solidFill>
        <a:effectLst/>
        <a:uFillTx/>
        <a:latin typeface="Roboto Medium"/>
        <a:ea typeface="Roboto Medium"/>
        <a:cs typeface="Roboto Medium"/>
        <a:sym typeface="Roboto Medium"/>
      </a:defRPr>
    </a:lvl1pPr>
    <a:lvl2pPr marL="0" marR="0" indent="228600" algn="l" defTabSz="821531" rtl="0" fontAlgn="auto" latinLnBrk="0" hangingPunct="0">
      <a:lnSpc>
        <a:spcPct val="100000"/>
      </a:lnSpc>
      <a:spcBef>
        <a:spcPts val="8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743D36"/>
        </a:solidFill>
        <a:effectLst/>
        <a:uFillTx/>
        <a:latin typeface="Roboto Medium"/>
        <a:ea typeface="Roboto Medium"/>
        <a:cs typeface="Roboto Medium"/>
        <a:sym typeface="Roboto Medium"/>
      </a:defRPr>
    </a:lvl2pPr>
    <a:lvl3pPr marL="0" marR="0" indent="457200" algn="l" defTabSz="821531" rtl="0" fontAlgn="auto" latinLnBrk="0" hangingPunct="0">
      <a:lnSpc>
        <a:spcPct val="100000"/>
      </a:lnSpc>
      <a:spcBef>
        <a:spcPts val="8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743D36"/>
        </a:solidFill>
        <a:effectLst/>
        <a:uFillTx/>
        <a:latin typeface="Roboto Medium"/>
        <a:ea typeface="Roboto Medium"/>
        <a:cs typeface="Roboto Medium"/>
        <a:sym typeface="Roboto Medium"/>
      </a:defRPr>
    </a:lvl3pPr>
    <a:lvl4pPr marL="0" marR="0" indent="685800" algn="l" defTabSz="821531" rtl="0" fontAlgn="auto" latinLnBrk="0" hangingPunct="0">
      <a:lnSpc>
        <a:spcPct val="100000"/>
      </a:lnSpc>
      <a:spcBef>
        <a:spcPts val="8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743D36"/>
        </a:solidFill>
        <a:effectLst/>
        <a:uFillTx/>
        <a:latin typeface="Roboto Medium"/>
        <a:ea typeface="Roboto Medium"/>
        <a:cs typeface="Roboto Medium"/>
        <a:sym typeface="Roboto Medium"/>
      </a:defRPr>
    </a:lvl4pPr>
    <a:lvl5pPr marL="0" marR="0" indent="914400" algn="l" defTabSz="821531" rtl="0" fontAlgn="auto" latinLnBrk="0" hangingPunct="0">
      <a:lnSpc>
        <a:spcPct val="100000"/>
      </a:lnSpc>
      <a:spcBef>
        <a:spcPts val="8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743D36"/>
        </a:solidFill>
        <a:effectLst/>
        <a:uFillTx/>
        <a:latin typeface="Roboto Medium"/>
        <a:ea typeface="Roboto Medium"/>
        <a:cs typeface="Roboto Medium"/>
        <a:sym typeface="Roboto Medium"/>
      </a:defRPr>
    </a:lvl5pPr>
    <a:lvl6pPr marL="0" marR="0" indent="1143000" algn="l" defTabSz="821531" rtl="0" fontAlgn="auto" latinLnBrk="0" hangingPunct="0">
      <a:lnSpc>
        <a:spcPct val="100000"/>
      </a:lnSpc>
      <a:spcBef>
        <a:spcPts val="8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743D36"/>
        </a:solidFill>
        <a:effectLst/>
        <a:uFillTx/>
        <a:latin typeface="Roboto Medium"/>
        <a:ea typeface="Roboto Medium"/>
        <a:cs typeface="Roboto Medium"/>
        <a:sym typeface="Roboto Medium"/>
      </a:defRPr>
    </a:lvl6pPr>
    <a:lvl7pPr marL="0" marR="0" indent="1371600" algn="l" defTabSz="821531" rtl="0" fontAlgn="auto" latinLnBrk="0" hangingPunct="0">
      <a:lnSpc>
        <a:spcPct val="100000"/>
      </a:lnSpc>
      <a:spcBef>
        <a:spcPts val="8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743D36"/>
        </a:solidFill>
        <a:effectLst/>
        <a:uFillTx/>
        <a:latin typeface="Roboto Medium"/>
        <a:ea typeface="Roboto Medium"/>
        <a:cs typeface="Roboto Medium"/>
        <a:sym typeface="Roboto Medium"/>
      </a:defRPr>
    </a:lvl7pPr>
    <a:lvl8pPr marL="0" marR="0" indent="1600200" algn="l" defTabSz="821531" rtl="0" fontAlgn="auto" latinLnBrk="0" hangingPunct="0">
      <a:lnSpc>
        <a:spcPct val="100000"/>
      </a:lnSpc>
      <a:spcBef>
        <a:spcPts val="8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743D36"/>
        </a:solidFill>
        <a:effectLst/>
        <a:uFillTx/>
        <a:latin typeface="Roboto Medium"/>
        <a:ea typeface="Roboto Medium"/>
        <a:cs typeface="Roboto Medium"/>
        <a:sym typeface="Roboto Medium"/>
      </a:defRPr>
    </a:lvl8pPr>
    <a:lvl9pPr marL="0" marR="0" indent="1828800" algn="l" defTabSz="821531" rtl="0" fontAlgn="auto" latinLnBrk="0" hangingPunct="0">
      <a:lnSpc>
        <a:spcPct val="100000"/>
      </a:lnSpc>
      <a:spcBef>
        <a:spcPts val="80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743D36"/>
        </a:solidFill>
        <a:effectLst/>
        <a:uFillTx/>
        <a:latin typeface="Roboto Medium"/>
        <a:ea typeface="Roboto Medium"/>
        <a:cs typeface="Roboto Medium"/>
        <a:sym typeface="Roboto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6B243">
              <a:alpha val="24686"/>
            </a:srgbClr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7B88B"/>
          </a:solidFill>
        </a:fill>
      </a:tcStyle>
    </a:firstCol>
    <a:lastRow>
      <a:tcTxStyle b="off" i="off">
        <a:font>
          <a:latin typeface="Roboto Light"/>
          <a:ea typeface="Roboto Light"/>
          <a:cs typeface="Roboto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E7F5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673"/>
  </p:normalViewPr>
  <p:slideViewPr>
    <p:cSldViewPr snapToGrid="0" snapToObjects="1">
      <p:cViewPr varScale="1">
        <p:scale>
          <a:sx n="48" d="100"/>
          <a:sy n="48" d="100"/>
        </p:scale>
        <p:origin x="23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aker Name"/>
          <p:cNvSpPr txBox="1">
            <a:spLocks noGrp="1"/>
          </p:cNvSpPr>
          <p:nvPr>
            <p:ph type="body" sz="quarter" idx="13"/>
          </p:nvPr>
        </p:nvSpPr>
        <p:spPr>
          <a:xfrm>
            <a:off x="4833937" y="9220001"/>
            <a:ext cx="14716126" cy="6889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Speaker Name</a:t>
            </a:r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4116958" y="4130675"/>
            <a:ext cx="16150084" cy="1785938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743D3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Subtitle Text"/>
          <p:cNvSpPr txBox="1">
            <a:spLocks noGrp="1"/>
          </p:cNvSpPr>
          <p:nvPr>
            <p:ph type="body" sz="quarter" idx="14"/>
          </p:nvPr>
        </p:nvSpPr>
        <p:spPr>
          <a:xfrm>
            <a:off x="4833937" y="6036071"/>
            <a:ext cx="14716126" cy="9810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000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Subtitle Text</a:t>
            </a:r>
          </a:p>
        </p:txBody>
      </p:sp>
      <p:sp>
        <p:nvSpPr>
          <p:cNvPr id="17" name="By"/>
          <p:cNvSpPr txBox="1">
            <a:spLocks noGrp="1"/>
          </p:cNvSpPr>
          <p:nvPr>
            <p:ph type="body" sz="quarter" idx="15"/>
          </p:nvPr>
        </p:nvSpPr>
        <p:spPr>
          <a:xfrm>
            <a:off x="4833937" y="8505626"/>
            <a:ext cx="14716126" cy="6889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t>By</a:t>
            </a:r>
          </a:p>
        </p:txBody>
      </p:sp>
      <p:sp>
        <p:nvSpPr>
          <p:cNvPr id="18" name="Event Name"/>
          <p:cNvSpPr txBox="1">
            <a:spLocks noGrp="1"/>
          </p:cNvSpPr>
          <p:nvPr>
            <p:ph type="body" sz="quarter" idx="16"/>
          </p:nvPr>
        </p:nvSpPr>
        <p:spPr>
          <a:xfrm>
            <a:off x="4833937" y="11302999"/>
            <a:ext cx="14716126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t>Event Name</a:t>
            </a:r>
          </a:p>
        </p:txBody>
      </p:sp>
      <p:sp>
        <p:nvSpPr>
          <p:cNvPr id="19" name="Date DD-MM-YYYY"/>
          <p:cNvSpPr txBox="1">
            <a:spLocks noGrp="1"/>
          </p:cNvSpPr>
          <p:nvPr>
            <p:ph type="body" sz="quarter" idx="17"/>
          </p:nvPr>
        </p:nvSpPr>
        <p:spPr>
          <a:xfrm>
            <a:off x="4833937" y="11810999"/>
            <a:ext cx="14716126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t>Date DD-MM-YYYY</a:t>
            </a:r>
          </a:p>
        </p:txBody>
      </p:sp>
      <p:sp>
        <p:nvSpPr>
          <p:cNvPr id="20" name="Venue, City, Country"/>
          <p:cNvSpPr txBox="1">
            <a:spLocks noGrp="1"/>
          </p:cNvSpPr>
          <p:nvPr>
            <p:ph type="body" sz="quarter" idx="18"/>
          </p:nvPr>
        </p:nvSpPr>
        <p:spPr>
          <a:xfrm>
            <a:off x="4833937" y="12321182"/>
            <a:ext cx="14716126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t>Venue, City, Country</a:t>
            </a:r>
          </a:p>
        </p:txBody>
      </p:sp>
      <p:pic>
        <p:nvPicPr>
          <p:cNvPr id="21" name="SJ_kvadratisk_Fugle_logo.jpg" descr="SJ_kvadratisk_Fugle_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3175" y="378875"/>
            <a:ext cx="3524216" cy="33962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10593" y="13073062"/>
            <a:ext cx="353289" cy="353619"/>
          </a:xfrm>
          <a:prstGeom prst="rect">
            <a:avLst/>
          </a:prstGeom>
        </p:spPr>
        <p:txBody>
          <a:bodyPr wrap="none"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&amp;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41000" y="13182600"/>
            <a:ext cx="340488" cy="346075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2" name="Speaker Name"/>
          <p:cNvSpPr txBox="1">
            <a:spLocks noGrp="1"/>
          </p:cNvSpPr>
          <p:nvPr>
            <p:ph type="body" sz="quarter" idx="13"/>
          </p:nvPr>
        </p:nvSpPr>
        <p:spPr>
          <a:xfrm>
            <a:off x="12100958" y="4346773"/>
            <a:ext cx="8036720" cy="777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20000"/>
              </a:lnSpc>
              <a:spcBef>
                <a:spcPts val="400"/>
              </a:spcBef>
              <a:buSzTx/>
              <a:buNone/>
              <a:defRPr sz="3800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Speaker Name</a:t>
            </a:r>
          </a:p>
        </p:txBody>
      </p:sp>
      <p:sp>
        <p:nvSpPr>
          <p:cNvPr id="123" name="Work Title"/>
          <p:cNvSpPr txBox="1">
            <a:spLocks noGrp="1"/>
          </p:cNvSpPr>
          <p:nvPr>
            <p:ph type="body" sz="quarter" idx="14"/>
          </p:nvPr>
        </p:nvSpPr>
        <p:spPr>
          <a:xfrm>
            <a:off x="12100958" y="5358010"/>
            <a:ext cx="8036720" cy="612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200" i="1">
                <a:latin typeface="+mn-lt"/>
                <a:ea typeface="+mn-ea"/>
                <a:cs typeface="+mn-cs"/>
                <a:sym typeface="Raleway"/>
              </a:defRPr>
            </a:lvl1pPr>
          </a:lstStyle>
          <a:p>
            <a:r>
              <a:t>Work Title</a:t>
            </a:r>
          </a:p>
        </p:txBody>
      </p:sp>
      <p:sp>
        <p:nvSpPr>
          <p:cNvPr id="124" name="E: @safejourney.dk"/>
          <p:cNvSpPr txBox="1">
            <a:spLocks noGrp="1"/>
          </p:cNvSpPr>
          <p:nvPr>
            <p:ph type="body" sz="quarter" idx="15"/>
          </p:nvPr>
        </p:nvSpPr>
        <p:spPr>
          <a:xfrm>
            <a:off x="12100958" y="6507559"/>
            <a:ext cx="8036720" cy="6889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20000"/>
              </a:lnSpc>
              <a:spcBef>
                <a:spcPts val="400"/>
              </a:spcBef>
              <a:buSzTx/>
              <a:buNone/>
              <a:defRPr sz="3200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E: @safejourney.dk</a:t>
            </a:r>
          </a:p>
        </p:txBody>
      </p:sp>
      <p:sp>
        <p:nvSpPr>
          <p:cNvPr id="125" name="W: safejourney.dk"/>
          <p:cNvSpPr txBox="1">
            <a:spLocks noGrp="1"/>
          </p:cNvSpPr>
          <p:nvPr>
            <p:ph type="body" sz="quarter" idx="16"/>
          </p:nvPr>
        </p:nvSpPr>
        <p:spPr>
          <a:xfrm>
            <a:off x="12100958" y="7311231"/>
            <a:ext cx="8036720" cy="6889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20000"/>
              </a:lnSpc>
              <a:spcBef>
                <a:spcPts val="400"/>
              </a:spcBef>
              <a:buSzTx/>
              <a:buNone/>
              <a:defRPr sz="3200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W: safejourney.dk</a:t>
            </a:r>
          </a:p>
        </p:txBody>
      </p:sp>
      <p:pic>
        <p:nvPicPr>
          <p:cNvPr id="126" name="SJ_kvadratisk_Fugle_logo-01 300 px.jpg" descr="SJ_kvadratisk_Fugle_logo-01 300 px.jpg"/>
          <p:cNvPicPr>
            <a:picLocks noChangeAspect="1"/>
          </p:cNvPicPr>
          <p:nvPr/>
        </p:nvPicPr>
        <p:blipFill>
          <a:blip r:embed="rId2">
            <a:extLst/>
          </a:blip>
          <a:srcRect l="18208" t="17585" r="18208" b="18885"/>
          <a:stretch>
            <a:fillRect/>
          </a:stretch>
        </p:blipFill>
        <p:spPr>
          <a:xfrm>
            <a:off x="2384412" y="3286323"/>
            <a:ext cx="7149331" cy="714330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Line"/>
          <p:cNvSpPr/>
          <p:nvPr/>
        </p:nvSpPr>
        <p:spPr>
          <a:xfrm>
            <a:off x="952500" y="2055330"/>
            <a:ext cx="21907500" cy="1"/>
          </a:xfrm>
          <a:prstGeom prst="line">
            <a:avLst/>
          </a:prstGeom>
          <a:ln w="12700">
            <a:solidFill>
              <a:srgbClr val="AA7942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642937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128" name="Improving Quality Using Strategic Retrospectives…"/>
          <p:cNvSpPr txBox="1"/>
          <p:nvPr/>
        </p:nvSpPr>
        <p:spPr>
          <a:xfrm>
            <a:off x="9857404" y="13037343"/>
            <a:ext cx="4669192" cy="587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ctr" defTabSz="642937">
              <a:spcBef>
                <a:spcPts val="0"/>
              </a:spcBef>
              <a:defRPr sz="1400" b="1">
                <a:latin typeface="+mn-lt"/>
                <a:ea typeface="+mn-ea"/>
                <a:cs typeface="+mn-cs"/>
                <a:sym typeface="Raleway"/>
              </a:defRPr>
            </a:pPr>
            <a:r>
              <a:t>Improving Quality Using Strategic Retrospectives</a:t>
            </a:r>
          </a:p>
          <a:p>
            <a:pPr algn="ctr" defTabSz="642937">
              <a:spcBef>
                <a:spcPts val="0"/>
              </a:spcBef>
              <a:defRPr sz="1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SQA European Days #1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41000" y="13182600"/>
            <a:ext cx="340488" cy="346075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" name="Line"/>
          <p:cNvSpPr/>
          <p:nvPr/>
        </p:nvSpPr>
        <p:spPr>
          <a:xfrm>
            <a:off x="952500" y="2055330"/>
            <a:ext cx="21907500" cy="1"/>
          </a:xfrm>
          <a:prstGeom prst="line">
            <a:avLst/>
          </a:prstGeom>
          <a:ln w="12700">
            <a:solidFill>
              <a:srgbClr val="AA7942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642937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pic>
        <p:nvPicPr>
          <p:cNvPr id="41" name="SJ_Logo_fugle_512x512px-01 300 px.jpg" descr="SJ_Logo_fugle_512x512px-01 300 p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0" y="122183"/>
            <a:ext cx="1785938" cy="1785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,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41000" y="13182600"/>
            <a:ext cx="341472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Subtitle"/>
          <p:cNvSpPr txBox="1">
            <a:spLocks noGrp="1"/>
          </p:cNvSpPr>
          <p:nvPr>
            <p:ph type="body" sz="quarter" idx="13"/>
          </p:nvPr>
        </p:nvSpPr>
        <p:spPr>
          <a:xfrm>
            <a:off x="1270000" y="2678906"/>
            <a:ext cx="10154543" cy="1163380"/>
          </a:xfrm>
          <a:prstGeom prst="rect">
            <a:avLst/>
          </a:prstGeom>
          <a:ln>
            <a:solidFill>
              <a:srgbClr val="745A3E"/>
            </a:solidFill>
          </a:ln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4400">
                <a:solidFill>
                  <a:srgbClr val="931923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Subtitle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half" idx="14"/>
          </p:nvPr>
        </p:nvSpPr>
        <p:spPr>
          <a:xfrm>
            <a:off x="1270000" y="3837468"/>
            <a:ext cx="10154543" cy="8572501"/>
          </a:xfrm>
          <a:prstGeom prst="rect">
            <a:avLst/>
          </a:prstGeom>
          <a:ln>
            <a:solidFill>
              <a:srgbClr val="745A3E"/>
            </a:solidFill>
          </a:ln>
        </p:spPr>
        <p:txBody>
          <a:bodyPr/>
          <a:lstStyle>
            <a:lvl1pPr marL="583406" indent="-583406"/>
            <a:lvl2pPr marL="934357" indent="-489857"/>
            <a:lvl3pPr marL="1301750" indent="-476250"/>
            <a:lvl4pPr marL="1587500" indent="-381000"/>
            <a:lvl5pPr marL="1809750" indent="-2857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half" idx="15"/>
          </p:nvPr>
        </p:nvSpPr>
        <p:spPr>
          <a:xfrm>
            <a:off x="12495609" y="3839765"/>
            <a:ext cx="10154543" cy="8574799"/>
          </a:xfrm>
          <a:prstGeom prst="rect">
            <a:avLst/>
          </a:prstGeom>
          <a:ln>
            <a:solidFill>
              <a:srgbClr val="745A3E"/>
            </a:solidFill>
          </a:ln>
        </p:spPr>
        <p:txBody>
          <a:bodyPr/>
          <a:lstStyle>
            <a:lvl1pPr marL="583406" indent="-583406"/>
            <a:lvl2pPr marL="934357" indent="-489857"/>
            <a:lvl3pPr marL="1301750" indent="-476250"/>
            <a:lvl4pPr marL="1587500" indent="-381000"/>
            <a:lvl5pPr marL="1809750" indent="-2857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ubtitle"/>
          <p:cNvSpPr txBox="1">
            <a:spLocks noGrp="1"/>
          </p:cNvSpPr>
          <p:nvPr>
            <p:ph type="body" sz="quarter" idx="16"/>
          </p:nvPr>
        </p:nvSpPr>
        <p:spPr>
          <a:xfrm>
            <a:off x="12495609" y="2678906"/>
            <a:ext cx="10154543" cy="1163380"/>
          </a:xfrm>
          <a:prstGeom prst="rect">
            <a:avLst/>
          </a:prstGeom>
          <a:ln>
            <a:solidFill>
              <a:srgbClr val="745A3E"/>
            </a:solidFill>
          </a:ln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4400">
                <a:solidFill>
                  <a:srgbClr val="931923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Subtitle</a:t>
            </a:r>
          </a:p>
        </p:txBody>
      </p:sp>
      <p:sp>
        <p:nvSpPr>
          <p:cNvPr id="54" name="Line"/>
          <p:cNvSpPr/>
          <p:nvPr/>
        </p:nvSpPr>
        <p:spPr>
          <a:xfrm>
            <a:off x="952500" y="2055330"/>
            <a:ext cx="21907500" cy="1"/>
          </a:xfrm>
          <a:prstGeom prst="line">
            <a:avLst/>
          </a:prstGeom>
          <a:ln w="12700">
            <a:solidFill>
              <a:srgbClr val="AA7942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642937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pic>
        <p:nvPicPr>
          <p:cNvPr id="55" name="SJ_Logo_fugle_512x512px-01 300 px.jpg" descr="SJ_Logo_fugle_512x512px-01 300 p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0" y="122183"/>
            <a:ext cx="1785938" cy="1785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3302595" y="4536281"/>
            <a:ext cx="17778810" cy="4643438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743D3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41000" y="13182600"/>
            <a:ext cx="340488" cy="346075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4" name="SJ_Logo_fugle_512x512px-01 300 px.jpg" descr="SJ_Logo_fugle_512x512px-01 300 p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0" y="122183"/>
            <a:ext cx="1785938" cy="1785938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Improving Quality Using Strategic Retrospectives…"/>
          <p:cNvSpPr txBox="1"/>
          <p:nvPr/>
        </p:nvSpPr>
        <p:spPr>
          <a:xfrm>
            <a:off x="9857404" y="13037343"/>
            <a:ext cx="4669192" cy="587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ctr" defTabSz="642937">
              <a:spcBef>
                <a:spcPts val="0"/>
              </a:spcBef>
              <a:defRPr sz="1400" b="1">
                <a:latin typeface="+mn-lt"/>
                <a:ea typeface="+mn-ea"/>
                <a:cs typeface="+mn-cs"/>
                <a:sym typeface="Raleway"/>
              </a:defRPr>
            </a:pPr>
            <a:r>
              <a:t>Improving Quality Using Strategic Retrospectives</a:t>
            </a:r>
          </a:p>
          <a:p>
            <a:pPr algn="ctr" defTabSz="642937">
              <a:spcBef>
                <a:spcPts val="0"/>
              </a:spcBef>
              <a:defRPr sz="1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SQA European Days #1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r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41000" y="13182600"/>
            <a:ext cx="340488" cy="346075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Object"/>
          <p:cNvSpPr txBox="1">
            <a:spLocks noGrp="1"/>
          </p:cNvSpPr>
          <p:nvPr>
            <p:ph sz="half" idx="3"/>
          </p:nvPr>
        </p:nvSpPr>
        <p:spPr>
          <a:xfrm>
            <a:off x="1264015" y="2678906"/>
            <a:ext cx="10161800" cy="964406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 b="1">
                <a:solidFill>
                  <a:srgbClr val="93192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3"/>
          </p:nvPr>
        </p:nvSpPr>
        <p:spPr>
          <a:xfrm>
            <a:off x="12495609" y="2678906"/>
            <a:ext cx="10160001" cy="9644063"/>
          </a:xfrm>
          <a:prstGeom prst="rect">
            <a:avLst/>
          </a:prstGeom>
        </p:spPr>
        <p:txBody>
          <a:bodyPr/>
          <a:lstStyle>
            <a:lvl1pPr marL="583406" indent="-583406"/>
            <a:lvl2pPr marL="934357" indent="-489857"/>
            <a:lvl3pPr marL="1301750" indent="-476250"/>
            <a:lvl4pPr marL="1587500" indent="-381000"/>
            <a:lvl5pPr marL="1809750" indent="-2857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Line"/>
          <p:cNvSpPr/>
          <p:nvPr/>
        </p:nvSpPr>
        <p:spPr>
          <a:xfrm>
            <a:off x="952500" y="2055330"/>
            <a:ext cx="21907500" cy="1"/>
          </a:xfrm>
          <a:prstGeom prst="line">
            <a:avLst/>
          </a:prstGeom>
          <a:ln w="12700">
            <a:solidFill>
              <a:srgbClr val="AA7942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642937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pic>
        <p:nvPicPr>
          <p:cNvPr id="77" name="SJ_Logo_fugle_512x512px-01 300 px.jpg" descr="SJ_Logo_fugle_512x512px-01 300 p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0" y="122183"/>
            <a:ext cx="1785938" cy="1785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r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"/>
          <p:cNvSpPr txBox="1">
            <a:spLocks noGrp="1"/>
          </p:cNvSpPr>
          <p:nvPr>
            <p:ph sz="half" idx="3"/>
          </p:nvPr>
        </p:nvSpPr>
        <p:spPr>
          <a:xfrm>
            <a:off x="12495609" y="2677757"/>
            <a:ext cx="10154079" cy="9644064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 b="1">
                <a:solidFill>
                  <a:srgbClr val="93192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3"/>
          </p:nvPr>
        </p:nvSpPr>
        <p:spPr>
          <a:xfrm>
            <a:off x="1270806" y="2677757"/>
            <a:ext cx="10617585" cy="9644064"/>
          </a:xfrm>
          <a:prstGeom prst="rect">
            <a:avLst/>
          </a:prstGeom>
        </p:spPr>
        <p:txBody>
          <a:bodyPr/>
          <a:lstStyle>
            <a:lvl1pPr marL="583406" indent="-583406"/>
            <a:lvl2pPr marL="934357" indent="-489857"/>
            <a:lvl3pPr marL="1301750" indent="-476250"/>
            <a:lvl4pPr marL="1587500" indent="-381000"/>
            <a:lvl5pPr marL="1809750" indent="-28575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41000" y="13182600"/>
            <a:ext cx="340488" cy="346075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8" name="Line"/>
          <p:cNvSpPr/>
          <p:nvPr/>
        </p:nvSpPr>
        <p:spPr>
          <a:xfrm>
            <a:off x="952500" y="2055330"/>
            <a:ext cx="21907500" cy="1"/>
          </a:xfrm>
          <a:prstGeom prst="line">
            <a:avLst/>
          </a:prstGeom>
          <a:ln w="12700">
            <a:solidFill>
              <a:srgbClr val="AA7942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642937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pic>
        <p:nvPicPr>
          <p:cNvPr id="89" name="SJ_Logo_fugle_512x512px-01 300 px.jpg" descr="SJ_Logo_fugle_512x512px-01 300 p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0" y="122183"/>
            <a:ext cx="1785938" cy="1785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Image"/>
          <p:cNvSpPr>
            <a:spLocks noGrp="1"/>
          </p:cNvSpPr>
          <p:nvPr>
            <p:ph type="pic" sz="half" idx="13"/>
          </p:nvPr>
        </p:nvSpPr>
        <p:spPr>
          <a:xfrm>
            <a:off x="13651308" y="2511639"/>
            <a:ext cx="8890987" cy="1047866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2461" y="3125390"/>
            <a:ext cx="10158730" cy="9286876"/>
          </a:xfrm>
          <a:prstGeom prst="rect">
            <a:avLst/>
          </a:prstGeom>
        </p:spPr>
        <p:txBody>
          <a:bodyPr/>
          <a:lstStyle>
            <a:lvl1pPr marL="367392" indent="-367392">
              <a:spcBef>
                <a:spcPts val="800"/>
              </a:spcBef>
              <a:defRPr sz="3000"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10292" indent="-367392">
              <a:spcBef>
                <a:spcPts val="800"/>
              </a:spcBef>
              <a:defRPr sz="3000"/>
            </a:lvl2pPr>
            <a:lvl3pPr marL="1053192" indent="-367392"/>
            <a:lvl4pPr marL="1396092" indent="-367392">
              <a:defRPr sz="3000"/>
            </a:lvl4pPr>
            <a:lvl5pPr marL="1738992" indent="-367392"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41000" y="13182600"/>
            <a:ext cx="341472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0" name="Line"/>
          <p:cNvSpPr/>
          <p:nvPr/>
        </p:nvSpPr>
        <p:spPr>
          <a:xfrm>
            <a:off x="952500" y="2055330"/>
            <a:ext cx="21907500" cy="1"/>
          </a:xfrm>
          <a:prstGeom prst="line">
            <a:avLst/>
          </a:prstGeom>
          <a:ln w="12700">
            <a:solidFill>
              <a:srgbClr val="AA7942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642937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pic>
        <p:nvPicPr>
          <p:cNvPr id="101" name="SJ_Logo_fugle_512x512px-01 300 px.jpg" descr="SJ_Logo_fugle_512x512px-01 300 p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0" y="122183"/>
            <a:ext cx="1785938" cy="1785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>
                <a:solidFill>
                  <a:srgbClr val="745A3E"/>
                </a:solidFill>
                <a:latin typeface="+mn-lt"/>
                <a:ea typeface="+mn-ea"/>
                <a:cs typeface="+mn-cs"/>
                <a:sym typeface="Raleway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9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400"/>
              </a:spcBef>
              <a:buSzTx/>
              <a:buNone/>
              <a:defRPr sz="3800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41000" y="13182600"/>
            <a:ext cx="340488" cy="346075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2" name="Line"/>
          <p:cNvSpPr/>
          <p:nvPr/>
        </p:nvSpPr>
        <p:spPr>
          <a:xfrm>
            <a:off x="952500" y="2055330"/>
            <a:ext cx="21907500" cy="1"/>
          </a:xfrm>
          <a:prstGeom prst="line">
            <a:avLst/>
          </a:prstGeom>
          <a:ln w="12700">
            <a:solidFill>
              <a:srgbClr val="AA7942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642937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pic>
        <p:nvPicPr>
          <p:cNvPr id="113" name="SJ_Logo_fugle_512x512px-01 300 px.jpg" descr="SJ_Logo_fugle_512x512px-01 300 p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0" y="122183"/>
            <a:ext cx="1785938" cy="1785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667000" y="357187"/>
            <a:ext cx="19050000" cy="160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678906"/>
            <a:ext cx="21272500" cy="964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2pPr marL="972038" indent="-527538">
              <a:defRPr sz="3600"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345045" indent="-519545">
              <a:spcBef>
                <a:spcPts val="800"/>
              </a:spcBef>
              <a:defRPr sz="3000"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29833" indent="-423333">
              <a:spcBef>
                <a:spcPts val="800"/>
              </a:spcBef>
              <a:defRPr sz="2400"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1850571" indent="-326571">
              <a:spcBef>
                <a:spcPts val="800"/>
              </a:spcBef>
              <a:defRPr sz="1800">
                <a:latin typeface="Roboto Regular"/>
                <a:ea typeface="Roboto Regular"/>
                <a:cs typeface="Roboto Regular"/>
                <a:sym typeface="Robot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Improving Quality Using Strategic Retrospectives…"/>
          <p:cNvSpPr txBox="1"/>
          <p:nvPr/>
        </p:nvSpPr>
        <p:spPr>
          <a:xfrm>
            <a:off x="9857404" y="13037343"/>
            <a:ext cx="4669192" cy="587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ctr" defTabSz="642937">
              <a:spcBef>
                <a:spcPts val="0"/>
              </a:spcBef>
              <a:defRPr sz="1400" b="1">
                <a:latin typeface="+mn-lt"/>
                <a:ea typeface="+mn-ea"/>
                <a:cs typeface="+mn-cs"/>
                <a:sym typeface="Raleway"/>
              </a:defRPr>
            </a:pPr>
            <a:r>
              <a:t>Improving Quality Using Strategic Retrospectives</a:t>
            </a:r>
          </a:p>
          <a:p>
            <a:pPr algn="ctr" defTabSz="642937">
              <a:spcBef>
                <a:spcPts val="0"/>
              </a:spcBef>
              <a:defRPr sz="1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SQA European Days #1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44373" y="13179821"/>
            <a:ext cx="382192" cy="3460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 algn="ctr">
              <a:spcBef>
                <a:spcPts val="0"/>
              </a:spcBef>
              <a:defRPr sz="1400">
                <a:solidFill>
                  <a:srgbClr val="AA7942"/>
                </a:solidFill>
                <a:latin typeface="+mn-lt"/>
                <a:ea typeface="+mn-ea"/>
                <a:cs typeface="+mn-cs"/>
                <a:sym typeface="Raleway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Line"/>
          <p:cNvSpPr/>
          <p:nvPr/>
        </p:nvSpPr>
        <p:spPr>
          <a:xfrm>
            <a:off x="952500" y="2055330"/>
            <a:ext cx="21907500" cy="1"/>
          </a:xfrm>
          <a:prstGeom prst="line">
            <a:avLst/>
          </a:prstGeom>
          <a:ln w="12700">
            <a:solidFill>
              <a:srgbClr val="AA7942"/>
            </a:solidFill>
            <a:miter lim="400000"/>
          </a:ln>
        </p:spPr>
        <p:txBody>
          <a:bodyPr lIns="71437" tIns="71437" rIns="71437" bIns="71437" anchor="ctr"/>
          <a:lstStyle/>
          <a:p>
            <a:pPr algn="ctr" defTabSz="642937">
              <a:spcBef>
                <a:spcPts val="0"/>
              </a:spcBef>
              <a:defRPr sz="44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pic>
        <p:nvPicPr>
          <p:cNvPr id="7" name="SJ_Logo_fugle_512x512px-01 300 px.jpg" descr="SJ_Logo_fugle_512x512px-01 300 px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2225000" y="122183"/>
            <a:ext cx="1785938" cy="1785938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31923"/>
          </a:solidFill>
          <a:uFillTx/>
          <a:latin typeface="+mn-lt"/>
          <a:ea typeface="+mn-ea"/>
          <a:cs typeface="+mn-cs"/>
          <a:sym typeface="Raleway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31923"/>
          </a:solidFill>
          <a:uFillTx/>
          <a:latin typeface="+mn-lt"/>
          <a:ea typeface="+mn-ea"/>
          <a:cs typeface="+mn-cs"/>
          <a:sym typeface="Raleway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31923"/>
          </a:solidFill>
          <a:uFillTx/>
          <a:latin typeface="+mn-lt"/>
          <a:ea typeface="+mn-ea"/>
          <a:cs typeface="+mn-cs"/>
          <a:sym typeface="Raleway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31923"/>
          </a:solidFill>
          <a:uFillTx/>
          <a:latin typeface="+mn-lt"/>
          <a:ea typeface="+mn-ea"/>
          <a:cs typeface="+mn-cs"/>
          <a:sym typeface="Raleway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31923"/>
          </a:solidFill>
          <a:uFillTx/>
          <a:latin typeface="+mn-lt"/>
          <a:ea typeface="+mn-ea"/>
          <a:cs typeface="+mn-cs"/>
          <a:sym typeface="Raleway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31923"/>
          </a:solidFill>
          <a:uFillTx/>
          <a:latin typeface="+mn-lt"/>
          <a:ea typeface="+mn-ea"/>
          <a:cs typeface="+mn-cs"/>
          <a:sym typeface="Raleway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31923"/>
          </a:solidFill>
          <a:uFillTx/>
          <a:latin typeface="+mn-lt"/>
          <a:ea typeface="+mn-ea"/>
          <a:cs typeface="+mn-cs"/>
          <a:sym typeface="Raleway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31923"/>
          </a:solidFill>
          <a:uFillTx/>
          <a:latin typeface="+mn-lt"/>
          <a:ea typeface="+mn-ea"/>
          <a:cs typeface="+mn-cs"/>
          <a:sym typeface="Raleway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31923"/>
          </a:solidFill>
          <a:uFillTx/>
          <a:latin typeface="+mn-lt"/>
          <a:ea typeface="+mn-ea"/>
          <a:cs typeface="+mn-cs"/>
          <a:sym typeface="Raleway"/>
        </a:defRPr>
      </a:lvl9pPr>
    </p:titleStyle>
    <p:bodyStyle>
      <a:lvl1pPr marL="622300" marR="0" indent="-622300" algn="l" defTabSz="821531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743D36"/>
          </a:solidFill>
          <a:uFillTx/>
          <a:latin typeface="Roboto Medium"/>
          <a:ea typeface="Roboto Medium"/>
          <a:cs typeface="Roboto Medium"/>
          <a:sym typeface="Roboto Medium"/>
        </a:defRPr>
      </a:lvl1pPr>
      <a:lvl2pPr marL="1027906" marR="0" indent="-583406" algn="l" defTabSz="821531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743D36"/>
          </a:solidFill>
          <a:uFillTx/>
          <a:latin typeface="Roboto Medium"/>
          <a:ea typeface="Roboto Medium"/>
          <a:cs typeface="Roboto Medium"/>
          <a:sym typeface="Roboto Medium"/>
        </a:defRPr>
      </a:lvl2pPr>
      <a:lvl3pPr marL="1472406" marR="0" indent="-583406" algn="l" defTabSz="821531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743D36"/>
          </a:solidFill>
          <a:uFillTx/>
          <a:latin typeface="Roboto Medium"/>
          <a:ea typeface="Roboto Medium"/>
          <a:cs typeface="Roboto Medium"/>
          <a:sym typeface="Roboto Medium"/>
        </a:defRPr>
      </a:lvl3pPr>
      <a:lvl4pPr marL="1916906" marR="0" indent="-583406" algn="l" defTabSz="821531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743D36"/>
          </a:solidFill>
          <a:uFillTx/>
          <a:latin typeface="Roboto Medium"/>
          <a:ea typeface="Roboto Medium"/>
          <a:cs typeface="Roboto Medium"/>
          <a:sym typeface="Roboto Medium"/>
        </a:defRPr>
      </a:lvl4pPr>
      <a:lvl5pPr marL="2361406" marR="0" indent="-583406" algn="l" defTabSz="821531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743D36"/>
          </a:solidFill>
          <a:uFillTx/>
          <a:latin typeface="Roboto Medium"/>
          <a:ea typeface="Roboto Medium"/>
          <a:cs typeface="Roboto Medium"/>
          <a:sym typeface="Roboto Medium"/>
        </a:defRPr>
      </a:lvl5pPr>
      <a:lvl6pPr marL="2805906" marR="0" indent="-583406" algn="l" defTabSz="821531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743D36"/>
          </a:solidFill>
          <a:uFillTx/>
          <a:latin typeface="Roboto Medium"/>
          <a:ea typeface="Roboto Medium"/>
          <a:cs typeface="Roboto Medium"/>
          <a:sym typeface="Roboto Medium"/>
        </a:defRPr>
      </a:lvl6pPr>
      <a:lvl7pPr marL="3250406" marR="0" indent="-583406" algn="l" defTabSz="821531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743D36"/>
          </a:solidFill>
          <a:uFillTx/>
          <a:latin typeface="Roboto Medium"/>
          <a:ea typeface="Roboto Medium"/>
          <a:cs typeface="Roboto Medium"/>
          <a:sym typeface="Roboto Medium"/>
        </a:defRPr>
      </a:lvl7pPr>
      <a:lvl8pPr marL="3694906" marR="0" indent="-583406" algn="l" defTabSz="821531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743D36"/>
          </a:solidFill>
          <a:uFillTx/>
          <a:latin typeface="Roboto Medium"/>
          <a:ea typeface="Roboto Medium"/>
          <a:cs typeface="Roboto Medium"/>
          <a:sym typeface="Roboto Medium"/>
        </a:defRPr>
      </a:lvl8pPr>
      <a:lvl9pPr marL="4139406" marR="0" indent="-583406" algn="l" defTabSz="821531" rtl="0" latinLnBrk="0">
        <a:lnSpc>
          <a:spcPct val="100000"/>
        </a:lnSpc>
        <a:spcBef>
          <a:spcPts val="1600"/>
        </a:spcBef>
        <a:spcAft>
          <a:spcPts val="0"/>
        </a:spcAft>
        <a:buClrTx/>
        <a:buSzPct val="145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743D36"/>
          </a:solidFill>
          <a:uFillTx/>
          <a:latin typeface="Roboto Medium"/>
          <a:ea typeface="Roboto Medium"/>
          <a:cs typeface="Roboto Medium"/>
          <a:sym typeface="Roboto Medium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leway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linkedin.com/company/safe-journey-w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Mette Bruhn-Pedersen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Mette Bruhn-Pedersen</a:t>
            </a:r>
          </a:p>
        </p:txBody>
      </p:sp>
      <p:sp>
        <p:nvSpPr>
          <p:cNvPr id="138" name="Improving Quality Using Strategic Retrospectives"/>
          <p:cNvSpPr>
            <a:spLocks noGrp="1"/>
          </p:cNvSpPr>
          <p:nvPr>
            <p:ph type="ctrTitle"/>
          </p:nvPr>
        </p:nvSpPr>
        <p:spPr>
          <a:xfrm>
            <a:off x="3219722" y="4930775"/>
            <a:ext cx="17944556" cy="17859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64024">
              <a:defRPr sz="5952"/>
            </a:pPr>
            <a:r>
              <a:t>Improving Quality Using Strategic Retrospectives</a:t>
            </a:r>
            <a:r>
              <a:rPr sz="1116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139" name="By"/>
          <p:cNvSpPr txBox="1"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By</a:t>
            </a:r>
          </a:p>
        </p:txBody>
      </p:sp>
      <p:sp>
        <p:nvSpPr>
          <p:cNvPr id="140" name="SQA European Days #1"/>
          <p:cNvSpPr txBox="1"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SQA European Days #1</a:t>
            </a:r>
          </a:p>
        </p:txBody>
      </p:sp>
      <p:sp>
        <p:nvSpPr>
          <p:cNvPr id="141" name="22-03-2019"/>
          <p:cNvSpPr txBox="1"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22-03-2019</a:t>
            </a:r>
          </a:p>
        </p:txBody>
      </p:sp>
      <p:sp>
        <p:nvSpPr>
          <p:cNvPr id="142" name="Radisson BLU Latvija, Riga, Latvia"/>
          <p:cNvSpPr txBox="1"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Radisson BLU Latvija, Riga, Latvia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Basic Process for Strategic Retrospective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Basic Process for Strategic Retrospectives</a:t>
            </a:r>
          </a:p>
        </p:txBody>
      </p:sp>
      <p:sp>
        <p:nvSpPr>
          <p:cNvPr id="24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46" name="Rounded Rectangle"/>
          <p:cNvSpPr/>
          <p:nvPr/>
        </p:nvSpPr>
        <p:spPr>
          <a:xfrm>
            <a:off x="1238250" y="2838937"/>
            <a:ext cx="6417490" cy="710508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>
            <a:solidFill>
              <a:srgbClr val="32538F"/>
            </a:solidFill>
            <a:miter/>
          </a:ln>
        </p:spPr>
        <p:txBody>
          <a:bodyPr lIns="71437" tIns="71437" rIns="71437" bIns="71437" anchor="ctr"/>
          <a:lstStyle/>
          <a:p>
            <a:pPr algn="ctr">
              <a:spcBef>
                <a:spcPts val="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247" name="Self-Assessment Survey"/>
          <p:cNvSpPr txBox="1"/>
          <p:nvPr/>
        </p:nvSpPr>
        <p:spPr>
          <a:xfrm>
            <a:off x="1272934" y="2831642"/>
            <a:ext cx="6348122" cy="725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642937">
              <a:spcBef>
                <a:spcPts val="40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Self-Assessment Survey</a:t>
            </a:r>
          </a:p>
        </p:txBody>
      </p:sp>
      <p:pic>
        <p:nvPicPr>
          <p:cNvPr id="248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7658100"/>
            <a:ext cx="7031881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Rounded Rectangle"/>
          <p:cNvSpPr/>
          <p:nvPr/>
        </p:nvSpPr>
        <p:spPr>
          <a:xfrm>
            <a:off x="1238250" y="3583824"/>
            <a:ext cx="6415684" cy="3627352"/>
          </a:xfrm>
          <a:prstGeom prst="roundRect">
            <a:avLst>
              <a:gd name="adj" fmla="val 19653"/>
            </a:avLst>
          </a:prstGeom>
          <a:ln w="50800">
            <a:solidFill>
              <a:srgbClr val="4472C4"/>
            </a:solidFill>
            <a:miter/>
          </a:ln>
        </p:spPr>
        <p:txBody>
          <a:bodyPr lIns="71437" tIns="71437" rIns="71437" bIns="71437" anchor="ctr"/>
          <a:lstStyle/>
          <a:p>
            <a:pPr algn="ctr">
              <a:spcBef>
                <a:spcPts val="60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257" name="Walkthrough of questions…"/>
          <p:cNvSpPr txBox="1"/>
          <p:nvPr/>
        </p:nvSpPr>
        <p:spPr>
          <a:xfrm>
            <a:off x="1447042" y="3808362"/>
            <a:ext cx="5998099" cy="3102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476250" indent="-476250">
              <a:buSzPct val="100000"/>
              <a:buFont typeface="Arial"/>
              <a:buChar char="•"/>
              <a:defRPr sz="28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Walkthrough of questions</a:t>
            </a:r>
          </a:p>
          <a:p>
            <a:pPr marL="476250" indent="-476250">
              <a:buSzPct val="100000"/>
              <a:buFont typeface="Arial"/>
              <a:buChar char="•"/>
              <a:defRPr sz="28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The team members answer the questions individually</a:t>
            </a:r>
            <a:endParaRPr>
              <a:solidFill>
                <a:srgbClr val="FFFFFF"/>
              </a:solidFill>
            </a:endParaRPr>
          </a:p>
          <a:p>
            <a:pPr marL="476250" indent="-476250">
              <a:buSzPct val="100000"/>
              <a:buFont typeface="Arial"/>
              <a:buChar char="•"/>
              <a:defRPr sz="28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Input from leaders and stakeholders is collected before the retrospective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83255" y="2831642"/>
            <a:ext cx="6417491" cy="8636458"/>
            <a:chOff x="8983255" y="2831642"/>
            <a:chExt cx="6417491" cy="8636458"/>
          </a:xfrm>
        </p:grpSpPr>
        <p:grpSp>
          <p:nvGrpSpPr>
            <p:cNvPr id="2" name="Group 1"/>
            <p:cNvGrpSpPr/>
            <p:nvPr/>
          </p:nvGrpSpPr>
          <p:grpSpPr>
            <a:xfrm>
              <a:off x="8983255" y="2831642"/>
              <a:ext cx="6417491" cy="8636458"/>
              <a:chOff x="8983255" y="2831642"/>
              <a:chExt cx="6417491" cy="8636458"/>
            </a:xfrm>
          </p:grpSpPr>
          <p:pic>
            <p:nvPicPr>
              <p:cNvPr id="245" name="Picture 6" descr="Picture 6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t="4290"/>
              <a:stretch>
                <a:fillRect/>
              </a:stretch>
            </p:blipFill>
            <p:spPr>
              <a:xfrm>
                <a:off x="10404475" y="7658099"/>
                <a:ext cx="3575070" cy="3810001"/>
              </a:xfrm>
              <a:prstGeom prst="rect">
                <a:avLst/>
              </a:prstGeom>
              <a:ln w="12700">
                <a:miter lim="400000"/>
              </a:ln>
            </p:spPr>
          </p:pic>
          <p:grpSp>
            <p:nvGrpSpPr>
              <p:cNvPr id="252" name="Rounded Rectangle 9"/>
              <p:cNvGrpSpPr/>
              <p:nvPr/>
            </p:nvGrpSpPr>
            <p:grpSpPr>
              <a:xfrm>
                <a:off x="8983255" y="2831642"/>
                <a:ext cx="6417491" cy="725098"/>
                <a:chOff x="0" y="4610"/>
                <a:chExt cx="6417489" cy="725097"/>
              </a:xfrm>
            </p:grpSpPr>
            <p:sp>
              <p:nvSpPr>
                <p:cNvPr id="250" name="Rounded Rectangle"/>
                <p:cNvSpPr/>
                <p:nvPr/>
              </p:nvSpPr>
              <p:spPr>
                <a:xfrm>
                  <a:off x="0" y="11905"/>
                  <a:ext cx="6417490" cy="71050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472C4"/>
                </a:solidFill>
                <a:ln w="12700" cap="flat">
                  <a:solidFill>
                    <a:srgbClr val="32538F"/>
                  </a:solidFill>
                  <a:prstDash val="solid"/>
                  <a:miter lim="8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3000">
                      <a:solidFill>
                        <a:srgbClr val="FFFFFF"/>
                      </a:solidFill>
                      <a:latin typeface="Roboto Regular"/>
                      <a:ea typeface="Roboto Regular"/>
                      <a:cs typeface="Roboto Regular"/>
                      <a:sym typeface="Roboto Regular"/>
                    </a:defRPr>
                  </a:pPr>
                  <a:endParaRPr/>
                </a:p>
              </p:txBody>
            </p:sp>
            <p:sp>
              <p:nvSpPr>
                <p:cNvPr id="251" name="Analysis of the Result"/>
                <p:cNvSpPr txBox="1"/>
                <p:nvPr/>
              </p:nvSpPr>
              <p:spPr>
                <a:xfrm>
                  <a:off x="34684" y="4610"/>
                  <a:ext cx="6348122" cy="7250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71437" tIns="71437" rIns="71437" bIns="71437" numCol="1" anchor="ctr">
                  <a:noAutofit/>
                </a:bodyPr>
                <a:lstStyle>
                  <a:lvl1pPr algn="ctr" defTabSz="642937">
                    <a:spcBef>
                      <a:spcPts val="400"/>
                    </a:spcBef>
                    <a:defRPr sz="3000">
                      <a:solidFill>
                        <a:srgbClr val="FFFFFF"/>
                      </a:solidFill>
                      <a:latin typeface="Roboto Regular"/>
                      <a:ea typeface="Roboto Regular"/>
                      <a:cs typeface="Roboto Regular"/>
                      <a:sym typeface="Roboto Regular"/>
                    </a:defRPr>
                  </a:lvl1pPr>
                </a:lstStyle>
                <a:p>
                  <a:r>
                    <a:t>Analysis of the Result</a:t>
                  </a:r>
                </a:p>
              </p:txBody>
            </p:sp>
          </p:grpSp>
          <p:sp>
            <p:nvSpPr>
              <p:cNvPr id="258" name="Rounded Rectangle"/>
              <p:cNvSpPr/>
              <p:nvPr/>
            </p:nvSpPr>
            <p:spPr>
              <a:xfrm>
                <a:off x="8985061" y="3583824"/>
                <a:ext cx="6415684" cy="3627352"/>
              </a:xfrm>
              <a:prstGeom prst="roundRect">
                <a:avLst>
                  <a:gd name="adj" fmla="val 19653"/>
                </a:avLst>
              </a:prstGeom>
              <a:ln w="50800">
                <a:solidFill>
                  <a:srgbClr val="4472C4"/>
                </a:solidFill>
                <a:miter/>
              </a:ln>
            </p:spPr>
            <p:txBody>
              <a:bodyPr lIns="71437" tIns="71437" rIns="71437" bIns="71437" anchor="ctr"/>
              <a:lstStyle/>
              <a:p>
                <a:pPr algn="ctr">
                  <a:spcBef>
                    <a:spcPts val="600"/>
                  </a:spcBef>
                  <a:defRPr sz="3000">
                    <a:solidFill>
                      <a:srgbClr val="FFFFF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pPr>
                <a:endParaRPr/>
              </a:p>
            </p:txBody>
          </p:sp>
        </p:grpSp>
        <p:sp>
          <p:nvSpPr>
            <p:cNvPr id="259" name="Development since last retrospective and over time…"/>
            <p:cNvSpPr txBox="1"/>
            <p:nvPr/>
          </p:nvSpPr>
          <p:spPr>
            <a:xfrm>
              <a:off x="9193854" y="3810000"/>
              <a:ext cx="6187156" cy="33020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/>
            <a:p>
              <a:pPr marL="476250" indent="-476250">
                <a:buSzPct val="100000"/>
                <a:buFont typeface="Arial"/>
                <a:buChar char="•"/>
                <a:defRPr sz="2800"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r>
                <a:rPr dirty="0"/>
                <a:t>Development since last retrospective and over time</a:t>
              </a:r>
            </a:p>
            <a:p>
              <a:pPr marL="476250" indent="-476250">
                <a:buSzPct val="100000"/>
                <a:buFont typeface="Arial"/>
                <a:buChar char="•"/>
                <a:defRPr sz="2800"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r>
                <a:rPr dirty="0"/>
                <a:t>Cause-effect and root cause analysis</a:t>
              </a:r>
              <a:endParaRPr dirty="0">
                <a:solidFill>
                  <a:srgbClr val="FFFFFF"/>
                </a:solidFill>
              </a:endParaRPr>
            </a:p>
            <a:p>
              <a:pPr marL="476250" indent="-476250">
                <a:buSzPct val="100000"/>
                <a:buFont typeface="Arial"/>
                <a:buChar char="•"/>
                <a:defRPr sz="2800"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r>
                <a:rPr dirty="0"/>
                <a:t>Improvement opportunities and impediments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154400" y="2831642"/>
            <a:ext cx="7552443" cy="8382458"/>
            <a:chOff x="16154400" y="2831642"/>
            <a:chExt cx="7552443" cy="8382458"/>
          </a:xfrm>
        </p:grpSpPr>
        <p:pic>
          <p:nvPicPr>
            <p:cNvPr id="249" name="Picture 6" descr="Picture 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154400" y="7912100"/>
              <a:ext cx="7552443" cy="3302000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55" name="Rounded Rectangle 10"/>
            <p:cNvGrpSpPr/>
            <p:nvPr/>
          </p:nvGrpSpPr>
          <p:grpSpPr>
            <a:xfrm>
              <a:off x="16728259" y="2831642"/>
              <a:ext cx="6417491" cy="725098"/>
              <a:chOff x="0" y="4610"/>
              <a:chExt cx="6417489" cy="725097"/>
            </a:xfrm>
          </p:grpSpPr>
          <p:sp>
            <p:nvSpPr>
              <p:cNvPr id="253" name="Rounded Rectangle"/>
              <p:cNvSpPr/>
              <p:nvPr/>
            </p:nvSpPr>
            <p:spPr>
              <a:xfrm>
                <a:off x="0" y="11905"/>
                <a:ext cx="6417490" cy="710508"/>
              </a:xfrm>
              <a:prstGeom prst="roundRect">
                <a:avLst>
                  <a:gd name="adj" fmla="val 16667"/>
                </a:avLst>
              </a:prstGeom>
              <a:solidFill>
                <a:srgbClr val="4472C4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pPr>
                <a:endParaRPr/>
              </a:p>
            </p:txBody>
          </p:sp>
          <p:sp>
            <p:nvSpPr>
              <p:cNvPr id="254" name="Growth Items"/>
              <p:cNvSpPr txBox="1"/>
              <p:nvPr/>
            </p:nvSpPr>
            <p:spPr>
              <a:xfrm>
                <a:off x="34684" y="4610"/>
                <a:ext cx="6348122" cy="7250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 algn="ctr" defTabSz="642937">
                  <a:spcBef>
                    <a:spcPts val="400"/>
                  </a:spcBef>
                  <a:defRPr sz="3000">
                    <a:solidFill>
                      <a:srgbClr val="FFFFF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lvl1pPr>
              </a:lstStyle>
              <a:p>
                <a:r>
                  <a:t>Growth Items</a:t>
                </a:r>
              </a:p>
            </p:txBody>
          </p:sp>
        </p:grpSp>
        <p:sp>
          <p:nvSpPr>
            <p:cNvPr id="260" name="Rounded Rectangle"/>
            <p:cNvSpPr/>
            <p:nvPr/>
          </p:nvSpPr>
          <p:spPr>
            <a:xfrm>
              <a:off x="16730065" y="3537983"/>
              <a:ext cx="6415684" cy="3630134"/>
            </a:xfrm>
            <a:prstGeom prst="roundRect">
              <a:avLst>
                <a:gd name="adj" fmla="val 19638"/>
              </a:avLst>
            </a:prstGeom>
            <a:ln w="50800">
              <a:solidFill>
                <a:srgbClr val="4472C4"/>
              </a:solidFill>
              <a:miter/>
            </a:ln>
          </p:spPr>
          <p:txBody>
            <a:bodyPr lIns="71437" tIns="71437" rIns="71437" bIns="71437" anchor="ctr"/>
            <a:lstStyle/>
            <a:p>
              <a:pPr algn="ctr">
                <a:spcBef>
                  <a:spcPts val="600"/>
                </a:spcBef>
                <a:defRPr sz="30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  <p:sp>
          <p:nvSpPr>
            <p:cNvPr id="261" name="Define and prioritise the team’s growth items…"/>
            <p:cNvSpPr txBox="1"/>
            <p:nvPr/>
          </p:nvSpPr>
          <p:spPr>
            <a:xfrm>
              <a:off x="16931572" y="3804554"/>
              <a:ext cx="5998099" cy="25943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/>
            <a:p>
              <a:pPr marL="476250" indent="-476250">
                <a:buSzPct val="100000"/>
                <a:buFont typeface="Arial"/>
                <a:buChar char="•"/>
                <a:defRPr sz="2800"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r>
                <a:t>Define and prioritise the team’s growth items</a:t>
              </a:r>
            </a:p>
            <a:p>
              <a:pPr marL="476250" indent="-476250">
                <a:buSzPct val="100000"/>
                <a:buFont typeface="Arial"/>
                <a:buChar char="•"/>
                <a:defRPr sz="2800"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r>
                <a:t>Estimate business impact</a:t>
              </a:r>
            </a:p>
            <a:p>
              <a:pPr marL="476250" indent="-476250">
                <a:buSzPct val="100000"/>
                <a:buFont typeface="Arial"/>
                <a:buChar char="•"/>
                <a:defRPr sz="2800"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r>
                <a:t>Identify organisational growth items and impediments</a:t>
              </a:r>
            </a:p>
          </p:txBody>
        </p:sp>
      </p:grpSp>
      <p:sp>
        <p:nvSpPr>
          <p:cNvPr id="262" name="Right Arrow 16"/>
          <p:cNvSpPr/>
          <p:nvPr/>
        </p:nvSpPr>
        <p:spPr>
          <a:xfrm>
            <a:off x="7712668" y="2837763"/>
            <a:ext cx="1211853" cy="712855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/>
          </a:gradFill>
          <a:ln w="3175">
            <a:solidFill>
              <a:srgbClr val="000000"/>
            </a:solidFill>
            <a:miter/>
          </a:ln>
        </p:spPr>
        <p:txBody>
          <a:bodyPr lIns="71437" tIns="71437" rIns="71437" bIns="71437" anchor="ctr"/>
          <a:lstStyle/>
          <a:p>
            <a:pPr algn="ctr">
              <a:spcBef>
                <a:spcPts val="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263" name="Right Arrow 17"/>
          <p:cNvSpPr/>
          <p:nvPr/>
        </p:nvSpPr>
        <p:spPr>
          <a:xfrm>
            <a:off x="15457673" y="2837763"/>
            <a:ext cx="1211852" cy="712855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/>
          </a:gradFill>
          <a:ln w="3175">
            <a:solidFill>
              <a:srgbClr val="000000"/>
            </a:solidFill>
            <a:miter/>
          </a:ln>
        </p:spPr>
        <p:txBody>
          <a:bodyPr lIns="71437" tIns="71437" rIns="71437" bIns="71437" anchor="ctr"/>
          <a:lstStyle/>
          <a:p>
            <a:pPr algn="ctr">
              <a:spcBef>
                <a:spcPts val="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-7153835" y="-6121255"/>
            <a:ext cx="144334" cy="893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4200" b="0" i="0" u="none" strike="noStrike" cap="none" spc="0" normalizeH="0" baseline="0" dirty="0">
              <a:ln>
                <a:noFill/>
              </a:ln>
              <a:solidFill>
                <a:srgbClr val="743D36"/>
              </a:solidFill>
              <a:effectLst/>
              <a:uFillTx/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" name="AgilityHealth® TeamHealth® radar"/>
          <p:cNvSpPr txBox="1"/>
          <p:nvPr/>
        </p:nvSpPr>
        <p:spPr>
          <a:xfrm>
            <a:off x="927100" y="13166184"/>
            <a:ext cx="5110372" cy="35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30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da-DK" sz="1400" dirty="0" smtClean="0"/>
              <a:t>Pictures </a:t>
            </a:r>
            <a:r>
              <a:rPr lang="da-DK" sz="1400" dirty="0" err="1" smtClean="0"/>
              <a:t>used</a:t>
            </a:r>
            <a:r>
              <a:rPr lang="da-DK" sz="1400" dirty="0" smtClean="0"/>
              <a:t> with permission from Agile Transformation Inc.</a:t>
            </a:r>
            <a:endParaRPr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Experiences from Alka Forsikring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Experiences from Alka Forsikring</a:t>
            </a:r>
          </a:p>
        </p:txBody>
      </p:sp>
      <p:sp>
        <p:nvSpPr>
          <p:cNvPr id="266" name="Slide Number"/>
          <p:cNvSpPr>
            <a:spLocks noGrp="1"/>
          </p:cNvSpPr>
          <p:nvPr>
            <p:ph type="sldNum" sz="quarter" idx="2"/>
          </p:nvPr>
        </p:nvSpPr>
        <p:spPr>
          <a:xfrm>
            <a:off x="23246956" y="13182600"/>
            <a:ext cx="328576" cy="3460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67" name="Read the full case study on our website:…"/>
          <p:cNvSpPr txBox="1"/>
          <p:nvPr/>
        </p:nvSpPr>
        <p:spPr>
          <a:xfrm>
            <a:off x="6392050" y="9450784"/>
            <a:ext cx="11599900" cy="1240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ctr">
              <a:defRPr sz="30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Read the full case study on our website: </a:t>
            </a:r>
          </a:p>
          <a:p>
            <a:pPr algn="ctr">
              <a:defRPr sz="30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www.safejourney.dk/case-study-alka-forsikring-pilots-agilityhealth/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Background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Background</a:t>
            </a:r>
          </a:p>
        </p:txBody>
      </p:sp>
      <p:sp>
        <p:nvSpPr>
          <p:cNvPr id="270" name="The company had worked with agile methodologies for a couple of years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The company had worked with agile methodologies for a couple of years</a:t>
            </a:r>
          </a:p>
          <a:p>
            <a:r>
              <a:t>The agile team was created by splitting a larger team approx. half a year before the first strategic retrospective</a:t>
            </a:r>
          </a:p>
          <a:p>
            <a:r>
              <a:t>The team felt quite mature but with room for improvements</a:t>
            </a:r>
          </a:p>
          <a:p>
            <a:r>
              <a:t>First time the Scrum master had the role of Scrum master </a:t>
            </a:r>
          </a:p>
        </p:txBody>
      </p:sp>
      <p:sp>
        <p:nvSpPr>
          <p:cNvPr id="27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rocess at Alka Forsikring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Process at Alka Forsikring</a:t>
            </a:r>
          </a:p>
        </p:txBody>
      </p:sp>
      <p:sp>
        <p:nvSpPr>
          <p:cNvPr id="27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75" name="2"/>
          <p:cNvSpPr txBox="1"/>
          <p:nvPr/>
        </p:nvSpPr>
        <p:spPr>
          <a:xfrm>
            <a:off x="15125319" y="9123908"/>
            <a:ext cx="524312" cy="962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0458" tIns="100458" rIns="100458" bIns="100458" anchor="ctr">
            <a:spAutoFit/>
          </a:bodyPr>
          <a:lstStyle>
            <a:lvl1pPr algn="ctr" defTabSz="1155278">
              <a:spcBef>
                <a:spcPts val="0"/>
              </a:spcBef>
              <a:defRPr sz="4400">
                <a:solidFill>
                  <a:srgbClr val="41414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2</a:t>
            </a:r>
          </a:p>
        </p:txBody>
      </p:sp>
      <p:sp>
        <p:nvSpPr>
          <p:cNvPr id="276" name="Introduction to the team"/>
          <p:cNvSpPr/>
          <p:nvPr/>
        </p:nvSpPr>
        <p:spPr>
          <a:xfrm>
            <a:off x="4111902" y="8192406"/>
            <a:ext cx="4395081" cy="1506886"/>
          </a:xfrm>
          <a:prstGeom prst="roundRect">
            <a:avLst>
              <a:gd name="adj" fmla="val 25000"/>
            </a:avLst>
          </a:prstGeom>
          <a:solidFill>
            <a:srgbClr val="D9B289"/>
          </a:solidFill>
          <a:ln w="25400">
            <a:solidFill>
              <a:srgbClr val="743D3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0458" tIns="100458" rIns="100458" bIns="100458" anchor="ctr"/>
          <a:lstStyle>
            <a:lvl1pPr algn="ctr">
              <a:spcBef>
                <a:spcPts val="0"/>
              </a:spcBef>
              <a:defRPr sz="2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Introduction to the team</a:t>
            </a:r>
          </a:p>
        </p:txBody>
      </p:sp>
      <p:sp>
        <p:nvSpPr>
          <p:cNvPr id="277" name="Line"/>
          <p:cNvSpPr/>
          <p:nvPr/>
        </p:nvSpPr>
        <p:spPr>
          <a:xfrm>
            <a:off x="6309442" y="4514503"/>
            <a:ext cx="1" cy="1111747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100458" tIns="100458" rIns="100458" bIns="100458" anchor="ctr"/>
          <a:lstStyle/>
          <a:p>
            <a:pPr algn="ctr" defTabSz="1155278">
              <a:spcBef>
                <a:spcPts val="0"/>
              </a:spcBef>
              <a:defRPr sz="6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78" name="Line"/>
          <p:cNvSpPr/>
          <p:nvPr/>
        </p:nvSpPr>
        <p:spPr>
          <a:xfrm>
            <a:off x="8527193" y="3677084"/>
            <a:ext cx="2103028" cy="5325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213" y="21552"/>
                </a:lnTo>
                <a:lnTo>
                  <a:pt x="11051" y="0"/>
                </a:lnTo>
                <a:lnTo>
                  <a:pt x="21600" y="100"/>
                </a:lnTo>
              </a:path>
            </a:pathLst>
          </a:cu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100458" tIns="100458" rIns="100458" bIns="100458" anchor="ctr"/>
          <a:lstStyle/>
          <a:p>
            <a:pPr algn="ctr" defTabSz="1155278">
              <a:spcBef>
                <a:spcPts val="0"/>
              </a:spcBef>
              <a:defRPr sz="6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79" name="Line"/>
          <p:cNvSpPr/>
          <p:nvPr/>
        </p:nvSpPr>
        <p:spPr>
          <a:xfrm>
            <a:off x="15134114" y="8726342"/>
            <a:ext cx="1377406" cy="1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100458" tIns="100458" rIns="100458" bIns="100458" anchor="ctr"/>
          <a:lstStyle/>
          <a:p>
            <a:pPr algn="ctr" defTabSz="1155278">
              <a:spcBef>
                <a:spcPts val="0"/>
              </a:spcBef>
              <a:defRPr sz="6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80" name="Introduction and tool setup with scrum master"/>
          <p:cNvSpPr/>
          <p:nvPr/>
        </p:nvSpPr>
        <p:spPr>
          <a:xfrm>
            <a:off x="4111902" y="5637882"/>
            <a:ext cx="4395081" cy="1506886"/>
          </a:xfrm>
          <a:prstGeom prst="roundRect">
            <a:avLst>
              <a:gd name="adj" fmla="val 25000"/>
            </a:avLst>
          </a:prstGeom>
          <a:solidFill>
            <a:srgbClr val="D9B289"/>
          </a:solidFill>
          <a:ln w="25400">
            <a:solidFill>
              <a:srgbClr val="743D3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0458" tIns="100458" rIns="100458" bIns="100458" anchor="ctr"/>
          <a:lstStyle>
            <a:lvl1pPr algn="ctr">
              <a:spcBef>
                <a:spcPts val="0"/>
              </a:spcBef>
              <a:defRPr sz="2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Introduction and tool setup with scrum master</a:t>
            </a:r>
          </a:p>
        </p:txBody>
      </p:sp>
      <p:sp>
        <p:nvSpPr>
          <p:cNvPr id="281" name="Decision to pilot strategic retrospective"/>
          <p:cNvSpPr/>
          <p:nvPr/>
        </p:nvSpPr>
        <p:spPr>
          <a:xfrm>
            <a:off x="4111902" y="3043299"/>
            <a:ext cx="4395081" cy="1506886"/>
          </a:xfrm>
          <a:prstGeom prst="roundRect">
            <a:avLst>
              <a:gd name="adj" fmla="val 25000"/>
            </a:avLst>
          </a:prstGeom>
          <a:solidFill>
            <a:srgbClr val="D9B289"/>
          </a:solidFill>
          <a:ln w="25400">
            <a:solidFill>
              <a:srgbClr val="743D3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0458" tIns="100458" rIns="100458" bIns="100458" anchor="ctr"/>
          <a:lstStyle>
            <a:lvl1pPr algn="ctr">
              <a:spcBef>
                <a:spcPts val="0"/>
              </a:spcBef>
              <a:defRPr sz="2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Decision to pilot strategic retrospective</a:t>
            </a:r>
          </a:p>
        </p:txBody>
      </p:sp>
      <p:sp>
        <p:nvSpPr>
          <p:cNvPr id="282" name="Strategic retrospective"/>
          <p:cNvSpPr/>
          <p:nvPr/>
        </p:nvSpPr>
        <p:spPr>
          <a:xfrm>
            <a:off x="10696928" y="3043299"/>
            <a:ext cx="4395082" cy="1506886"/>
          </a:xfrm>
          <a:prstGeom prst="roundRect">
            <a:avLst>
              <a:gd name="adj" fmla="val 25000"/>
            </a:avLst>
          </a:prstGeom>
          <a:solidFill>
            <a:srgbClr val="DA9046"/>
          </a:solidFill>
          <a:ln w="25400">
            <a:solidFill>
              <a:srgbClr val="743D3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0458" tIns="100458" rIns="100458" bIns="100458" anchor="ctr"/>
          <a:lstStyle>
            <a:lvl1pPr algn="ctr">
              <a:spcBef>
                <a:spcPts val="0"/>
              </a:spcBef>
              <a:defRPr sz="30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Strategic retrospective</a:t>
            </a:r>
          </a:p>
        </p:txBody>
      </p:sp>
      <p:sp>
        <p:nvSpPr>
          <p:cNvPr id="283" name="Debriefing with leaders"/>
          <p:cNvSpPr/>
          <p:nvPr/>
        </p:nvSpPr>
        <p:spPr>
          <a:xfrm>
            <a:off x="10696928" y="5667971"/>
            <a:ext cx="4395082" cy="1506886"/>
          </a:xfrm>
          <a:prstGeom prst="roundRect">
            <a:avLst>
              <a:gd name="adj" fmla="val 25000"/>
            </a:avLst>
          </a:prstGeom>
          <a:solidFill>
            <a:srgbClr val="DA9046"/>
          </a:solidFill>
          <a:ln w="25400">
            <a:solidFill>
              <a:srgbClr val="743D3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0458" tIns="100458" rIns="100458" bIns="100458" anchor="ctr"/>
          <a:lstStyle>
            <a:lvl1pPr algn="ctr">
              <a:spcBef>
                <a:spcPts val="0"/>
              </a:spcBef>
              <a:defRPr sz="30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Debriefing with leaders</a:t>
            </a:r>
          </a:p>
        </p:txBody>
      </p:sp>
      <p:sp>
        <p:nvSpPr>
          <p:cNvPr id="284" name="Follow-up with scrum master"/>
          <p:cNvSpPr/>
          <p:nvPr/>
        </p:nvSpPr>
        <p:spPr>
          <a:xfrm>
            <a:off x="10696928" y="8192406"/>
            <a:ext cx="4395082" cy="1506886"/>
          </a:xfrm>
          <a:prstGeom prst="roundRect">
            <a:avLst>
              <a:gd name="adj" fmla="val 25000"/>
            </a:avLst>
          </a:prstGeom>
          <a:solidFill>
            <a:srgbClr val="DA9046"/>
          </a:solidFill>
          <a:ln w="25400">
            <a:solidFill>
              <a:srgbClr val="743D3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0458" tIns="100458" rIns="100458" bIns="100458" anchor="ctr"/>
          <a:lstStyle>
            <a:lvl1pPr algn="ctr">
              <a:spcBef>
                <a:spcPts val="0"/>
              </a:spcBef>
              <a:defRPr sz="30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Follow-up with scrum master</a:t>
            </a:r>
          </a:p>
        </p:txBody>
      </p:sp>
      <p:sp>
        <p:nvSpPr>
          <p:cNvPr id="285" name="Evaluation of  the pilot"/>
          <p:cNvSpPr/>
          <p:nvPr/>
        </p:nvSpPr>
        <p:spPr>
          <a:xfrm>
            <a:off x="16466796" y="10716841"/>
            <a:ext cx="4395082" cy="1506885"/>
          </a:xfrm>
          <a:prstGeom prst="roundRect">
            <a:avLst>
              <a:gd name="adj" fmla="val 25000"/>
            </a:avLst>
          </a:prstGeom>
          <a:solidFill>
            <a:srgbClr val="D9B289"/>
          </a:solidFill>
          <a:ln w="25400">
            <a:solidFill>
              <a:srgbClr val="743D3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0458" tIns="100458" rIns="100458" bIns="100458" anchor="ctr"/>
          <a:lstStyle>
            <a:lvl1pPr algn="ctr">
              <a:spcBef>
                <a:spcPts val="0"/>
              </a:spcBef>
              <a:defRPr sz="2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Evaluation of  the pilot</a:t>
            </a:r>
          </a:p>
        </p:txBody>
      </p:sp>
      <p:sp>
        <p:nvSpPr>
          <p:cNvPr id="286" name="Line"/>
          <p:cNvSpPr/>
          <p:nvPr/>
        </p:nvSpPr>
        <p:spPr>
          <a:xfrm>
            <a:off x="12894468" y="4521759"/>
            <a:ext cx="1" cy="1103945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100458" tIns="100458" rIns="100458" bIns="100458" anchor="ctr"/>
          <a:lstStyle/>
          <a:p>
            <a:pPr algn="ctr" defTabSz="1155278">
              <a:spcBef>
                <a:spcPts val="0"/>
              </a:spcBef>
              <a:defRPr sz="6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87" name="Repeat strategic retrospective again"/>
          <p:cNvSpPr/>
          <p:nvPr/>
        </p:nvSpPr>
        <p:spPr>
          <a:xfrm>
            <a:off x="16466796" y="8189723"/>
            <a:ext cx="4390035" cy="1512253"/>
          </a:xfrm>
          <a:prstGeom prst="roundRect">
            <a:avLst>
              <a:gd name="adj" fmla="val 24927"/>
            </a:avLst>
          </a:prstGeom>
          <a:solidFill>
            <a:srgbClr val="D9B289"/>
          </a:solidFill>
          <a:ln w="25400">
            <a:solidFill>
              <a:srgbClr val="743D3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0458" tIns="100458" rIns="100458" bIns="100458" anchor="ctr"/>
          <a:lstStyle>
            <a:lvl1pPr algn="ctr">
              <a:spcBef>
                <a:spcPts val="0"/>
              </a:spcBef>
              <a:defRPr sz="2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Repeat strategic retrospective again</a:t>
            </a:r>
          </a:p>
        </p:txBody>
      </p:sp>
      <p:sp>
        <p:nvSpPr>
          <p:cNvPr id="288" name="1"/>
          <p:cNvSpPr txBox="1"/>
          <p:nvPr/>
        </p:nvSpPr>
        <p:spPr>
          <a:xfrm>
            <a:off x="15125319" y="7843056"/>
            <a:ext cx="524312" cy="962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0458" tIns="100458" rIns="100458" bIns="100458" anchor="ctr">
            <a:spAutoFit/>
          </a:bodyPr>
          <a:lstStyle>
            <a:lvl1pPr algn="ctr" defTabSz="1155278">
              <a:spcBef>
                <a:spcPts val="0"/>
              </a:spcBef>
              <a:defRPr sz="4400">
                <a:solidFill>
                  <a:srgbClr val="41414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1</a:t>
            </a:r>
          </a:p>
        </p:txBody>
      </p:sp>
      <p:sp>
        <p:nvSpPr>
          <p:cNvPr id="289" name="Line"/>
          <p:cNvSpPr/>
          <p:nvPr/>
        </p:nvSpPr>
        <p:spPr>
          <a:xfrm>
            <a:off x="15130556" y="9296239"/>
            <a:ext cx="648225" cy="1"/>
          </a:xfrm>
          <a:prstGeom prst="line">
            <a:avLst/>
          </a:prstGeom>
          <a:ln w="25400">
            <a:solidFill>
              <a:srgbClr val="414141"/>
            </a:solidFill>
            <a:miter lim="400000"/>
          </a:ln>
        </p:spPr>
        <p:txBody>
          <a:bodyPr lIns="100458" tIns="100458" rIns="100458" bIns="100458" anchor="ctr"/>
          <a:lstStyle/>
          <a:p>
            <a:pPr algn="ctr" defTabSz="1155278">
              <a:spcBef>
                <a:spcPts val="0"/>
              </a:spcBef>
              <a:defRPr sz="6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90" name="Line"/>
          <p:cNvSpPr/>
          <p:nvPr/>
        </p:nvSpPr>
        <p:spPr>
          <a:xfrm>
            <a:off x="15778778" y="9288983"/>
            <a:ext cx="2" cy="2192162"/>
          </a:xfrm>
          <a:prstGeom prst="line">
            <a:avLst/>
          </a:prstGeom>
          <a:ln w="25400">
            <a:solidFill>
              <a:srgbClr val="414141"/>
            </a:solidFill>
            <a:miter lim="400000"/>
          </a:ln>
        </p:spPr>
        <p:txBody>
          <a:bodyPr lIns="100458" tIns="100458" rIns="100458" bIns="100458" anchor="ctr"/>
          <a:lstStyle/>
          <a:p>
            <a:pPr algn="ctr" defTabSz="1155278">
              <a:spcBef>
                <a:spcPts val="0"/>
              </a:spcBef>
              <a:defRPr sz="6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91" name="Line"/>
          <p:cNvSpPr/>
          <p:nvPr/>
        </p:nvSpPr>
        <p:spPr>
          <a:xfrm>
            <a:off x="15776804" y="11470283"/>
            <a:ext cx="732235" cy="1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100458" tIns="100458" rIns="100458" bIns="100458" anchor="ctr"/>
          <a:lstStyle/>
          <a:p>
            <a:pPr algn="ctr" defTabSz="1155278">
              <a:spcBef>
                <a:spcPts val="0"/>
              </a:spcBef>
              <a:defRPr sz="6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92" name="Line"/>
          <p:cNvSpPr/>
          <p:nvPr/>
        </p:nvSpPr>
        <p:spPr>
          <a:xfrm>
            <a:off x="15103412" y="3660652"/>
            <a:ext cx="3445701" cy="4504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535" y="0"/>
                </a:lnTo>
                <a:lnTo>
                  <a:pt x="0" y="168"/>
                </a:lnTo>
              </a:path>
            </a:pathLst>
          </a:custGeom>
          <a:ln w="25400">
            <a:solidFill>
              <a:srgbClr val="41414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100458" tIns="100458" rIns="100458" bIns="100458" anchor="ctr"/>
          <a:lstStyle/>
          <a:p>
            <a:pPr algn="ctr" defTabSz="1155278">
              <a:spcBef>
                <a:spcPts val="0"/>
              </a:spcBef>
              <a:defRPr sz="6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93" name="Line"/>
          <p:cNvSpPr/>
          <p:nvPr/>
        </p:nvSpPr>
        <p:spPr>
          <a:xfrm>
            <a:off x="6309442" y="7143367"/>
            <a:ext cx="1" cy="1058169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100458" tIns="100458" rIns="100458" bIns="100458" anchor="ctr"/>
          <a:lstStyle/>
          <a:p>
            <a:pPr algn="ctr" defTabSz="1155278">
              <a:spcBef>
                <a:spcPts val="0"/>
              </a:spcBef>
              <a:defRPr sz="6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94" name="Line"/>
          <p:cNvSpPr/>
          <p:nvPr/>
        </p:nvSpPr>
        <p:spPr>
          <a:xfrm>
            <a:off x="12874715" y="7143367"/>
            <a:ext cx="1" cy="1058169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100458" tIns="100458" rIns="100458" bIns="100458" anchor="ctr"/>
          <a:lstStyle/>
          <a:p>
            <a:pPr algn="ctr" defTabSz="1155278">
              <a:spcBef>
                <a:spcPts val="0"/>
              </a:spcBef>
              <a:defRPr sz="6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1st Baseline Self-Assessmen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1st Baseline Self-Assessment</a:t>
            </a:r>
          </a:p>
        </p:txBody>
      </p:sp>
      <p:sp>
        <p:nvSpPr>
          <p:cNvPr id="297" name="The team assessed five dimensions:…"/>
          <p:cNvSpPr>
            <a:spLocks noGrp="1"/>
          </p:cNvSpPr>
          <p:nvPr>
            <p:ph type="body" sz="half" idx="1"/>
          </p:nvPr>
        </p:nvSpPr>
        <p:spPr>
          <a:xfrm>
            <a:off x="12268993" y="2678906"/>
            <a:ext cx="10461898" cy="9644063"/>
          </a:xfrm>
          <a:prstGeom prst="rect">
            <a:avLst/>
          </a:prstGeom>
        </p:spPr>
        <p:txBody>
          <a:bodyPr/>
          <a:lstStyle/>
          <a:p>
            <a:r>
              <a:t>The team assessed five dimensions:</a:t>
            </a:r>
          </a:p>
          <a:p>
            <a:pPr lvl="1"/>
            <a:r>
              <a:t>Clarity</a:t>
            </a:r>
          </a:p>
          <a:p>
            <a:pPr lvl="1"/>
            <a:r>
              <a:t>Performance</a:t>
            </a:r>
          </a:p>
          <a:p>
            <a:pPr lvl="1"/>
            <a:r>
              <a:t>Leadership</a:t>
            </a:r>
          </a:p>
          <a:p>
            <a:pPr lvl="1"/>
            <a:r>
              <a:t>Culture</a:t>
            </a:r>
          </a:p>
          <a:p>
            <a:pPr lvl="1"/>
            <a:r>
              <a:t>Foundation</a:t>
            </a:r>
          </a:p>
        </p:txBody>
      </p:sp>
      <p:sp>
        <p:nvSpPr>
          <p:cNvPr id="29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299" name="Alka Forsikring 1st Strategic Retrospective.png" descr="Alka Forsikring 1st Strategic Retrospectiv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1451" y="2678906"/>
            <a:ext cx="10461898" cy="9644063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AgilityHealth® TeamHealth® radar"/>
          <p:cNvSpPr txBox="1"/>
          <p:nvPr/>
        </p:nvSpPr>
        <p:spPr>
          <a:xfrm>
            <a:off x="3543051" y="12279312"/>
            <a:ext cx="591869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30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AgilityHealth</a:t>
            </a:r>
            <a:r>
              <a:rPr baseline="31999"/>
              <a:t>®</a:t>
            </a:r>
            <a:r>
              <a:t> TeamHealth</a:t>
            </a:r>
            <a:r>
              <a:rPr baseline="31999"/>
              <a:t>®</a:t>
            </a:r>
            <a:r>
              <a:t> radar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Analysis of Key Topic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Analysis of Key Topics</a:t>
            </a:r>
          </a:p>
        </p:txBody>
      </p:sp>
      <p:sp>
        <p:nvSpPr>
          <p:cNvPr id="303" name="Identified most important topics to discuss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Identified most important topics to discuss</a:t>
            </a:r>
          </a:p>
          <a:p>
            <a:r>
              <a:t>Analysed topics in two groups</a:t>
            </a:r>
          </a:p>
          <a:p>
            <a:r>
              <a:t>Continued in one group and selected the most important problem</a:t>
            </a:r>
          </a:p>
          <a:p>
            <a:r>
              <a:t>Conducted root cause analysis</a:t>
            </a:r>
          </a:p>
          <a:p>
            <a:r>
              <a:t>Defined improvement story (growth item)</a:t>
            </a:r>
          </a:p>
        </p:txBody>
      </p:sp>
      <p:sp>
        <p:nvSpPr>
          <p:cNvPr id="30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rowth Items of the First Strategic Retrospectiv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Growth Items of the First Strategic Retrospective</a:t>
            </a:r>
          </a:p>
        </p:txBody>
      </p:sp>
      <p:sp>
        <p:nvSpPr>
          <p:cNvPr id="307" name="The team members identified lack of improvement based on team retrospectives as the strategic problem they wanted to address during the next four sprints.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The team members identified lack of improvement based on team retrospectives as the strategic problem they wanted to address during the next four sprints. </a:t>
            </a:r>
          </a:p>
          <a:p>
            <a:endParaRPr/>
          </a:p>
          <a:p>
            <a:r>
              <a:t>The team did not identify any organisational improvement items for the organisational leaders.</a:t>
            </a:r>
          </a:p>
        </p:txBody>
      </p:sp>
      <p:sp>
        <p:nvSpPr>
          <p:cNvPr id="30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omparison between 1st and 2nd Strategic Retrospectiv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Comparison between 1st and 2nd Strategic Retrospective</a:t>
            </a:r>
          </a:p>
        </p:txBody>
      </p:sp>
      <p:sp>
        <p:nvSpPr>
          <p:cNvPr id="3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312" name="Team Facilitator Growth for Case Study.png" descr="Team Facilitator Growth for Case Stud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5518" y="2678906"/>
            <a:ext cx="16547537" cy="8785826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AgilityHealth® Platform"/>
          <p:cNvSpPr txBox="1"/>
          <p:nvPr/>
        </p:nvSpPr>
        <p:spPr>
          <a:xfrm>
            <a:off x="9717450" y="12361068"/>
            <a:ext cx="414367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30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AgilityHealth</a:t>
            </a:r>
            <a:r>
              <a:rPr baseline="31999"/>
              <a:t>®</a:t>
            </a:r>
            <a:r>
              <a:t> Platform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Benefits of the Strategic Retrospectives in Alka Forsikring*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Benefits of the Strategic Retrospectives in Alka Forsikring*</a:t>
            </a:r>
          </a:p>
        </p:txBody>
      </p:sp>
      <p:sp>
        <p:nvSpPr>
          <p:cNvPr id="316" name="The result of the TeamHealth radar “hit the nail”. The team members recognised the result and thought it reflected their actual challenges.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rPr dirty="0"/>
              <a:t>The result of the TeamHealth radar “hit the nail”. The team members recognised the result and thought it reflected their actual challenges.</a:t>
            </a:r>
          </a:p>
          <a:p>
            <a:endParaRPr dirty="0"/>
          </a:p>
          <a:p>
            <a:r>
              <a:rPr dirty="0"/>
              <a:t>All team members had been engaged and contributed to the work related to the improvement story. They felt that they were doing it together.</a:t>
            </a:r>
          </a:p>
          <a:p>
            <a:endParaRPr dirty="0"/>
          </a:p>
          <a:p>
            <a:r>
              <a:rPr dirty="0"/>
              <a:t>Compared with the previous agile maturity measurement method, the team members felt that AgilityHealth</a:t>
            </a:r>
            <a:r>
              <a:rPr baseline="31999" dirty="0"/>
              <a:t>®</a:t>
            </a:r>
            <a:r>
              <a:rPr dirty="0"/>
              <a:t> resulted in more concrete actions.</a:t>
            </a:r>
          </a:p>
        </p:txBody>
      </p:sp>
      <p:sp>
        <p:nvSpPr>
          <p:cNvPr id="31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318" name="* Read the full case study on our website: www.safejourney.dk/case-study-alka-forsikring-pilots-agilityhealth/"/>
          <p:cNvSpPr txBox="1"/>
          <p:nvPr/>
        </p:nvSpPr>
        <p:spPr>
          <a:xfrm>
            <a:off x="1265541" y="11428412"/>
            <a:ext cx="18782160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* Read the full case study on our website: www.safejourney.dk/case-study-alka-forsikring-pilots-agilityhealth/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How to Introduce Strategic Retrospective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Introduce Strategic Retrospectives</a:t>
            </a:r>
          </a:p>
        </p:txBody>
      </p:sp>
      <p:sp>
        <p:nvSpPr>
          <p:cNvPr id="321" name="Slide Number"/>
          <p:cNvSpPr>
            <a:spLocks noGrp="1"/>
          </p:cNvSpPr>
          <p:nvPr>
            <p:ph type="sldNum" sz="quarter" idx="2"/>
          </p:nvPr>
        </p:nvSpPr>
        <p:spPr>
          <a:xfrm>
            <a:off x="23239666" y="13182600"/>
            <a:ext cx="343155" cy="3460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genda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</a:t>
            </a:r>
          </a:p>
        </p:txBody>
      </p:sp>
      <p:sp>
        <p:nvSpPr>
          <p:cNvPr id="145" name="Introduction to retrospectives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 to retrospectives</a:t>
            </a:r>
          </a:p>
          <a:p>
            <a:r>
              <a:t>Input from the audience</a:t>
            </a:r>
          </a:p>
          <a:p>
            <a:r>
              <a:t>Introduction to strategic retrospectives</a:t>
            </a:r>
          </a:p>
          <a:p>
            <a:r>
              <a:t>Experiences using strategic retrospectives</a:t>
            </a:r>
          </a:p>
          <a:p>
            <a:r>
              <a:t>How to introduce strategic retrospectives</a:t>
            </a:r>
          </a:p>
          <a:p>
            <a:r>
              <a:t>Conclusion</a:t>
            </a:r>
          </a:p>
        </p:txBody>
      </p:sp>
      <p:sp>
        <p:nvSpPr>
          <p:cNvPr id="14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onsideration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Considerations </a:t>
            </a:r>
          </a:p>
        </p:txBody>
      </p:sp>
      <p:sp>
        <p:nvSpPr>
          <p:cNvPr id="324" name="Current challenges with effective team retrospectives…"/>
          <p:cNvSpPr>
            <a:spLocks noGrp="1"/>
          </p:cNvSpPr>
          <p:nvPr>
            <p:ph type="body" idx="1"/>
          </p:nvPr>
        </p:nvSpPr>
        <p:spPr>
          <a:xfrm>
            <a:off x="1270000" y="2678906"/>
            <a:ext cx="21270615" cy="9644063"/>
          </a:xfrm>
          <a:prstGeom prst="rect">
            <a:avLst/>
          </a:prstGeom>
        </p:spPr>
        <p:txBody>
          <a:bodyPr anchor="t"/>
          <a:lstStyle/>
          <a:p>
            <a:r>
              <a:t>Current challenges with effective team retrospectives</a:t>
            </a:r>
          </a:p>
          <a:p>
            <a:r>
              <a:t>Number of teams</a:t>
            </a:r>
          </a:p>
          <a:p>
            <a:r>
              <a:t>Value of aggregating team self-assessments</a:t>
            </a:r>
          </a:p>
          <a:p>
            <a:r>
              <a:t>Usage of results</a:t>
            </a:r>
          </a:p>
          <a:p>
            <a:r>
              <a:t>Leadership support for a growth mindset </a:t>
            </a:r>
          </a:p>
        </p:txBody>
      </p:sp>
      <p:sp>
        <p:nvSpPr>
          <p:cNvPr id="32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Balancing Investments, Efforts and Result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Balancing Investments, Efforts and Results</a:t>
            </a:r>
          </a:p>
        </p:txBody>
      </p:sp>
      <p:sp>
        <p:nvSpPr>
          <p:cNvPr id="328" name="Experience developing a light-weight approach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defTabSz="714732">
              <a:spcBef>
                <a:spcPts val="1400"/>
              </a:spcBef>
              <a:buSzTx/>
              <a:buNone/>
              <a:defRPr sz="3654"/>
            </a:pPr>
            <a:r>
              <a:rPr dirty="0"/>
              <a:t>Experience developing a light-weight approach</a:t>
            </a:r>
          </a:p>
          <a:p>
            <a:pPr marL="541401" indent="-541401" defTabSz="714732">
              <a:spcBef>
                <a:spcPts val="1400"/>
              </a:spcBef>
              <a:defRPr sz="3654"/>
            </a:pPr>
            <a:r>
              <a:rPr dirty="0"/>
              <a:t>Created survey in simple tool consisting of 5-7 questions</a:t>
            </a:r>
          </a:p>
          <a:p>
            <a:pPr marL="541401" indent="-541401" defTabSz="714732">
              <a:spcBef>
                <a:spcPts val="1400"/>
              </a:spcBef>
              <a:defRPr sz="3654"/>
            </a:pPr>
            <a:r>
              <a:rPr dirty="0"/>
              <a:t>Conducted survey 3 times</a:t>
            </a:r>
          </a:p>
          <a:p>
            <a:pPr marL="541401" indent="-541401" defTabSz="714732">
              <a:spcBef>
                <a:spcPts val="1400"/>
              </a:spcBef>
              <a:defRPr sz="3654"/>
            </a:pPr>
            <a:endParaRPr dirty="0"/>
          </a:p>
          <a:p>
            <a:pPr marL="0" indent="0" defTabSz="714732">
              <a:spcBef>
                <a:spcPts val="1400"/>
              </a:spcBef>
              <a:buSzTx/>
              <a:buNone/>
              <a:defRPr sz="3654"/>
            </a:pPr>
            <a:r>
              <a:rPr dirty="0"/>
              <a:t>Pros</a:t>
            </a:r>
          </a:p>
          <a:p>
            <a:pPr marL="541401" indent="-541401" defTabSz="714732">
              <a:spcBef>
                <a:spcPts val="1400"/>
              </a:spcBef>
              <a:defRPr sz="3654"/>
            </a:pPr>
            <a:r>
              <a:rPr dirty="0"/>
              <a:t>Good management support</a:t>
            </a:r>
          </a:p>
          <a:p>
            <a:pPr marL="541401" indent="-541401" defTabSz="714732">
              <a:spcBef>
                <a:spcPts val="1400"/>
              </a:spcBef>
              <a:defRPr sz="3654"/>
            </a:pPr>
            <a:r>
              <a:rPr dirty="0"/>
              <a:t>Initially gave some good indications</a:t>
            </a:r>
          </a:p>
          <a:p>
            <a:pPr marL="541401" indent="-541401" defTabSz="714732">
              <a:spcBef>
                <a:spcPts val="1400"/>
              </a:spcBef>
              <a:defRPr sz="3654"/>
            </a:pPr>
            <a:endParaRPr dirty="0"/>
          </a:p>
          <a:p>
            <a:pPr marL="0" indent="0" defTabSz="714732">
              <a:spcBef>
                <a:spcPts val="1400"/>
              </a:spcBef>
              <a:buSzTx/>
              <a:buNone/>
              <a:defRPr sz="3654"/>
            </a:pPr>
            <a:r>
              <a:rPr dirty="0"/>
              <a:t>Cons</a:t>
            </a:r>
          </a:p>
          <a:p>
            <a:pPr marL="541401" indent="-541401" defTabSz="714732">
              <a:spcBef>
                <a:spcPts val="1400"/>
              </a:spcBef>
              <a:defRPr sz="3654"/>
            </a:pPr>
            <a:r>
              <a:rPr dirty="0"/>
              <a:t>Manual analysis of data across surveys to spot trends</a:t>
            </a:r>
          </a:p>
          <a:p>
            <a:pPr marL="541401" indent="-541401" defTabSz="714732">
              <a:spcBef>
                <a:spcPts val="1400"/>
              </a:spcBef>
              <a:defRPr sz="3654"/>
            </a:pPr>
            <a:r>
              <a:rPr dirty="0"/>
              <a:t>Not possible to use results for individual teams</a:t>
            </a:r>
          </a:p>
          <a:p>
            <a:pPr marL="541401" indent="-541401" defTabSz="714732">
              <a:spcBef>
                <a:spcPts val="1400"/>
              </a:spcBef>
              <a:defRPr sz="3654"/>
            </a:pPr>
            <a:r>
              <a:rPr dirty="0"/>
              <a:t>Big difference in people answering which made it difficult to spot trends over time</a:t>
            </a:r>
          </a:p>
        </p:txBody>
      </p:sp>
      <p:sp>
        <p:nvSpPr>
          <p:cNvPr id="32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A Scalable Approach: AgilityHealth® Platform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Scalable Approach: AgilityHealth</a:t>
            </a:r>
            <a:r>
              <a:rPr baseline="31999"/>
              <a:t>®</a:t>
            </a:r>
            <a:r>
              <a:t> Platform </a:t>
            </a:r>
          </a:p>
        </p:txBody>
      </p:sp>
      <p:sp>
        <p:nvSpPr>
          <p:cNvPr id="33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3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8139" y="9628464"/>
            <a:ext cx="13167722" cy="3226212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AgilityHealth® is the world’s leading measurement &amp; continuous growth  platform that enables visibility into your teams, their health, performance and alignment to outcomes."/>
          <p:cNvSpPr txBox="1"/>
          <p:nvPr/>
        </p:nvSpPr>
        <p:spPr>
          <a:xfrm>
            <a:off x="2598778" y="3665472"/>
            <a:ext cx="19580142" cy="4112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ctr" defTabSz="457200">
              <a:lnSpc>
                <a:spcPts val="13800"/>
              </a:lnSpc>
              <a:spcBef>
                <a:spcPts val="0"/>
              </a:spcBef>
              <a:defRPr sz="5333">
                <a:solidFill>
                  <a:srgbClr val="7B7B7B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b="1">
                <a:solidFill>
                  <a:srgbClr val="DB1E3C"/>
                </a:solidFill>
              </a:rPr>
              <a:t>AgilityHealth®</a:t>
            </a:r>
            <a:r>
              <a:rPr b="1"/>
              <a:t> </a:t>
            </a:r>
            <a:r>
              <a:t>is the</a:t>
            </a:r>
            <a:r>
              <a:rPr b="1"/>
              <a:t> </a:t>
            </a:r>
            <a:r>
              <a:rPr b="1">
                <a:solidFill>
                  <a:srgbClr val="38B549"/>
                </a:solidFill>
              </a:rPr>
              <a:t>world’s leading</a:t>
            </a:r>
            <a:br>
              <a:rPr b="1">
                <a:solidFill>
                  <a:srgbClr val="38B549"/>
                </a:solidFill>
              </a:rPr>
            </a:br>
            <a:r>
              <a:rPr b="1">
                <a:solidFill>
                  <a:srgbClr val="38B549"/>
                </a:solidFill>
              </a:rPr>
              <a:t>measurement &amp; continuous growth </a:t>
            </a:r>
            <a:r>
              <a:rPr b="1"/>
              <a:t/>
            </a:r>
            <a:br>
              <a:rPr b="1"/>
            </a:br>
            <a:r>
              <a:t>platform that enables visibility into your teams, their health, performance and alignment to outcomes.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6" name="AgilityHealth® TeamHealth® radar"/>
          <p:cNvSpPr txBox="1"/>
          <p:nvPr/>
        </p:nvSpPr>
        <p:spPr>
          <a:xfrm>
            <a:off x="927100" y="13166184"/>
            <a:ext cx="5110372" cy="35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30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da-DK" sz="1400" dirty="0" smtClean="0"/>
              <a:t>Pictures </a:t>
            </a:r>
            <a:r>
              <a:rPr lang="da-DK" sz="1400" dirty="0" err="1" smtClean="0"/>
              <a:t>used</a:t>
            </a:r>
            <a:r>
              <a:rPr lang="da-DK" sz="1400" dirty="0" smtClean="0"/>
              <a:t> with permission from Agile Transformation Inc.</a:t>
            </a:r>
            <a:endParaRPr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onclusion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Conclusion</a:t>
            </a:r>
          </a:p>
        </p:txBody>
      </p:sp>
      <p:sp>
        <p:nvSpPr>
          <p:cNvPr id="337" name="Improving quality using team retrospectives can be challenging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Improving quality using team retrospectives can be challenging</a:t>
            </a:r>
          </a:p>
          <a:p>
            <a:endParaRPr dirty="0"/>
          </a:p>
          <a:p>
            <a:r>
              <a:rPr dirty="0"/>
              <a:t>Strategic retrospectives can help teams:</a:t>
            </a:r>
          </a:p>
          <a:p>
            <a:pPr lvl="1"/>
            <a:r>
              <a:rPr dirty="0"/>
              <a:t>Get clarity on the biggest challenges spanning multiple iterations</a:t>
            </a:r>
          </a:p>
          <a:p>
            <a:pPr lvl="1"/>
            <a:r>
              <a:rPr dirty="0"/>
              <a:t>Focus on a few, significant improvements (growth items)</a:t>
            </a:r>
          </a:p>
          <a:p>
            <a:pPr lvl="1"/>
            <a:r>
              <a:rPr dirty="0"/>
              <a:t>Measure the effect of their improvement efforts</a:t>
            </a:r>
          </a:p>
          <a:p>
            <a:pPr lvl="1"/>
            <a:r>
              <a:rPr dirty="0"/>
              <a:t>Align challenges and improvement focus with leaders</a:t>
            </a:r>
          </a:p>
          <a:p>
            <a:endParaRPr dirty="0"/>
          </a:p>
          <a:p>
            <a:r>
              <a:rPr dirty="0"/>
              <a:t>There are several approaches introduce strategic retrospectives </a:t>
            </a:r>
          </a:p>
          <a:p>
            <a:pPr lvl="1"/>
            <a:r>
              <a:rPr dirty="0"/>
              <a:t>If you need to scale, consider using a professional platform</a:t>
            </a:r>
          </a:p>
        </p:txBody>
      </p:sp>
      <p:sp>
        <p:nvSpPr>
          <p:cNvPr id="33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ontact Detail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Contact Details</a:t>
            </a:r>
          </a:p>
        </p:txBody>
      </p:sp>
      <p:sp>
        <p:nvSpPr>
          <p:cNvPr id="341" name="Slide Number"/>
          <p:cNvSpPr>
            <a:spLocks noGrp="1"/>
          </p:cNvSpPr>
          <p:nvPr>
            <p:ph type="sldNum" sz="quarter" idx="2"/>
          </p:nvPr>
        </p:nvSpPr>
        <p:spPr>
          <a:xfrm>
            <a:off x="23234421" y="13182600"/>
            <a:ext cx="353645" cy="3460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342" name="Mette Bruhn-Pedersen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Mette Bruhn-Pedersen</a:t>
            </a:r>
          </a:p>
        </p:txBody>
      </p:sp>
      <p:sp>
        <p:nvSpPr>
          <p:cNvPr id="343" name="Agile Transformation Leader and Partner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Agile Transformation Leader and Partner</a:t>
            </a:r>
          </a:p>
        </p:txBody>
      </p:sp>
      <p:sp>
        <p:nvSpPr>
          <p:cNvPr id="344" name="E: contact@safejourney.dk"/>
          <p:cNvSpPr txBox="1">
            <a:spLocks noGrp="1"/>
          </p:cNvSpPr>
          <p:nvPr>
            <p:ph type="body" idx="15"/>
          </p:nvPr>
        </p:nvSpPr>
        <p:spPr>
          <a:xfrm>
            <a:off x="12100958" y="6545659"/>
            <a:ext cx="8036720" cy="688976"/>
          </a:xfrm>
          <a:prstGeom prst="rect">
            <a:avLst/>
          </a:prstGeom>
        </p:spPr>
        <p:txBody>
          <a:bodyPr/>
          <a:lstStyle/>
          <a:p>
            <a:r>
              <a:t>E: contact@safejourney.dk</a:t>
            </a:r>
          </a:p>
        </p:txBody>
      </p:sp>
      <p:sp>
        <p:nvSpPr>
          <p:cNvPr id="345" name="W: safejourney.dk"/>
          <p:cNvSpPr txBox="1">
            <a:spLocks noGrp="1"/>
          </p:cNvSpPr>
          <p:nvPr>
            <p:ph type="body" idx="16"/>
          </p:nvPr>
        </p:nvSpPr>
        <p:spPr>
          <a:xfrm>
            <a:off x="12100958" y="7298531"/>
            <a:ext cx="8036720" cy="688976"/>
          </a:xfrm>
          <a:prstGeom prst="rect">
            <a:avLst/>
          </a:prstGeom>
        </p:spPr>
        <p:txBody>
          <a:bodyPr/>
          <a:lstStyle/>
          <a:p>
            <a:r>
              <a:t>W: safejourney.dk</a:t>
            </a:r>
          </a:p>
        </p:txBody>
      </p:sp>
      <p:sp>
        <p:nvSpPr>
          <p:cNvPr id="346" name="in: www.linkedin.com/company/safe-journey-ww"/>
          <p:cNvSpPr txBox="1"/>
          <p:nvPr/>
        </p:nvSpPr>
        <p:spPr>
          <a:xfrm>
            <a:off x="12103100" y="8064499"/>
            <a:ext cx="9472117" cy="688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defRPr sz="32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in: </a:t>
            </a:r>
            <a:r>
              <a:rPr>
                <a:hlinkClick r:id="rId2"/>
              </a:rPr>
              <a:t>www.linkedin.com/company/safe-journey-ww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he Purpose of the Sprint Retrospective*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Purpose of the Sprint Retrospective*</a:t>
            </a:r>
          </a:p>
        </p:txBody>
      </p:sp>
      <p:sp>
        <p:nvSpPr>
          <p:cNvPr id="149" name="Inspect how the last Sprint went with regards to people, relationships, process, and tools;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Inspect how the last Sprint went with regards to people, relationships, process, and tools; </a:t>
            </a:r>
          </a:p>
          <a:p>
            <a:endParaRPr/>
          </a:p>
          <a:p>
            <a:r>
              <a:t>Identify and order the major items that went well and potential improvements; and, </a:t>
            </a:r>
          </a:p>
          <a:p>
            <a:endParaRPr/>
          </a:p>
          <a:p>
            <a:r>
              <a:t>Create a plan for implementing improvements to the way the Scrum Team does its work. </a:t>
            </a:r>
          </a:p>
        </p:txBody>
      </p:sp>
      <p:sp>
        <p:nvSpPr>
          <p:cNvPr id="1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51" name="* The Scrum Guide™ , Ken Schwaber and Jeff Sutherland, November 2017"/>
          <p:cNvSpPr txBox="1"/>
          <p:nvPr/>
        </p:nvSpPr>
        <p:spPr>
          <a:xfrm>
            <a:off x="1269999" y="13037343"/>
            <a:ext cx="5989143" cy="38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ctr" defTabSz="642937">
              <a:spcBef>
                <a:spcPts val="0"/>
              </a:spcBef>
              <a:defRPr sz="14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t>*</a:t>
            </a:r>
            <a:r>
              <a:rPr sz="1200"/>
              <a:t> </a:t>
            </a:r>
            <a:r>
              <a:t>The Scrum Guide™ , Ken Schwaber and Jeff Sutherland, November 2017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Line"/>
          <p:cNvSpPr/>
          <p:nvPr/>
        </p:nvSpPr>
        <p:spPr>
          <a:xfrm flipH="1">
            <a:off x="9298414" y="7365198"/>
            <a:ext cx="1774760" cy="9275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>
              <a:spcBef>
                <a:spcPts val="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54" name="Line"/>
          <p:cNvSpPr/>
          <p:nvPr/>
        </p:nvSpPr>
        <p:spPr>
          <a:xfrm>
            <a:off x="13339131" y="7365198"/>
            <a:ext cx="1719467" cy="92783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>
              <a:spcBef>
                <a:spcPts val="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55" name="Line"/>
          <p:cNvSpPr/>
          <p:nvPr/>
        </p:nvSpPr>
        <p:spPr>
          <a:xfrm flipH="1" flipV="1">
            <a:off x="9298414" y="5575299"/>
            <a:ext cx="1774760" cy="8001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>
              <a:spcBef>
                <a:spcPts val="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56" name="Line"/>
          <p:cNvSpPr/>
          <p:nvPr/>
        </p:nvSpPr>
        <p:spPr>
          <a:xfrm flipV="1">
            <a:off x="12192000" y="7518796"/>
            <a:ext cx="0" cy="17859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>
              <a:spcBef>
                <a:spcPts val="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57" name="Line"/>
          <p:cNvSpPr/>
          <p:nvPr/>
        </p:nvSpPr>
        <p:spPr>
          <a:xfrm flipV="1">
            <a:off x="12191999" y="4411265"/>
            <a:ext cx="1" cy="17859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>
              <a:spcBef>
                <a:spcPts val="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58" name="Line"/>
          <p:cNvSpPr/>
          <p:nvPr/>
        </p:nvSpPr>
        <p:spPr>
          <a:xfrm flipV="1">
            <a:off x="13311262" y="5570022"/>
            <a:ext cx="1775205" cy="80121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 algn="ctr">
              <a:spcBef>
                <a:spcPts val="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59" name="How Might We Improve Quality Using Retrospectives?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Might We Improve Quality Using Retrospectives? </a:t>
            </a:r>
          </a:p>
        </p:txBody>
      </p:sp>
      <p:sp>
        <p:nvSpPr>
          <p:cNvPr id="16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61" name="Quality"/>
          <p:cNvSpPr/>
          <p:nvPr/>
        </p:nvSpPr>
        <p:spPr>
          <a:xfrm>
            <a:off x="10994181" y="6223000"/>
            <a:ext cx="2395638" cy="1270000"/>
          </a:xfrm>
          <a:prstGeom prst="roundRect">
            <a:avLst>
              <a:gd name="adj" fmla="val 15000"/>
            </a:avLst>
          </a:prstGeom>
          <a:solidFill>
            <a:srgbClr val="73626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spcBef>
                <a:spcPts val="0"/>
              </a:spcBef>
              <a:defRPr sz="4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Quality</a:t>
            </a:r>
          </a:p>
        </p:txBody>
      </p:sp>
      <p:sp>
        <p:nvSpPr>
          <p:cNvPr id="162" name="Product"/>
          <p:cNvSpPr/>
          <p:nvPr/>
        </p:nvSpPr>
        <p:spPr>
          <a:xfrm>
            <a:off x="10825311" y="3175000"/>
            <a:ext cx="2733378" cy="1270000"/>
          </a:xfrm>
          <a:prstGeom prst="roundRect">
            <a:avLst>
              <a:gd name="adj" fmla="val 15000"/>
            </a:avLst>
          </a:prstGeom>
          <a:solidFill>
            <a:srgbClr val="9319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spcBef>
                <a:spcPts val="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Product</a:t>
            </a:r>
          </a:p>
        </p:txBody>
      </p:sp>
      <p:sp>
        <p:nvSpPr>
          <p:cNvPr id="163" name="Process"/>
          <p:cNvSpPr/>
          <p:nvPr/>
        </p:nvSpPr>
        <p:spPr>
          <a:xfrm>
            <a:off x="6629400" y="4749800"/>
            <a:ext cx="2733378" cy="1270000"/>
          </a:xfrm>
          <a:prstGeom prst="roundRect">
            <a:avLst>
              <a:gd name="adj" fmla="val 15000"/>
            </a:avLst>
          </a:prstGeom>
          <a:solidFill>
            <a:srgbClr val="9319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spcBef>
                <a:spcPts val="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Process</a:t>
            </a:r>
          </a:p>
        </p:txBody>
      </p:sp>
      <p:sp>
        <p:nvSpPr>
          <p:cNvPr id="164" name="People"/>
          <p:cNvSpPr/>
          <p:nvPr/>
        </p:nvSpPr>
        <p:spPr>
          <a:xfrm>
            <a:off x="6629400" y="7823200"/>
            <a:ext cx="2733378" cy="1270000"/>
          </a:xfrm>
          <a:prstGeom prst="roundRect">
            <a:avLst>
              <a:gd name="adj" fmla="val 15000"/>
            </a:avLst>
          </a:prstGeom>
          <a:solidFill>
            <a:srgbClr val="9319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spcBef>
                <a:spcPts val="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People</a:t>
            </a:r>
          </a:p>
        </p:txBody>
      </p:sp>
      <p:sp>
        <p:nvSpPr>
          <p:cNvPr id="165" name="Tools"/>
          <p:cNvSpPr/>
          <p:nvPr/>
        </p:nvSpPr>
        <p:spPr>
          <a:xfrm>
            <a:off x="10825311" y="9271000"/>
            <a:ext cx="2733378" cy="1270000"/>
          </a:xfrm>
          <a:prstGeom prst="roundRect">
            <a:avLst>
              <a:gd name="adj" fmla="val 15000"/>
            </a:avLst>
          </a:prstGeom>
          <a:solidFill>
            <a:srgbClr val="9319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spcBef>
                <a:spcPts val="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Tools</a:t>
            </a:r>
          </a:p>
        </p:txBody>
      </p:sp>
      <p:sp>
        <p:nvSpPr>
          <p:cNvPr id="166" name="Organisation"/>
          <p:cNvSpPr/>
          <p:nvPr/>
        </p:nvSpPr>
        <p:spPr>
          <a:xfrm>
            <a:off x="15021222" y="4749800"/>
            <a:ext cx="2733378" cy="1270000"/>
          </a:xfrm>
          <a:prstGeom prst="roundRect">
            <a:avLst>
              <a:gd name="adj" fmla="val 15000"/>
            </a:avLst>
          </a:prstGeom>
          <a:solidFill>
            <a:srgbClr val="9319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spcBef>
                <a:spcPts val="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Organisation</a:t>
            </a:r>
          </a:p>
        </p:txBody>
      </p:sp>
      <p:sp>
        <p:nvSpPr>
          <p:cNvPr id="167" name="Measurement"/>
          <p:cNvSpPr/>
          <p:nvPr/>
        </p:nvSpPr>
        <p:spPr>
          <a:xfrm>
            <a:off x="15021222" y="7823200"/>
            <a:ext cx="2733378" cy="1270000"/>
          </a:xfrm>
          <a:prstGeom prst="roundRect">
            <a:avLst>
              <a:gd name="adj" fmla="val 15000"/>
            </a:avLst>
          </a:prstGeom>
          <a:solidFill>
            <a:srgbClr val="9319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spcBef>
                <a:spcPts val="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Measurement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Your Situation in your Team/Projec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Your Situation in your Team/Project</a:t>
            </a:r>
          </a:p>
        </p:txBody>
      </p:sp>
      <p:sp>
        <p:nvSpPr>
          <p:cNvPr id="170" name="Slide Number"/>
          <p:cNvSpPr>
            <a:spLocks noGrp="1"/>
          </p:cNvSpPr>
          <p:nvPr>
            <p:ph type="sldNum" sz="quarter" idx="2"/>
          </p:nvPr>
        </p:nvSpPr>
        <p:spPr>
          <a:xfrm>
            <a:off x="23285005" y="13182600"/>
            <a:ext cx="252477" cy="3460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4" name="Go to www.menti.com and use the code 18 52 22"/>
          <p:cNvSpPr/>
          <p:nvPr/>
        </p:nvSpPr>
        <p:spPr>
          <a:xfrm>
            <a:off x="6153497" y="8897620"/>
            <a:ext cx="12077006" cy="1075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1600"/>
              </a:spcBef>
            </a:lvl1pPr>
          </a:lstStyle>
          <a:p>
            <a:r>
              <a:t>Go to www.menti.com and use the code 18 52 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ommon Challenges with Team Retrospective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Common Challenges with Team Retrospectives</a:t>
            </a:r>
          </a:p>
        </p:txBody>
      </p:sp>
      <p:sp>
        <p:nvSpPr>
          <p:cNvPr id="193" name="Short term focus - next iteration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Short term focus - next iteration</a:t>
            </a:r>
          </a:p>
          <a:p>
            <a:r>
              <a:t>Improvement efforts are too big to fit into an iteration</a:t>
            </a:r>
          </a:p>
          <a:p>
            <a:r>
              <a:t>Lots of talking - very little action</a:t>
            </a:r>
          </a:p>
          <a:p>
            <a:r>
              <a:t>No clear measurement of the effect of the improvement</a:t>
            </a:r>
          </a:p>
          <a:p>
            <a:r>
              <a:t>No input from leaders and stakeholders</a:t>
            </a:r>
          </a:p>
          <a:p>
            <a:r>
              <a:t>Difficult for leaders to understand how they can and must help the team</a:t>
            </a:r>
          </a:p>
        </p:txBody>
      </p:sp>
      <p:sp>
        <p:nvSpPr>
          <p:cNvPr id="1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he Strategic Retrospectiv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Strategic Retrospective</a:t>
            </a:r>
          </a:p>
        </p:txBody>
      </p:sp>
      <p:sp>
        <p:nvSpPr>
          <p:cNvPr id="197" name="Slide Number"/>
          <p:cNvSpPr>
            <a:spLocks noGrp="1"/>
          </p:cNvSpPr>
          <p:nvPr>
            <p:ph type="sldNum" sz="quarter" idx="2"/>
          </p:nvPr>
        </p:nvSpPr>
        <p:spPr>
          <a:xfrm>
            <a:off x="23257357" y="13182600"/>
            <a:ext cx="307773" cy="3460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urpose of the Strategic Retrospectiv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Purpose of the Strategic Retrospective</a:t>
            </a:r>
          </a:p>
        </p:txBody>
      </p:sp>
      <p:sp>
        <p:nvSpPr>
          <p:cNvPr id="200" name="Provide a strategic, helicopter view of the team’s health and growth opportunities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Provide a strategic, helicopter view of the team’s health and growth opportunities</a:t>
            </a:r>
          </a:p>
          <a:p>
            <a:r>
              <a:t>Measure improvements and growth regularly</a:t>
            </a:r>
          </a:p>
          <a:p>
            <a:r>
              <a:t>Focus on most important improvements</a:t>
            </a:r>
          </a:p>
          <a:p>
            <a:r>
              <a:t>Structured way to gather feedback from leaders and stakeholders</a:t>
            </a:r>
          </a:p>
          <a:p>
            <a:r>
              <a:t>Align teams’ and leaders’ improvement efforts </a:t>
            </a:r>
          </a:p>
          <a:p>
            <a:r>
              <a:t>Supplement to normal team retrospectives</a:t>
            </a:r>
          </a:p>
        </p:txBody>
      </p:sp>
      <p:sp>
        <p:nvSpPr>
          <p:cNvPr id="20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equency of Strategic Retrospective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Frequency of Strategic Retrospectives</a:t>
            </a:r>
          </a:p>
        </p:txBody>
      </p:sp>
      <p:sp>
        <p:nvSpPr>
          <p:cNvPr id="20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05" name="Line"/>
          <p:cNvSpPr/>
          <p:nvPr/>
        </p:nvSpPr>
        <p:spPr>
          <a:xfrm>
            <a:off x="1139924" y="9955403"/>
            <a:ext cx="2285345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spcBef>
                <a:spcPts val="0"/>
              </a:spcBef>
              <a:defRPr sz="30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206" name="Time"/>
          <p:cNvSpPr txBox="1"/>
          <p:nvPr/>
        </p:nvSpPr>
        <p:spPr>
          <a:xfrm>
            <a:off x="1138541" y="9953816"/>
            <a:ext cx="1348694" cy="841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Time</a:t>
            </a:r>
          </a:p>
        </p:txBody>
      </p:sp>
      <p:sp>
        <p:nvSpPr>
          <p:cNvPr id="220" name="Business Milestone/…"/>
          <p:cNvSpPr txBox="1"/>
          <p:nvPr/>
        </p:nvSpPr>
        <p:spPr>
          <a:xfrm>
            <a:off x="2502613" y="2728274"/>
            <a:ext cx="5214021" cy="1647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ctr"/>
            <a:r>
              <a:rPr dirty="0"/>
              <a:t>Business Milestone/</a:t>
            </a:r>
          </a:p>
          <a:p>
            <a:pPr algn="ctr"/>
            <a:r>
              <a:rPr dirty="0"/>
              <a:t>Major Release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12479" y="4870449"/>
            <a:ext cx="6544172" cy="5075209"/>
            <a:chOff x="2212479" y="4870449"/>
            <a:chExt cx="6544172" cy="5075209"/>
          </a:xfrm>
        </p:grpSpPr>
        <p:grpSp>
          <p:nvGrpSpPr>
            <p:cNvPr id="2" name="Group 1"/>
            <p:cNvGrpSpPr/>
            <p:nvPr/>
          </p:nvGrpSpPr>
          <p:grpSpPr>
            <a:xfrm>
              <a:off x="3041650" y="4870449"/>
              <a:ext cx="5715001" cy="5075209"/>
              <a:chOff x="3041650" y="4870449"/>
              <a:chExt cx="5715001" cy="5075209"/>
            </a:xfrm>
          </p:grpSpPr>
          <p:sp>
            <p:nvSpPr>
              <p:cNvPr id="207" name="Line"/>
              <p:cNvSpPr/>
              <p:nvPr/>
            </p:nvSpPr>
            <p:spPr>
              <a:xfrm flipV="1">
                <a:off x="8756650" y="4870449"/>
                <a:ext cx="1" cy="5075209"/>
              </a:xfrm>
              <a:prstGeom prst="line">
                <a:avLst/>
              </a:prstGeom>
              <a:ln w="254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algn="ctr"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pPr>
                <a:endParaRPr/>
              </a:p>
            </p:txBody>
          </p:sp>
          <p:sp>
            <p:nvSpPr>
              <p:cNvPr id="210" name="Line"/>
              <p:cNvSpPr/>
              <p:nvPr/>
            </p:nvSpPr>
            <p:spPr>
              <a:xfrm flipV="1">
                <a:off x="6851650" y="7410449"/>
                <a:ext cx="1" cy="2535209"/>
              </a:xfrm>
              <a:prstGeom prst="line">
                <a:avLst/>
              </a:prstGeom>
              <a:ln w="254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algn="ctr"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pPr>
                <a:endParaRPr/>
              </a:p>
            </p:txBody>
          </p:sp>
          <p:sp>
            <p:nvSpPr>
              <p:cNvPr id="211" name="Line"/>
              <p:cNvSpPr/>
              <p:nvPr/>
            </p:nvSpPr>
            <p:spPr>
              <a:xfrm flipV="1">
                <a:off x="4946650" y="7410449"/>
                <a:ext cx="1" cy="2535209"/>
              </a:xfrm>
              <a:prstGeom prst="line">
                <a:avLst/>
              </a:prstGeom>
              <a:ln w="254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algn="ctr"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pPr>
                <a:endParaRPr/>
              </a:p>
            </p:txBody>
          </p:sp>
          <p:sp>
            <p:nvSpPr>
              <p:cNvPr id="212" name="Line"/>
              <p:cNvSpPr/>
              <p:nvPr/>
            </p:nvSpPr>
            <p:spPr>
              <a:xfrm flipV="1">
                <a:off x="3041650" y="7410449"/>
                <a:ext cx="1" cy="2535209"/>
              </a:xfrm>
              <a:prstGeom prst="line">
                <a:avLst/>
              </a:prstGeom>
              <a:ln w="254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algn="ctr"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pPr>
                <a:endParaRPr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12479" y="5795962"/>
              <a:ext cx="5606153" cy="1618717"/>
              <a:chOff x="2212479" y="5795962"/>
              <a:chExt cx="5606153" cy="1618717"/>
            </a:xfrm>
          </p:grpSpPr>
          <p:sp>
            <p:nvSpPr>
              <p:cNvPr id="217" name="Team Iterations"/>
              <p:cNvSpPr txBox="1"/>
              <p:nvPr/>
            </p:nvSpPr>
            <p:spPr>
              <a:xfrm>
                <a:off x="2979105" y="5795962"/>
                <a:ext cx="3909691" cy="84137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anchor="ctr">
                <a:spAutoFit/>
              </a:bodyPr>
              <a:lstStyle/>
              <a:p>
                <a:r>
                  <a:rPr dirty="0"/>
                  <a:t>Team Iterations</a:t>
                </a:r>
              </a:p>
            </p:txBody>
          </p:sp>
          <p:grpSp>
            <p:nvGrpSpPr>
              <p:cNvPr id="227" name="Group"/>
              <p:cNvGrpSpPr/>
              <p:nvPr/>
            </p:nvGrpSpPr>
            <p:grpSpPr>
              <a:xfrm>
                <a:off x="2212479" y="6642737"/>
                <a:ext cx="5606153" cy="771942"/>
                <a:chOff x="0" y="0"/>
                <a:chExt cx="5606152" cy="771940"/>
              </a:xfrm>
            </p:grpSpPr>
            <p:sp>
              <p:nvSpPr>
                <p:cNvPr id="223" name="Line"/>
                <p:cNvSpPr/>
                <p:nvPr/>
              </p:nvSpPr>
              <p:spPr>
                <a:xfrm flipH="1">
                  <a:off x="-1" y="7234"/>
                  <a:ext cx="2727822" cy="760478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3000">
                      <a:solidFill>
                        <a:srgbClr val="FFFFFF"/>
                      </a:solidFill>
                      <a:latin typeface="Roboto Regular"/>
                      <a:ea typeface="Roboto Regular"/>
                      <a:cs typeface="Roboto Regular"/>
                      <a:sym typeface="Roboto Regular"/>
                    </a:defRPr>
                  </a:pPr>
                  <a:endParaRPr/>
                </a:p>
              </p:txBody>
            </p:sp>
            <p:sp>
              <p:nvSpPr>
                <p:cNvPr id="224" name="Line"/>
                <p:cNvSpPr/>
                <p:nvPr/>
              </p:nvSpPr>
              <p:spPr>
                <a:xfrm flipH="1">
                  <a:off x="1763117" y="2327"/>
                  <a:ext cx="968425" cy="765225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3000">
                      <a:solidFill>
                        <a:srgbClr val="FFFFFF"/>
                      </a:solidFill>
                      <a:latin typeface="Roboto Regular"/>
                      <a:ea typeface="Roboto Regular"/>
                      <a:cs typeface="Roboto Regular"/>
                      <a:sym typeface="Roboto Regular"/>
                    </a:defRPr>
                  </a:pPr>
                  <a:endParaRPr/>
                </a:p>
              </p:txBody>
            </p:sp>
            <p:sp>
              <p:nvSpPr>
                <p:cNvPr id="225" name="Line"/>
                <p:cNvSpPr/>
                <p:nvPr/>
              </p:nvSpPr>
              <p:spPr>
                <a:xfrm>
                  <a:off x="2730364" y="10243"/>
                  <a:ext cx="908696" cy="756296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3000">
                      <a:solidFill>
                        <a:srgbClr val="FFFFFF"/>
                      </a:solidFill>
                      <a:latin typeface="Roboto Regular"/>
                      <a:ea typeface="Roboto Regular"/>
                      <a:cs typeface="Roboto Regular"/>
                      <a:sym typeface="Roboto Regular"/>
                    </a:defRPr>
                  </a:pPr>
                  <a:endParaRPr/>
                </a:p>
              </p:txBody>
            </p:sp>
            <p:sp>
              <p:nvSpPr>
                <p:cNvPr id="226" name="Line"/>
                <p:cNvSpPr/>
                <p:nvPr/>
              </p:nvSpPr>
              <p:spPr>
                <a:xfrm>
                  <a:off x="2727820" y="-1"/>
                  <a:ext cx="2878333" cy="771942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3000">
                      <a:solidFill>
                        <a:srgbClr val="FFFFFF"/>
                      </a:solidFill>
                      <a:latin typeface="Roboto Regular"/>
                      <a:ea typeface="Roboto Regular"/>
                      <a:cs typeface="Roboto Regular"/>
                      <a:sym typeface="Roboto Regular"/>
                    </a:defRPr>
                  </a:pPr>
                  <a:endParaRPr/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9905006" y="2728274"/>
            <a:ext cx="6471645" cy="7227131"/>
            <a:chOff x="9905006" y="2728274"/>
            <a:chExt cx="6471645" cy="7227131"/>
          </a:xfrm>
        </p:grpSpPr>
        <p:sp>
          <p:nvSpPr>
            <p:cNvPr id="208" name="Line"/>
            <p:cNvSpPr/>
            <p:nvPr/>
          </p:nvSpPr>
          <p:spPr>
            <a:xfrm flipV="1">
              <a:off x="16376650" y="4870449"/>
              <a:ext cx="1" cy="5075208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algn="ctr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  <p:sp>
          <p:nvSpPr>
            <p:cNvPr id="209" name="Line"/>
            <p:cNvSpPr/>
            <p:nvPr/>
          </p:nvSpPr>
          <p:spPr>
            <a:xfrm flipV="1">
              <a:off x="10661650" y="7410449"/>
              <a:ext cx="1" cy="2535209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algn="ctr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  <p:sp>
          <p:nvSpPr>
            <p:cNvPr id="213" name="Line"/>
            <p:cNvSpPr/>
            <p:nvPr/>
          </p:nvSpPr>
          <p:spPr>
            <a:xfrm flipV="1">
              <a:off x="12566650" y="7407497"/>
              <a:ext cx="1" cy="2547908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algn="ctr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  <p:sp>
          <p:nvSpPr>
            <p:cNvPr id="215" name="Line"/>
            <p:cNvSpPr/>
            <p:nvPr/>
          </p:nvSpPr>
          <p:spPr>
            <a:xfrm flipV="1">
              <a:off x="14482459" y="7407497"/>
              <a:ext cx="1" cy="2547908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algn="ctr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  <p:sp>
          <p:nvSpPr>
            <p:cNvPr id="218" name="Team Iterations"/>
            <p:cNvSpPr txBox="1"/>
            <p:nvPr/>
          </p:nvSpPr>
          <p:spPr>
            <a:xfrm>
              <a:off x="10636250" y="5852732"/>
              <a:ext cx="3909691" cy="841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r>
                <a:rPr dirty="0"/>
                <a:t>Team Iterations</a:t>
              </a:r>
            </a:p>
          </p:txBody>
        </p:sp>
        <p:sp>
          <p:nvSpPr>
            <p:cNvPr id="221" name="Business Milestone/…"/>
            <p:cNvSpPr txBox="1"/>
            <p:nvPr/>
          </p:nvSpPr>
          <p:spPr>
            <a:xfrm>
              <a:off x="9984085" y="2728274"/>
              <a:ext cx="5214020" cy="16470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ctr"/>
              <a:r>
                <a:rPr dirty="0"/>
                <a:t>Business Milestone/</a:t>
              </a:r>
            </a:p>
            <a:p>
              <a:pPr algn="ctr"/>
              <a:r>
                <a:rPr dirty="0"/>
                <a:t>Major Release</a:t>
              </a:r>
            </a:p>
          </p:txBody>
        </p:sp>
        <p:grpSp>
          <p:nvGrpSpPr>
            <p:cNvPr id="232" name="Group"/>
            <p:cNvGrpSpPr/>
            <p:nvPr/>
          </p:nvGrpSpPr>
          <p:grpSpPr>
            <a:xfrm>
              <a:off x="9905006" y="6651878"/>
              <a:ext cx="5606153" cy="771941"/>
              <a:chOff x="0" y="0"/>
              <a:chExt cx="5606152" cy="771940"/>
            </a:xfrm>
          </p:grpSpPr>
          <p:sp>
            <p:nvSpPr>
              <p:cNvPr id="228" name="Line"/>
              <p:cNvSpPr/>
              <p:nvPr/>
            </p:nvSpPr>
            <p:spPr>
              <a:xfrm flipH="1">
                <a:off x="-1" y="7234"/>
                <a:ext cx="2727822" cy="76047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pPr>
                <a:endParaRPr/>
              </a:p>
            </p:txBody>
          </p:sp>
          <p:sp>
            <p:nvSpPr>
              <p:cNvPr id="229" name="Line"/>
              <p:cNvSpPr/>
              <p:nvPr/>
            </p:nvSpPr>
            <p:spPr>
              <a:xfrm flipH="1">
                <a:off x="1763117" y="2327"/>
                <a:ext cx="968425" cy="76522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pPr>
                <a:endParaRPr/>
              </a:p>
            </p:txBody>
          </p:sp>
          <p:sp>
            <p:nvSpPr>
              <p:cNvPr id="230" name="Line"/>
              <p:cNvSpPr/>
              <p:nvPr/>
            </p:nvSpPr>
            <p:spPr>
              <a:xfrm>
                <a:off x="2730364" y="10243"/>
                <a:ext cx="908696" cy="75629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pPr>
                <a:endParaRPr/>
              </a:p>
            </p:txBody>
          </p:sp>
          <p:sp>
            <p:nvSpPr>
              <p:cNvPr id="231" name="Line"/>
              <p:cNvSpPr/>
              <p:nvPr/>
            </p:nvSpPr>
            <p:spPr>
              <a:xfrm>
                <a:off x="2727820" y="-1"/>
                <a:ext cx="2878333" cy="77194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pPr>
                <a:endParaRPr/>
              </a:p>
            </p:txBody>
          </p:sp>
        </p:grpSp>
      </p:grpSp>
      <p:pic>
        <p:nvPicPr>
          <p:cNvPr id="23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4290"/>
          <a:stretch>
            <a:fillRect/>
          </a:stretch>
        </p:blipFill>
        <p:spPr>
          <a:xfrm>
            <a:off x="6899275" y="10160000"/>
            <a:ext cx="1787535" cy="190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4290"/>
          <a:stretch>
            <a:fillRect/>
          </a:stretch>
        </p:blipFill>
        <p:spPr>
          <a:xfrm>
            <a:off x="14519275" y="10160000"/>
            <a:ext cx="1787535" cy="1905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4"/>
          <p:cNvGrpSpPr/>
          <p:nvPr/>
        </p:nvGrpSpPr>
        <p:grpSpPr>
          <a:xfrm>
            <a:off x="17465557" y="2679700"/>
            <a:ext cx="5623830" cy="7270750"/>
            <a:chOff x="17465557" y="2679700"/>
            <a:chExt cx="5623830" cy="7270750"/>
          </a:xfrm>
        </p:grpSpPr>
        <p:sp>
          <p:nvSpPr>
            <p:cNvPr id="214" name="Line"/>
            <p:cNvSpPr/>
            <p:nvPr/>
          </p:nvSpPr>
          <p:spPr>
            <a:xfrm flipV="1">
              <a:off x="20191108" y="7410449"/>
              <a:ext cx="1" cy="2535208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algn="ctr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  <p:sp>
          <p:nvSpPr>
            <p:cNvPr id="216" name="Line"/>
            <p:cNvSpPr/>
            <p:nvPr/>
          </p:nvSpPr>
          <p:spPr>
            <a:xfrm flipV="1">
              <a:off x="18288000" y="7410450"/>
              <a:ext cx="0" cy="2540000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algn="ctr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  <p:sp>
          <p:nvSpPr>
            <p:cNvPr id="219" name="Team Iterations"/>
            <p:cNvSpPr txBox="1"/>
            <p:nvPr/>
          </p:nvSpPr>
          <p:spPr>
            <a:xfrm>
              <a:off x="18181959" y="5852732"/>
              <a:ext cx="3909691" cy="841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r>
                <a:t>Team Iterations</a:t>
              </a:r>
            </a:p>
          </p:txBody>
        </p:sp>
        <p:sp>
          <p:nvSpPr>
            <p:cNvPr id="222" name="Business Milestone/…"/>
            <p:cNvSpPr txBox="1"/>
            <p:nvPr/>
          </p:nvSpPr>
          <p:spPr>
            <a:xfrm>
              <a:off x="17465557" y="2679700"/>
              <a:ext cx="5214020" cy="16470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ctr"/>
              <a:r>
                <a:t>Business Milestone/</a:t>
              </a:r>
            </a:p>
            <a:p>
              <a:pPr algn="ctr"/>
              <a:r>
                <a:t>Major Release</a:t>
              </a:r>
            </a:p>
          </p:txBody>
        </p:sp>
        <p:grpSp>
          <p:nvGrpSpPr>
            <p:cNvPr id="237" name="Group"/>
            <p:cNvGrpSpPr/>
            <p:nvPr/>
          </p:nvGrpSpPr>
          <p:grpSpPr>
            <a:xfrm>
              <a:off x="17483233" y="6648417"/>
              <a:ext cx="5606154" cy="771941"/>
              <a:chOff x="0" y="0"/>
              <a:chExt cx="5606152" cy="771940"/>
            </a:xfrm>
          </p:grpSpPr>
          <p:sp>
            <p:nvSpPr>
              <p:cNvPr id="233" name="Line"/>
              <p:cNvSpPr/>
              <p:nvPr/>
            </p:nvSpPr>
            <p:spPr>
              <a:xfrm flipH="1">
                <a:off x="-1" y="7234"/>
                <a:ext cx="2727822" cy="76047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pPr>
                <a:endParaRPr/>
              </a:p>
            </p:txBody>
          </p:sp>
          <p:sp>
            <p:nvSpPr>
              <p:cNvPr id="234" name="Line"/>
              <p:cNvSpPr/>
              <p:nvPr/>
            </p:nvSpPr>
            <p:spPr>
              <a:xfrm flipH="1">
                <a:off x="1763117" y="2327"/>
                <a:ext cx="968425" cy="76522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pPr>
                <a:endParaRPr/>
              </a:p>
            </p:txBody>
          </p:sp>
          <p:sp>
            <p:nvSpPr>
              <p:cNvPr id="235" name="Line"/>
              <p:cNvSpPr/>
              <p:nvPr/>
            </p:nvSpPr>
            <p:spPr>
              <a:xfrm>
                <a:off x="2730364" y="10243"/>
                <a:ext cx="908696" cy="75629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pPr>
                <a:endParaRPr/>
              </a:p>
            </p:txBody>
          </p:sp>
          <p:sp>
            <p:nvSpPr>
              <p:cNvPr id="236" name="Line"/>
              <p:cNvSpPr/>
              <p:nvPr/>
            </p:nvSpPr>
            <p:spPr>
              <a:xfrm>
                <a:off x="2727820" y="-1"/>
                <a:ext cx="2878333" cy="77194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pPr>
                <a:endParaRPr/>
              </a:p>
            </p:txBody>
          </p:sp>
        </p:grpSp>
        <p:sp>
          <p:nvSpPr>
            <p:cNvPr id="240" name="Line"/>
            <p:cNvSpPr/>
            <p:nvPr/>
          </p:nvSpPr>
          <p:spPr>
            <a:xfrm flipV="1">
              <a:off x="22098000" y="7408052"/>
              <a:ext cx="1" cy="2535209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algn="ctr">
                <a:spcBef>
                  <a:spcPts val="0"/>
                </a:spcBef>
                <a:defRPr sz="30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</p:grpSp>
      <p:pic>
        <p:nvPicPr>
          <p:cNvPr id="24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4290"/>
          <a:stretch>
            <a:fillRect/>
          </a:stretch>
        </p:blipFill>
        <p:spPr>
          <a:xfrm>
            <a:off x="22139275" y="10160000"/>
            <a:ext cx="1787535" cy="190500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AgilityHealth® TeamHealth® radar"/>
          <p:cNvSpPr txBox="1"/>
          <p:nvPr/>
        </p:nvSpPr>
        <p:spPr>
          <a:xfrm>
            <a:off x="927100" y="13166184"/>
            <a:ext cx="5110372" cy="35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3000"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da-DK" sz="1400" dirty="0" smtClean="0"/>
              <a:t>Pictures </a:t>
            </a:r>
            <a:r>
              <a:rPr lang="da-DK" sz="1400" dirty="0" err="1" smtClean="0"/>
              <a:t>used</a:t>
            </a:r>
            <a:r>
              <a:rPr lang="da-DK" sz="1400" dirty="0" smtClean="0"/>
              <a:t> with permission from Agile Transformation Inc.</a:t>
            </a:r>
            <a:endParaRPr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743D36"/>
      </a:dk1>
      <a:lt1>
        <a:srgbClr val="3E6E74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aleway"/>
        <a:ea typeface="Raleway"/>
        <a:cs typeface="Raleway"/>
      </a:majorFont>
      <a:minorFont>
        <a:latin typeface="Raleway"/>
        <a:ea typeface="Raleway"/>
        <a:cs typeface="Ralewa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Roboto Regular"/>
            <a:ea typeface="Roboto Regular"/>
            <a:cs typeface="Roboto Regular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8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743D36"/>
            </a:solidFill>
            <a:effectLst/>
            <a:uFillTx/>
            <a:latin typeface="Roboto Medium"/>
            <a:ea typeface="Roboto Medium"/>
            <a:cs typeface="Roboto Medium"/>
            <a:sym typeface="Roboto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aleway"/>
        <a:ea typeface="Raleway"/>
        <a:cs typeface="Raleway"/>
      </a:majorFont>
      <a:minorFont>
        <a:latin typeface="Raleway"/>
        <a:ea typeface="Raleway"/>
        <a:cs typeface="Ralewa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Roboto Regular"/>
            <a:ea typeface="Roboto Regular"/>
            <a:cs typeface="Roboto Regular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8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743D36"/>
            </a:solidFill>
            <a:effectLst/>
            <a:uFillTx/>
            <a:latin typeface="Roboto Medium"/>
            <a:ea typeface="Roboto Medium"/>
            <a:cs typeface="Roboto Medium"/>
            <a:sym typeface="Roboto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898</Words>
  <Application>Microsoft Macintosh PowerPoint</Application>
  <PresentationFormat>Custom</PresentationFormat>
  <Paragraphs>180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Avenir Book</vt:lpstr>
      <vt:lpstr>Chalkduster</vt:lpstr>
      <vt:lpstr>Gill Sans</vt:lpstr>
      <vt:lpstr>Helvetica Light</vt:lpstr>
      <vt:lpstr>Helvetica Neue</vt:lpstr>
      <vt:lpstr>Helvetica Neue Thin</vt:lpstr>
      <vt:lpstr>Palatino</vt:lpstr>
      <vt:lpstr>Raleway</vt:lpstr>
      <vt:lpstr>Roboto Bold</vt:lpstr>
      <vt:lpstr>Roboto Light</vt:lpstr>
      <vt:lpstr>Roboto Medium</vt:lpstr>
      <vt:lpstr>Roboto Regular</vt:lpstr>
      <vt:lpstr>Times</vt:lpstr>
      <vt:lpstr>Arial</vt:lpstr>
      <vt:lpstr>White</vt:lpstr>
      <vt:lpstr>Improving Quality Using Strategic Retrospectives </vt:lpstr>
      <vt:lpstr>Agenda</vt:lpstr>
      <vt:lpstr>The Purpose of the Sprint Retrospective*</vt:lpstr>
      <vt:lpstr>How Might We Improve Quality Using Retrospectives? </vt:lpstr>
      <vt:lpstr>Your Situation in your Team/Project</vt:lpstr>
      <vt:lpstr>Common Challenges with Team Retrospectives</vt:lpstr>
      <vt:lpstr>The Strategic Retrospective</vt:lpstr>
      <vt:lpstr>Purpose of the Strategic Retrospective</vt:lpstr>
      <vt:lpstr>Frequency of Strategic Retrospectives</vt:lpstr>
      <vt:lpstr>Basic Process for Strategic Retrospectives</vt:lpstr>
      <vt:lpstr>Experiences from Alka Forsikring</vt:lpstr>
      <vt:lpstr>Background</vt:lpstr>
      <vt:lpstr>Process at Alka Forsikring</vt:lpstr>
      <vt:lpstr>1st Baseline Self-Assessment</vt:lpstr>
      <vt:lpstr>Analysis of Key Topics</vt:lpstr>
      <vt:lpstr>Growth Items of the First Strategic Retrospective</vt:lpstr>
      <vt:lpstr>Comparison between 1st and 2nd Strategic Retrospective</vt:lpstr>
      <vt:lpstr>Benefits of the Strategic Retrospectives in Alka Forsikring*</vt:lpstr>
      <vt:lpstr>How to Introduce Strategic Retrospectives</vt:lpstr>
      <vt:lpstr>Considerations </vt:lpstr>
      <vt:lpstr>Balancing Investments, Efforts and Results</vt:lpstr>
      <vt:lpstr>A Scalable Approach: AgilityHealth® Platform </vt:lpstr>
      <vt:lpstr>Conclusion</vt:lpstr>
      <vt:lpstr>Contact Details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Quality Using Strategic Retrospectives </dc:title>
  <cp:lastModifiedBy>Av Pe</cp:lastModifiedBy>
  <cp:revision>3</cp:revision>
  <dcterms:modified xsi:type="dcterms:W3CDTF">2019-03-22T10:53:02Z</dcterms:modified>
</cp:coreProperties>
</file>