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92" r:id="rId4"/>
    <p:sldId id="293" r:id="rId5"/>
    <p:sldId id="294" r:id="rId6"/>
    <p:sldId id="269" r:id="rId7"/>
    <p:sldId id="270" r:id="rId8"/>
    <p:sldId id="271" r:id="rId9"/>
    <p:sldId id="277" r:id="rId10"/>
    <p:sldId id="278" r:id="rId11"/>
    <p:sldId id="279" r:id="rId12"/>
    <p:sldId id="280" r:id="rId13"/>
    <p:sldId id="275" r:id="rId14"/>
    <p:sldId id="296" r:id="rId15"/>
    <p:sldId id="273" r:id="rId16"/>
    <p:sldId id="287" r:id="rId17"/>
    <p:sldId id="272" r:id="rId18"/>
    <p:sldId id="281" r:id="rId19"/>
    <p:sldId id="274" r:id="rId20"/>
    <p:sldId id="282" r:id="rId21"/>
    <p:sldId id="283" r:id="rId22"/>
    <p:sldId id="286" r:id="rId23"/>
    <p:sldId id="284" r:id="rId24"/>
    <p:sldId id="295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289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290" r:id="rId46"/>
    <p:sldId id="258" r:id="rId47"/>
    <p:sldId id="259" r:id="rId48"/>
    <p:sldId id="260" r:id="rId49"/>
    <p:sldId id="316" r:id="rId50"/>
    <p:sldId id="285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78" autoAdjust="0"/>
    <p:restoredTop sz="94595"/>
  </p:normalViewPr>
  <p:slideViewPr>
    <p:cSldViewPr snapToGrid="0">
      <p:cViewPr varScale="1">
        <p:scale>
          <a:sx n="96" d="100"/>
          <a:sy n="96" d="100"/>
        </p:scale>
        <p:origin x="12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F9E764-B397-4110-9743-9D616B24A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B0CE538-6EE3-4D6D-A436-F7AD31F5E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5F04BC-827B-4C67-9FF7-653038781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F9B8-843E-4509-BA9E-22E675D39E7A}" type="datetimeFigureOut">
              <a:rPr lang="en-ZA" smtClean="0"/>
              <a:t>2019/03/23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669164-5FF9-4CEF-9248-01E757BFD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2A2E48-738A-48F7-86EC-A6EAC3407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1266-834A-4AAD-861E-2EC27AFD8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10832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D11752-D7F7-47C3-8D0F-E07712F3C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5EBAA1E-7660-4F98-A98B-FA87872C4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F1CA2-7297-4E88-85BB-22DA1277B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F9B8-843E-4509-BA9E-22E675D39E7A}" type="datetimeFigureOut">
              <a:rPr lang="en-ZA" smtClean="0"/>
              <a:t>2019/03/23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60EE4A-8757-41C7-B185-96C3FB7A7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E72535-D55D-4FDD-A5F1-964734145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1266-834A-4AAD-861E-2EC27AFD8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06577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9067EE8-BAE4-4969-8E1A-7512A030CB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9C32621-A9AB-4B81-9059-DFE0F531C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C89D94-1536-4708-B185-340132063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F9B8-843E-4509-BA9E-22E675D39E7A}" type="datetimeFigureOut">
              <a:rPr lang="en-ZA" smtClean="0"/>
              <a:t>2019/03/23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330EB7-7FC3-4B35-AA3C-CC4BB6170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1CC473-0CF8-4C6E-8C2E-6F8D0FED4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1266-834A-4AAD-861E-2EC27AFD8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05117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E8FA26-459D-4F0E-A662-1C61024A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B99DD7-0A2E-4B03-A82D-8534FB1A4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7C3DC5-4A68-40D2-9C32-9E3005824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F9B8-843E-4509-BA9E-22E675D39E7A}" type="datetimeFigureOut">
              <a:rPr lang="en-ZA" smtClean="0"/>
              <a:t>2019/03/23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5F6383-8E26-4C21-AF17-7D4C8739B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444E4A-5FB4-4630-BA8D-066021C16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1266-834A-4AAD-861E-2EC27AFD8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9730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B74100-4B3A-4966-A78B-00AABDDCE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163D84-8F44-4959-AD42-4098BDFF3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708A3C-91CD-46F5-BBAB-B6984E7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F9B8-843E-4509-BA9E-22E675D39E7A}" type="datetimeFigureOut">
              <a:rPr lang="en-ZA" smtClean="0"/>
              <a:t>2019/03/23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112A7C-7895-4509-AA83-7F2F54CD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0DBD70-7450-46AC-AA29-F403B7A7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1266-834A-4AAD-861E-2EC27AFD8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604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0118AE-E831-4D10-B1A4-F69EE51AD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6D8FA1-E7BA-42EE-8C6A-569BC6C45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547DAF7-3B6E-459D-967C-593AB0E9E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A4229F-D480-4D49-8EF4-E0BFBE719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F9B8-843E-4509-BA9E-22E675D39E7A}" type="datetimeFigureOut">
              <a:rPr lang="en-ZA" smtClean="0"/>
              <a:t>2019/03/23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92CE6A8-5CC1-422A-A4A6-5760CD5B3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48BEAC-00CF-4C71-98DA-E95A3D63F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1266-834A-4AAD-861E-2EC27AFD8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19812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0507B3-D96E-4FF0-A077-25DC7AB04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4DC9A5-2391-4848-A44E-5C53089D0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250A47-5FE9-4302-956C-1D886DB7F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7BF835-EFD5-4387-802A-2C910C186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03F3425-DCE1-48F9-B57C-0F00C4E42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36E001-3980-4372-A25F-EAC78FFF4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F9B8-843E-4509-BA9E-22E675D39E7A}" type="datetimeFigureOut">
              <a:rPr lang="en-ZA" smtClean="0"/>
              <a:t>2019/03/23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07BF92-B925-4C2C-96D6-31D631D98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7205EB0-21A0-4A06-B592-AAF8F77D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1266-834A-4AAD-861E-2EC27AFD8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1137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78DCAE-D777-4588-9B48-0EEE9E73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F2FA7DB-B119-4424-8C38-3C63983A3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F9B8-843E-4509-BA9E-22E675D39E7A}" type="datetimeFigureOut">
              <a:rPr lang="en-ZA" smtClean="0"/>
              <a:t>2019/03/23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350D442-6DD5-43CA-B0AC-7FC38A6AE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FF60F63-0E56-4C9B-BD23-31500B3E2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1266-834A-4AAD-861E-2EC27AFD8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578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EB9DE53-3AD1-4778-B594-3B89E7FEE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F9B8-843E-4509-BA9E-22E675D39E7A}" type="datetimeFigureOut">
              <a:rPr lang="en-ZA" smtClean="0"/>
              <a:t>2019/03/23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F4BCBEE-4D34-4679-9917-361C84B37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834F31E-7A1C-4ADD-8130-44D073126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1266-834A-4AAD-861E-2EC27AFD8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249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6E3C0-0C43-415E-BC53-D05D392CC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40DDBD-DAC5-4A98-B4A1-47BF09809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697406-B6E5-4C30-9E8B-799ADBEE4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E21471-4EAD-4973-B2DE-C6EC37E8E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F9B8-843E-4509-BA9E-22E675D39E7A}" type="datetimeFigureOut">
              <a:rPr lang="en-ZA" smtClean="0"/>
              <a:t>2019/03/23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A9F93B-FAD9-47D8-A974-DC7E7813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674682-41B2-426B-91ED-21782813F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1266-834A-4AAD-861E-2EC27AFD8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88154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49AA60-E338-4C5F-BFBE-EF3FE103D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4F2E7C6-C890-4655-A73D-6F1899A66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C16CE27-414D-4D28-AB70-4D1F5785F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37218C-435C-43B6-9C37-F4D70124C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F9B8-843E-4509-BA9E-22E675D39E7A}" type="datetimeFigureOut">
              <a:rPr lang="en-ZA" smtClean="0"/>
              <a:t>2019/03/23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55407F-8634-4AA8-B3E3-CD4FD6A36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305A27-7489-4074-8C4C-56F44572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1266-834A-4AAD-861E-2EC27AFD8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1085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7FEE847-8C96-477F-9F5E-AC4A3BB78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0249B6-BFF8-4359-89C9-6A4F8A110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09FD72-8227-4521-B161-03D9FAEC8A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2F9B8-843E-4509-BA9E-22E675D39E7A}" type="datetimeFigureOut">
              <a:rPr lang="en-ZA" smtClean="0"/>
              <a:t>2019/03/23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331F6-2123-4C37-B058-72D56455C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7078D9-EDD3-4794-9FB5-6FDDBBCC6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81266-834A-4AAD-861E-2EC27AFD8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225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3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jp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530"/>
            <a:ext cx="12192000" cy="812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43802" y="2435188"/>
            <a:ext cx="501021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12000" dirty="0" smtClean="0">
                <a:solidFill>
                  <a:schemeClr val="accent1">
                    <a:lumMod val="75000"/>
                  </a:schemeClr>
                </a:solidFill>
              </a:rPr>
              <a:t>DevOps</a:t>
            </a:r>
            <a:endParaRPr lang="en-ZA" sz="1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78851" y="4174048"/>
            <a:ext cx="32902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7200" dirty="0" smtClean="0"/>
              <a:t>Tsunami</a:t>
            </a:r>
            <a:endParaRPr lang="en-ZA" sz="7200" dirty="0"/>
          </a:p>
        </p:txBody>
      </p:sp>
      <p:sp>
        <p:nvSpPr>
          <p:cNvPr id="6" name="Rectangle 5"/>
          <p:cNvSpPr/>
          <p:nvPr/>
        </p:nvSpPr>
        <p:spPr>
          <a:xfrm>
            <a:off x="5857461" y="2204355"/>
            <a:ext cx="15808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7200" smtClean="0"/>
              <a:t>The</a:t>
            </a:r>
            <a:endParaRPr lang="en-ZA" sz="7200" dirty="0"/>
          </a:p>
        </p:txBody>
      </p:sp>
      <p:sp>
        <p:nvSpPr>
          <p:cNvPr id="7" name="Rectangle 6"/>
          <p:cNvSpPr/>
          <p:nvPr/>
        </p:nvSpPr>
        <p:spPr>
          <a:xfrm>
            <a:off x="5253779" y="-103969"/>
            <a:ext cx="685014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7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Testers, while you</a:t>
            </a:r>
          </a:p>
          <a:p>
            <a:pPr algn="ctr"/>
            <a:r>
              <a:rPr lang="en-ZA" sz="7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were sleeping:</a:t>
            </a:r>
            <a:endParaRPr lang="en-ZA" sz="7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5998" y="5657671"/>
            <a:ext cx="46727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7200" dirty="0" smtClean="0">
                <a:solidFill>
                  <a:schemeClr val="bg1"/>
                </a:solidFill>
              </a:rPr>
              <a:t>Johan Steyn</a:t>
            </a:r>
            <a:endParaRPr lang="en-ZA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88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2484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Courier" charset="0"/>
                <a:ea typeface="Courier" charset="0"/>
                <a:cs typeface="Courier" charset="0"/>
              </a:rPr>
              <a:t>Testing</a:t>
            </a:r>
            <a:endParaRPr lang="en-US" sz="72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45" y="2885793"/>
            <a:ext cx="12167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Courier" charset="0"/>
                <a:ea typeface="Courier" charset="0"/>
                <a:cs typeface="Courier" charset="0"/>
              </a:rPr>
              <a:t>Functionality</a:t>
            </a:r>
            <a:endParaRPr lang="en-US" sz="7200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6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2484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strike="sngStrike" dirty="0" smtClean="0">
                <a:latin typeface="Courier" charset="0"/>
                <a:ea typeface="Courier" charset="0"/>
                <a:cs typeface="Courier" charset="0"/>
              </a:rPr>
              <a:t>Testing</a:t>
            </a:r>
            <a:endParaRPr lang="en-US" sz="7200" strike="sngStrike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45" y="2885793"/>
            <a:ext cx="12167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Courier" charset="0"/>
                <a:ea typeface="Courier" charset="0"/>
                <a:cs typeface="Courier" charset="0"/>
              </a:rPr>
              <a:t>Functionality</a:t>
            </a:r>
            <a:endParaRPr lang="en-US" sz="72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46" y="1685464"/>
            <a:ext cx="12167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atin typeface="Courier" charset="0"/>
                <a:ea typeface="Courier" charset="0"/>
                <a:cs typeface="Courier" charset="0"/>
              </a:rPr>
              <a:t>Quality Engineering</a:t>
            </a:r>
            <a:endParaRPr lang="en-US" sz="7200" b="1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8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2484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strike="sngStrike" dirty="0" smtClean="0">
                <a:latin typeface="Courier" charset="0"/>
                <a:ea typeface="Courier" charset="0"/>
                <a:cs typeface="Courier" charset="0"/>
              </a:rPr>
              <a:t>Testing</a:t>
            </a:r>
            <a:endParaRPr lang="en-US" sz="7200" strike="sngStrike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4086122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atin typeface="Courier" charset="0"/>
                <a:ea typeface="Courier" charset="0"/>
                <a:cs typeface="Courier" charset="0"/>
              </a:rPr>
              <a:t>Customer Experience</a:t>
            </a:r>
            <a:endParaRPr lang="en-US" sz="7200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45" y="2885793"/>
            <a:ext cx="12167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strike="sngStrike" dirty="0" smtClean="0">
                <a:latin typeface="Courier" charset="0"/>
                <a:ea typeface="Courier" charset="0"/>
                <a:cs typeface="Courier" charset="0"/>
              </a:rPr>
              <a:t>Functionality</a:t>
            </a:r>
            <a:endParaRPr lang="en-US" sz="7200" strike="sngStrike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46" y="1685464"/>
            <a:ext cx="12167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atin typeface="Courier" charset="0"/>
                <a:ea typeface="Courier" charset="0"/>
                <a:cs typeface="Courier" charset="0"/>
              </a:rPr>
              <a:t>Quality Engineering</a:t>
            </a:r>
            <a:endParaRPr lang="en-US" sz="7200" b="1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803" y="354253"/>
            <a:ext cx="93231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smtClean="0">
                <a:solidFill>
                  <a:schemeClr val="accent1">
                    <a:lumMod val="75000"/>
                  </a:schemeClr>
                </a:solidFill>
              </a:rPr>
              <a:t>Manufacturing / Engineering 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290" name="Picture 2" descr="mage result for manufactu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45" y="1842051"/>
            <a:ext cx="9131094" cy="474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11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83247" y="2890698"/>
            <a:ext cx="48152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The last slide</a:t>
            </a:r>
            <a:r>
              <a:rPr lang="mr-IN" sz="6000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1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plying AI to Software Tes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07" y="1101257"/>
            <a:ext cx="10214223" cy="538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57145" y="6422150"/>
            <a:ext cx="5082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dirty="0"/>
              <a:t>Source: https://www.tricentis.com/artificial-intelligence-software-testing/</a:t>
            </a:r>
          </a:p>
        </p:txBody>
      </p:sp>
    </p:spTree>
    <p:extLst>
      <p:ext uri="{BB962C8B-B14F-4D97-AF65-F5344CB8AC3E}">
        <p14:creationId xmlns:p14="http://schemas.microsoft.com/office/powerpoint/2010/main" val="169199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2852" y="2343142"/>
            <a:ext cx="112510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Standing on the </a:t>
            </a:r>
            <a:r>
              <a:rPr lang="en-ZA" sz="6000" smtClean="0">
                <a:solidFill>
                  <a:schemeClr val="accent1">
                    <a:lumMod val="75000"/>
                  </a:schemeClr>
                </a:solidFill>
              </a:rPr>
              <a:t>shoulders of </a:t>
            </a:r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giants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5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471" y="50516"/>
            <a:ext cx="5488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What is DevOps?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37164" y="2078181"/>
            <a:ext cx="3366654" cy="3061854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694218" y="2078181"/>
            <a:ext cx="3366654" cy="3061854"/>
          </a:xfrm>
          <a:prstGeom prst="ellipse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39345" y="3101276"/>
            <a:ext cx="13966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smtClean="0"/>
              <a:t>Ops</a:t>
            </a:r>
            <a:endParaRPr lang="en-ZA" sz="6000" dirty="0"/>
          </a:p>
        </p:txBody>
      </p:sp>
      <p:sp>
        <p:nvSpPr>
          <p:cNvPr id="8" name="Rectangle 7"/>
          <p:cNvSpPr/>
          <p:nvPr/>
        </p:nvSpPr>
        <p:spPr>
          <a:xfrm>
            <a:off x="3927769" y="3101276"/>
            <a:ext cx="13854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/>
              <a:t>Dev</a:t>
            </a:r>
            <a:endParaRPr lang="en-ZA" sz="6000" dirty="0"/>
          </a:p>
        </p:txBody>
      </p:sp>
    </p:spTree>
    <p:extLst>
      <p:ext uri="{BB962C8B-B14F-4D97-AF65-F5344CB8AC3E}">
        <p14:creationId xmlns:p14="http://schemas.microsoft.com/office/powerpoint/2010/main" val="11521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471" y="50516"/>
            <a:ext cx="5488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What is DevOps?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563" y="1669746"/>
            <a:ext cx="7495309" cy="44880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09209" y="6253528"/>
            <a:ext cx="5082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smtClean="0"/>
              <a:t>Dan Ashby: </a:t>
            </a:r>
            <a:r>
              <a:rPr lang="en-ZA" sz="1200" b="1" dirty="0"/>
              <a:t>Continuous Testing in </a:t>
            </a:r>
            <a:r>
              <a:rPr lang="en-ZA" sz="1200" b="1" dirty="0" smtClean="0"/>
              <a:t>DevOps</a:t>
            </a:r>
          </a:p>
          <a:p>
            <a:pPr algn="ctr"/>
            <a:r>
              <a:rPr lang="en-ZA" sz="1200" dirty="0"/>
              <a:t>https://</a:t>
            </a:r>
            <a:r>
              <a:rPr lang="en-ZA" sz="1200" dirty="0" err="1"/>
              <a:t>danashby.co.uk</a:t>
            </a:r>
            <a:r>
              <a:rPr lang="en-ZA" sz="1200" dirty="0"/>
              <a:t>/2016/10/19/continuous-testing-in-</a:t>
            </a:r>
            <a:r>
              <a:rPr lang="en-ZA" sz="1200" dirty="0" err="1"/>
              <a:t>devops</a:t>
            </a:r>
            <a:r>
              <a:rPr lang="en-ZA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176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471" y="50516"/>
            <a:ext cx="5488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What is DevOps?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518" y="1066179"/>
            <a:ext cx="9169400" cy="5591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09209" y="6253528"/>
            <a:ext cx="5082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smtClean="0"/>
              <a:t>Dan Ashby: </a:t>
            </a:r>
            <a:r>
              <a:rPr lang="en-ZA" sz="1200" b="1" dirty="0"/>
              <a:t>Continuous Testing in </a:t>
            </a:r>
            <a:r>
              <a:rPr lang="en-ZA" sz="1200" b="1" dirty="0" smtClean="0"/>
              <a:t>DevOps</a:t>
            </a:r>
          </a:p>
          <a:p>
            <a:pPr algn="ctr"/>
            <a:r>
              <a:rPr lang="en-ZA" sz="1200" dirty="0"/>
              <a:t>https://</a:t>
            </a:r>
            <a:r>
              <a:rPr lang="en-ZA" sz="1200" dirty="0" err="1"/>
              <a:t>danashby.co.uk</a:t>
            </a:r>
            <a:r>
              <a:rPr lang="en-ZA" sz="1200" dirty="0"/>
              <a:t>/2016/10/19/continuous-testing-in-</a:t>
            </a:r>
            <a:r>
              <a:rPr lang="en-ZA" sz="1200" dirty="0" err="1"/>
              <a:t>devops</a:t>
            </a:r>
            <a:r>
              <a:rPr lang="en-ZA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15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ge result for young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4" y="1325113"/>
            <a:ext cx="10084904" cy="50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8508" y="123655"/>
            <a:ext cx="20553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Hello!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6" y="1066179"/>
            <a:ext cx="8751740" cy="55269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0516"/>
            <a:ext cx="50002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“That” article</a:t>
            </a:r>
            <a:r>
              <a:rPr lang="mr-IN" sz="6000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0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pic>
        <p:nvPicPr>
          <p:cNvPr id="2050" name="Picture 2" descr="mage result for tsunami jap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7983"/>
            <a:ext cx="8237469" cy="547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9567" y="150159"/>
            <a:ext cx="37080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smtClean="0">
                <a:solidFill>
                  <a:schemeClr val="accent1">
                    <a:lumMod val="75000"/>
                  </a:schemeClr>
                </a:solidFill>
              </a:rPr>
              <a:t>Japan 2011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88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9567" y="150159"/>
            <a:ext cx="37080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Japan 1945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86" y="1590260"/>
            <a:ext cx="9693966" cy="495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09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1266" y="150159"/>
            <a:ext cx="514435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William Deming</a:t>
            </a:r>
          </a:p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1900-1993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69" y="1705113"/>
            <a:ext cx="3818858" cy="409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3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1266" y="150159"/>
            <a:ext cx="51443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smtClean="0">
                <a:solidFill>
                  <a:schemeClr val="accent1">
                    <a:lumMod val="75000"/>
                  </a:schemeClr>
                </a:solidFill>
              </a:rPr>
              <a:t>William Deming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1382719"/>
            <a:ext cx="6400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ZA" sz="3200" dirty="0" smtClean="0"/>
              <a:t>20</a:t>
            </a:r>
            <a:r>
              <a:rPr lang="en-ZA" sz="3200" baseline="30000" dirty="0" smtClean="0"/>
              <a:t>th</a:t>
            </a:r>
            <a:r>
              <a:rPr lang="en-ZA" sz="3200" dirty="0" smtClean="0"/>
              <a:t> century </a:t>
            </a:r>
            <a:r>
              <a:rPr lang="mr-IN" sz="3200" dirty="0" smtClean="0"/>
              <a:t>–</a:t>
            </a:r>
            <a:r>
              <a:rPr lang="en-ZA" sz="3200" dirty="0" smtClean="0"/>
              <a:t> Quality Movement</a:t>
            </a:r>
          </a:p>
          <a:p>
            <a:pPr marL="457200" indent="-457200">
              <a:buFont typeface="Arial" charset="0"/>
              <a:buChar char="•"/>
            </a:pPr>
            <a:r>
              <a:rPr lang="en-ZA" sz="3200" dirty="0" smtClean="0"/>
              <a:t>Japanese manufacturing</a:t>
            </a:r>
          </a:p>
          <a:p>
            <a:pPr marL="457200" indent="-457200">
              <a:buFont typeface="Arial" charset="0"/>
              <a:buChar char="•"/>
            </a:pPr>
            <a:r>
              <a:rPr lang="en-ZA" sz="3200" dirty="0" smtClean="0"/>
              <a:t>Impact on “Lean” and “Six Sigma”</a:t>
            </a:r>
          </a:p>
          <a:p>
            <a:pPr marL="457200" indent="-457200">
              <a:buFont typeface="Arial" charset="0"/>
              <a:buChar char="•"/>
            </a:pPr>
            <a:r>
              <a:rPr lang="en-ZA" sz="3200" dirty="0" smtClean="0"/>
              <a:t>Principles of DevOps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/>
              <a:t>“If you follow my ideas, within five years you will be a world economic power.”</a:t>
            </a:r>
            <a:endParaRPr lang="en-ZA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69" y="1705113"/>
            <a:ext cx="3818858" cy="409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997" y="150159"/>
            <a:ext cx="61455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smtClean="0">
                <a:solidFill>
                  <a:schemeClr val="accent1">
                    <a:lumMod val="75000"/>
                  </a:schemeClr>
                </a:solidFill>
              </a:rPr>
              <a:t>Deming’s 14 points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69" y="1705113"/>
            <a:ext cx="3818858" cy="40993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5740" y="1588127"/>
            <a:ext cx="64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r>
              <a:rPr lang="en-US" sz="3200" dirty="0" smtClean="0"/>
              <a:t>1. Create </a:t>
            </a:r>
            <a:r>
              <a:rPr lang="en-US" sz="3200" dirty="0"/>
              <a:t>a constancy of purpose</a:t>
            </a:r>
            <a:endParaRPr lang="en-ZA" sz="32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695739" y="2302819"/>
            <a:ext cx="74784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r>
              <a:rPr lang="en-US" sz="3200" dirty="0"/>
              <a:t>2</a:t>
            </a:r>
            <a:r>
              <a:rPr lang="en-US" sz="3200" dirty="0" smtClean="0"/>
              <a:t>. </a:t>
            </a:r>
            <a:r>
              <a:rPr lang="en-US" sz="3200" dirty="0"/>
              <a:t>Replace the top-down, command-and-control structure. Cooperative leadership models.</a:t>
            </a:r>
            <a:endParaRPr lang="en-ZA" sz="320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575039" y="4002396"/>
            <a:ext cx="73547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r>
              <a:rPr lang="en-US" sz="3200" dirty="0" smtClean="0"/>
              <a:t>3. </a:t>
            </a:r>
            <a:r>
              <a:rPr lang="en-US" sz="3200" dirty="0"/>
              <a:t>Cease dependencies on inspection to achieve quality. Don’t wait until it’s done to test it. Build quality in from the start.</a:t>
            </a:r>
            <a:endParaRPr lang="en-ZA" sz="3200" dirty="0" smtClean="0"/>
          </a:p>
        </p:txBody>
      </p:sp>
    </p:spTree>
    <p:extLst>
      <p:ext uri="{BB962C8B-B14F-4D97-AF65-F5344CB8AC3E}">
        <p14:creationId xmlns:p14="http://schemas.microsoft.com/office/powerpoint/2010/main" val="113473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997" y="150159"/>
            <a:ext cx="61455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smtClean="0">
                <a:solidFill>
                  <a:schemeClr val="accent1">
                    <a:lumMod val="75000"/>
                  </a:schemeClr>
                </a:solidFill>
              </a:rPr>
              <a:t>Deming’s 14 points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69" y="1705113"/>
            <a:ext cx="3818858" cy="40993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5740" y="1588127"/>
            <a:ext cx="80464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r>
              <a:rPr lang="en-US" sz="3200" dirty="0" smtClean="0"/>
              <a:t>4. </a:t>
            </a:r>
            <a:r>
              <a:rPr lang="en-US" sz="3200" dirty="0"/>
              <a:t>End the practice of awarding business on the basis of a price tag. It’s how much money you’re </a:t>
            </a:r>
            <a:r>
              <a:rPr lang="en-US" sz="3200" dirty="0" err="1"/>
              <a:t>gonna</a:t>
            </a:r>
            <a:r>
              <a:rPr lang="en-US" sz="3200" dirty="0"/>
              <a:t> make if you make it.</a:t>
            </a:r>
            <a:endParaRPr lang="en-ZA" sz="32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695740" y="3402736"/>
            <a:ext cx="80464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r>
              <a:rPr lang="en-US" sz="3200" dirty="0" smtClean="0"/>
              <a:t>5. </a:t>
            </a:r>
            <a:r>
              <a:rPr lang="en-US" sz="3200" dirty="0"/>
              <a:t>Improve constantly and forever the system of production and service. Amplifying feedback loops.</a:t>
            </a:r>
            <a:endParaRPr lang="en-ZA" sz="32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557195" y="5019622"/>
            <a:ext cx="80464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r>
              <a:rPr lang="en-US" sz="3200" dirty="0" smtClean="0"/>
              <a:t>6. </a:t>
            </a:r>
            <a:r>
              <a:rPr lang="en-US" sz="3200" dirty="0"/>
              <a:t>Institute training on the job. Create a system for thinking. Become a learning </a:t>
            </a:r>
            <a:r>
              <a:rPr lang="en-US" sz="3200" dirty="0" err="1"/>
              <a:t>organisation</a:t>
            </a:r>
            <a:r>
              <a:rPr lang="en-US" sz="3200" dirty="0"/>
              <a:t>. </a:t>
            </a:r>
            <a:endParaRPr lang="en-ZA" sz="3200" dirty="0" smtClean="0"/>
          </a:p>
        </p:txBody>
      </p:sp>
    </p:spTree>
    <p:extLst>
      <p:ext uri="{BB962C8B-B14F-4D97-AF65-F5344CB8AC3E}">
        <p14:creationId xmlns:p14="http://schemas.microsoft.com/office/powerpoint/2010/main" val="99358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997" y="150159"/>
            <a:ext cx="61455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smtClean="0">
                <a:solidFill>
                  <a:schemeClr val="accent1">
                    <a:lumMod val="75000"/>
                  </a:schemeClr>
                </a:solidFill>
              </a:rPr>
              <a:t>Deming’s 14 points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69" y="1705113"/>
            <a:ext cx="3818858" cy="40993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5740" y="1588127"/>
            <a:ext cx="80464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r>
              <a:rPr lang="en-US" sz="3200" dirty="0" smtClean="0"/>
              <a:t>7. </a:t>
            </a:r>
            <a:r>
              <a:rPr lang="en-US" sz="3200" dirty="0"/>
              <a:t>H</a:t>
            </a:r>
            <a:r>
              <a:rPr lang="en-US" sz="3200" dirty="0" smtClean="0"/>
              <a:t>elp </a:t>
            </a:r>
            <a:r>
              <a:rPr lang="en-US" sz="3200" dirty="0"/>
              <a:t>people and machines and gadgets do a better job.</a:t>
            </a:r>
            <a:endParaRPr lang="en-ZA" sz="32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695740" y="2842488"/>
            <a:ext cx="80464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r>
              <a:rPr lang="en-US" sz="3200" dirty="0" smtClean="0"/>
              <a:t>8. </a:t>
            </a:r>
            <a:r>
              <a:rPr lang="en-US" sz="3200" dirty="0"/>
              <a:t>Drive out fear so that everyone may work efficiently for a company. Blameless postmortems.</a:t>
            </a:r>
            <a:endParaRPr lang="en-ZA" sz="32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571049" y="4589291"/>
            <a:ext cx="80464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r>
              <a:rPr lang="en-US" sz="3200" dirty="0" smtClean="0"/>
              <a:t>9. </a:t>
            </a:r>
            <a:r>
              <a:rPr lang="en-US" sz="3200" dirty="0"/>
              <a:t>Break down barriers between departments. High-trust cultures are high performing. Cross-functional collaboration. Just shared responsibilities.</a:t>
            </a:r>
            <a:endParaRPr lang="en-ZA" sz="3200" dirty="0" smtClean="0"/>
          </a:p>
        </p:txBody>
      </p:sp>
    </p:spTree>
    <p:extLst>
      <p:ext uri="{BB962C8B-B14F-4D97-AF65-F5344CB8AC3E}">
        <p14:creationId xmlns:p14="http://schemas.microsoft.com/office/powerpoint/2010/main" val="14325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997" y="150159"/>
            <a:ext cx="61455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smtClean="0">
                <a:solidFill>
                  <a:schemeClr val="accent1">
                    <a:lumMod val="75000"/>
                  </a:schemeClr>
                </a:solidFill>
              </a:rPr>
              <a:t>Deming’s 14 points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69" y="1705113"/>
            <a:ext cx="3818858" cy="40993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5740" y="1588127"/>
            <a:ext cx="8046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r>
              <a:rPr lang="en-US" sz="3200" dirty="0" smtClean="0"/>
              <a:t>10. Stop management by slogans.</a:t>
            </a:r>
            <a:endParaRPr lang="en-ZA" sz="32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695740" y="2595207"/>
            <a:ext cx="80464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r>
              <a:rPr lang="en-US" sz="3200" dirty="0" smtClean="0"/>
              <a:t>11. </a:t>
            </a:r>
            <a:r>
              <a:rPr lang="en-US" sz="3200" dirty="0"/>
              <a:t>Supervisors must change sheer numbers to quality. Make workers feel pride in what they do.</a:t>
            </a:r>
            <a:endParaRPr lang="en-ZA" sz="32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571049" y="4409182"/>
            <a:ext cx="80464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r>
              <a:rPr lang="en-US" sz="3200" dirty="0" smtClean="0"/>
              <a:t>12. </a:t>
            </a:r>
            <a:r>
              <a:rPr lang="en-US" sz="3200" dirty="0"/>
              <a:t>Abolishment of the annual or merit rating of management by objectives.</a:t>
            </a:r>
            <a:endParaRPr lang="en-ZA" sz="3200" dirty="0" smtClean="0"/>
          </a:p>
        </p:txBody>
      </p:sp>
    </p:spTree>
    <p:extLst>
      <p:ext uri="{BB962C8B-B14F-4D97-AF65-F5344CB8AC3E}">
        <p14:creationId xmlns:p14="http://schemas.microsoft.com/office/powerpoint/2010/main" val="115615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997" y="150159"/>
            <a:ext cx="61455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Deming’s 14 points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69" y="1705113"/>
            <a:ext cx="3818858" cy="40993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5740" y="1588127"/>
            <a:ext cx="80464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r>
              <a:rPr lang="en-US" sz="3200" dirty="0" smtClean="0"/>
              <a:t>13. </a:t>
            </a:r>
            <a:r>
              <a:rPr lang="en-US" sz="3200" dirty="0"/>
              <a:t>Institute a vigorous program of education and self-improvement.</a:t>
            </a:r>
            <a:endParaRPr lang="en-ZA" sz="32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695740" y="2910294"/>
            <a:ext cx="8046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r>
              <a:rPr lang="en-US" sz="3200" dirty="0" smtClean="0"/>
              <a:t>14. </a:t>
            </a:r>
            <a:r>
              <a:rPr lang="en-US" sz="3200" dirty="0"/>
              <a:t>The transformation is everybody’s job.</a:t>
            </a:r>
            <a:endParaRPr lang="en-ZA" sz="3200" dirty="0" smtClean="0"/>
          </a:p>
        </p:txBody>
      </p:sp>
    </p:spTree>
    <p:extLst>
      <p:ext uri="{BB962C8B-B14F-4D97-AF65-F5344CB8AC3E}">
        <p14:creationId xmlns:p14="http://schemas.microsoft.com/office/powerpoint/2010/main" val="147525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22" y="494748"/>
            <a:ext cx="9316278" cy="62108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8508" y="123655"/>
            <a:ext cx="20553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Hello!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91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4828" y="150159"/>
            <a:ext cx="402475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err="1">
                <a:solidFill>
                  <a:schemeClr val="accent1">
                    <a:lumMod val="75000"/>
                  </a:schemeClr>
                </a:solidFill>
              </a:rPr>
              <a:t>Taiichi</a:t>
            </a:r>
            <a:r>
              <a:rPr lang="en-ZA" sz="6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ZA" sz="6000" dirty="0" err="1" smtClean="0">
                <a:solidFill>
                  <a:schemeClr val="accent1">
                    <a:lumMod val="75000"/>
                  </a:schemeClr>
                </a:solidFill>
              </a:rPr>
              <a:t>Ohno</a:t>
            </a:r>
            <a:endParaRPr lang="en-ZA" sz="6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1912-1990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740" y="1959916"/>
            <a:ext cx="875968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/>
              <a:t>Father of the Toyota Production System, which became Lean Manufacturing in the U.S</a:t>
            </a:r>
            <a:r>
              <a:rPr lang="en-US" sz="3200" dirty="0" smtClean="0"/>
              <a:t>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/>
              <a:t>"The Seven Wastes"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500" dirty="0"/>
              <a:t>Delay, waiting or time spent in a queue with no value being added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500" dirty="0"/>
              <a:t>Producing more than you need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500" dirty="0"/>
              <a:t>Over processing or undertaking non-value added activity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500" dirty="0"/>
              <a:t>Transportation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500" dirty="0"/>
              <a:t>Unnecessary movement or motion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500" dirty="0"/>
              <a:t>Inventory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500" dirty="0"/>
              <a:t>Defects in the </a:t>
            </a:r>
            <a:r>
              <a:rPr lang="en-US" sz="2500" dirty="0" smtClean="0"/>
              <a:t>Product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</p:txBody>
      </p:sp>
      <p:pic>
        <p:nvPicPr>
          <p:cNvPr id="20484" name="Picture 4" descr="mage result for Taiichi Oh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426" y="1289853"/>
            <a:ext cx="3127418" cy="35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18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860" y="150159"/>
            <a:ext cx="621702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err="1">
                <a:solidFill>
                  <a:schemeClr val="accent1">
                    <a:lumMod val="75000"/>
                  </a:schemeClr>
                </a:solidFill>
              </a:rPr>
              <a:t>Eliyahu</a:t>
            </a:r>
            <a:r>
              <a:rPr lang="en-ZA" sz="6000" dirty="0">
                <a:solidFill>
                  <a:schemeClr val="accent1">
                    <a:lumMod val="75000"/>
                  </a:schemeClr>
                </a:solidFill>
              </a:rPr>
              <a:t> M. </a:t>
            </a:r>
            <a:r>
              <a:rPr lang="en-ZA" sz="6000" dirty="0" err="1" smtClean="0">
                <a:solidFill>
                  <a:schemeClr val="accent1">
                    <a:lumMod val="75000"/>
                  </a:schemeClr>
                </a:solidFill>
              </a:rPr>
              <a:t>Goldratt</a:t>
            </a:r>
            <a:endParaRPr lang="en-ZA" sz="6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1947-2011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740" y="1959916"/>
            <a:ext cx="875968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“The Goal”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Theory of Constraints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Five steps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/>
              <a:t>Identify the system’s bottlenecks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/>
              <a:t>Decide how to exploit the bottlenecks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/>
              <a:t>Subordinate everything else to the above decision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/>
              <a:t>Elevate the system’s bottlenecks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/>
              <a:t>If, in a previous step, a bottleneck has been broken go back to step </a:t>
            </a:r>
            <a:endParaRPr lang="en-US" sz="2500" dirty="0" smtClean="0"/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</p:txBody>
      </p:sp>
      <p:pic>
        <p:nvPicPr>
          <p:cNvPr id="21506" name="Picture 2" descr="liyahu M. Goldratt - 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546" y="1258957"/>
            <a:ext cx="2827683" cy="39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6433" y="150159"/>
            <a:ext cx="461587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Martin Fowler</a:t>
            </a:r>
          </a:p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1963-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198455"/>
            <a:ext cx="875968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Agile Manifesto</a:t>
            </a:r>
            <a:endParaRPr lang="en-US" sz="2500" dirty="0" smtClean="0"/>
          </a:p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Individuals and Interactions over processes and tools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Working Software over comprehensive documentation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Customer Collaboration over contract negotiation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Responding to Change over following a plan</a:t>
            </a:r>
          </a:p>
        </p:txBody>
      </p:sp>
      <p:pic>
        <p:nvPicPr>
          <p:cNvPr id="22530" name="Picture 2" descr="ebysther 20150414193208 - Martin Fowl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230" y="1311966"/>
            <a:ext cx="3054784" cy="406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06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3284" y="150159"/>
            <a:ext cx="468217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Mary and Tom</a:t>
            </a:r>
          </a:p>
          <a:p>
            <a:pPr algn="ctr"/>
            <a:r>
              <a:rPr lang="en-ZA" sz="6000" dirty="0" err="1">
                <a:solidFill>
                  <a:schemeClr val="accent1">
                    <a:lumMod val="75000"/>
                  </a:schemeClr>
                </a:solidFill>
              </a:rPr>
              <a:t>Poppendieck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198455"/>
            <a:ext cx="87596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“Lean Software Development”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Lean principles: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Eliminate waste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Amplify learning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Decide as late as possible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Deliver as fast as possible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Empower the team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Build integrity in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See the whole</a:t>
            </a:r>
          </a:p>
        </p:txBody>
      </p:sp>
      <p:pic>
        <p:nvPicPr>
          <p:cNvPr id="23554" name="Picture 2" descr="mage result for mary tom poppendie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686" y="1417982"/>
            <a:ext cx="3102081" cy="310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91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9734" y="150159"/>
            <a:ext cx="278313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>
                <a:solidFill>
                  <a:schemeClr val="accent1">
                    <a:lumMod val="75000"/>
                  </a:schemeClr>
                </a:solidFill>
              </a:rPr>
              <a:t>Eric </a:t>
            </a:r>
            <a:r>
              <a:rPr lang="en-ZA" sz="6000" dirty="0" err="1">
                <a:solidFill>
                  <a:schemeClr val="accent1">
                    <a:lumMod val="75000"/>
                  </a:schemeClr>
                </a:solidFill>
              </a:rPr>
              <a:t>Ries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1978-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198455"/>
            <a:ext cx="87596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“The Lean Startup”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Minimum viable </a:t>
            </a:r>
            <a:r>
              <a:rPr lang="en-US" sz="3200" dirty="0" smtClean="0"/>
              <a:t>product (MVP)</a:t>
            </a:r>
            <a:endParaRPr lang="en-US" sz="3200" dirty="0"/>
          </a:p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Continuous deployment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Actionable metrics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Pivot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Build-Measure-Learn</a:t>
            </a:r>
          </a:p>
        </p:txBody>
      </p:sp>
      <p:pic>
        <p:nvPicPr>
          <p:cNvPr id="24578" name="Picture 2" descr="ric Rie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686" y="1069712"/>
            <a:ext cx="2805320" cy="399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59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1015" y="150159"/>
            <a:ext cx="398057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Simon Sinek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1973-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198455"/>
            <a:ext cx="8759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“Start with Why”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“Leaders Eat Last”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</p:txBody>
      </p:sp>
      <p:pic>
        <p:nvPicPr>
          <p:cNvPr id="25602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51" y="1456398"/>
            <a:ext cx="3843665" cy="289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upload.wikimedia.org/wikipedia/commons/3/3e/Golden_circ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053" y="2550143"/>
            <a:ext cx="4195398" cy="417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99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568" y="150159"/>
            <a:ext cx="479746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>
                <a:solidFill>
                  <a:schemeClr val="accent1">
                    <a:lumMod val="75000"/>
                  </a:schemeClr>
                </a:solidFill>
              </a:rPr>
              <a:t>Patrick </a:t>
            </a:r>
            <a:r>
              <a:rPr lang="en-ZA" sz="6000" dirty="0" err="1">
                <a:solidFill>
                  <a:schemeClr val="accent1">
                    <a:lumMod val="75000"/>
                  </a:schemeClr>
                </a:solidFill>
              </a:rPr>
              <a:t>Debois</a:t>
            </a:r>
            <a:r>
              <a:rPr lang="en-ZA" sz="6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ZA" sz="6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198455"/>
            <a:ext cx="87596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The father of DevOps movement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Coined the name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 smtClean="0"/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</p:txBody>
      </p:sp>
      <p:pic>
        <p:nvPicPr>
          <p:cNvPr id="26628" name="Picture 4" descr="mage result for Patrick Debo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542" y="1245704"/>
            <a:ext cx="2969698" cy="446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19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3251" y="50516"/>
            <a:ext cx="57112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Testing in DevOps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674" name="Picture 2" descr="mage result for devops word c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495" y="1166191"/>
            <a:ext cx="831488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42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518" y="1066179"/>
            <a:ext cx="9169400" cy="5591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09209" y="6253528"/>
            <a:ext cx="5082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smtClean="0"/>
              <a:t>Dan Ashby: </a:t>
            </a:r>
            <a:r>
              <a:rPr lang="en-ZA" sz="1200" b="1" dirty="0"/>
              <a:t>Continuous Testing in </a:t>
            </a:r>
            <a:r>
              <a:rPr lang="en-ZA" sz="1200" b="1" dirty="0" smtClean="0"/>
              <a:t>DevOps</a:t>
            </a:r>
          </a:p>
          <a:p>
            <a:pPr algn="ctr"/>
            <a:r>
              <a:rPr lang="en-ZA" sz="1200" dirty="0"/>
              <a:t>https://</a:t>
            </a:r>
            <a:r>
              <a:rPr lang="en-ZA" sz="1200" dirty="0" err="1"/>
              <a:t>danashby.co.uk</a:t>
            </a:r>
            <a:r>
              <a:rPr lang="en-ZA" sz="1200" dirty="0"/>
              <a:t>/2016/10/19/continuous-testing-in-</a:t>
            </a:r>
            <a:r>
              <a:rPr lang="en-ZA" sz="1200" dirty="0" err="1"/>
              <a:t>devops</a:t>
            </a:r>
            <a:r>
              <a:rPr lang="en-ZA" sz="1200" dirty="0"/>
              <a:t>/</a:t>
            </a:r>
          </a:p>
        </p:txBody>
      </p:sp>
      <p:sp>
        <p:nvSpPr>
          <p:cNvPr id="7" name="Rectangle 6"/>
          <p:cNvSpPr/>
          <p:nvPr/>
        </p:nvSpPr>
        <p:spPr>
          <a:xfrm>
            <a:off x="253251" y="50516"/>
            <a:ext cx="57112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Testing in DevOps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225" y="50516"/>
            <a:ext cx="57112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Testing in DevOps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225" y="1602107"/>
            <a:ext cx="87596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DevOps: top-down approach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Massive culture shift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Culture before technology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No longer at the end of the cycle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Learning new skills: technical, business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4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8508" y="123655"/>
            <a:ext cx="20553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Hello!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2" name="Picture 4" descr="mage result for south africa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08" y="2213112"/>
            <a:ext cx="7574257" cy="451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mage result for south africa fl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139" y="521220"/>
            <a:ext cx="4989496" cy="280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72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225" y="50516"/>
            <a:ext cx="57112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Testing in DevOps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148108"/>
            <a:ext cx="7800561" cy="5709892"/>
          </a:xfrm>
          <a:prstGeom prst="rect">
            <a:avLst/>
          </a:prstGeom>
        </p:spPr>
      </p:pic>
      <p:pic>
        <p:nvPicPr>
          <p:cNvPr id="32770" name="Picture 2" descr="mage result for atlassian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75" y="640277"/>
            <a:ext cx="3670852" cy="192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33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225" y="50516"/>
            <a:ext cx="57112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Testing in DevOps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2770" name="Picture 2" descr="mage result for atlassian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75" y="640277"/>
            <a:ext cx="3670852" cy="192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3901" y="2251464"/>
            <a:ext cx="112231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/>
              <a:t>A new survey of 500 software and IT professionals, conducted by </a:t>
            </a:r>
            <a:r>
              <a:rPr lang="en-US" sz="3200" dirty="0" err="1"/>
              <a:t>Atlassian</a:t>
            </a:r>
            <a:r>
              <a:rPr lang="en-US" sz="3200" dirty="0"/>
              <a:t>, found that companies </a:t>
            </a:r>
            <a:r>
              <a:rPr lang="en-US" sz="3200"/>
              <a:t>implementing </a:t>
            </a:r>
            <a:r>
              <a:rPr lang="en-US" sz="3200" smtClean="0"/>
              <a:t>D</a:t>
            </a:r>
            <a:r>
              <a:rPr lang="en-US" sz="3200" smtClean="0"/>
              <a:t>evOps </a:t>
            </a:r>
            <a:r>
              <a:rPr lang="en-US" sz="3200" dirty="0"/>
              <a:t>are seeing mixed results. Insufficient automated test coverage, additional manual processes or a lack of automation in the build/deployment pipeline are key hindrances to </a:t>
            </a:r>
            <a:r>
              <a:rPr lang="en-US" sz="3200" dirty="0" smtClean="0"/>
              <a:t>DevOps</a:t>
            </a:r>
            <a:r>
              <a:rPr lang="en-US" sz="3200" dirty="0"/>
              <a:t>, with 62% of respondents citing these as the reasons they resort to manual testing.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1191" y="6263124"/>
            <a:ext cx="577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dirty="0"/>
              <a:t>Source: https://</a:t>
            </a:r>
            <a:r>
              <a:rPr lang="en-ZA" sz="1200" dirty="0" err="1"/>
              <a:t>www.qa-financial.com</a:t>
            </a:r>
            <a:r>
              <a:rPr lang="en-ZA" sz="1200" dirty="0"/>
              <a:t>/articles/test-automation-helps-devops-adoption-but-teams-still-struggle-with-bugs-at-release-says-survey</a:t>
            </a:r>
          </a:p>
        </p:txBody>
      </p:sp>
    </p:spTree>
    <p:extLst>
      <p:ext uri="{BB962C8B-B14F-4D97-AF65-F5344CB8AC3E}">
        <p14:creationId xmlns:p14="http://schemas.microsoft.com/office/powerpoint/2010/main" val="169526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225" y="50516"/>
            <a:ext cx="57112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Testing in DevOps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2770" name="Picture 2" descr="mage result for atlassian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75" y="640277"/>
            <a:ext cx="3670852" cy="192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3901" y="2251464"/>
            <a:ext cx="112231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/>
              <a:t>An additional problem is the lack of clarity around metrics of success, with 93% of respondents </a:t>
            </a:r>
            <a:r>
              <a:rPr lang="en-US" sz="3200"/>
              <a:t>citing </a:t>
            </a:r>
            <a:r>
              <a:rPr lang="en-US" sz="3200" smtClean="0"/>
              <a:t>“customer </a:t>
            </a:r>
            <a:r>
              <a:rPr lang="en-US" sz="3200" dirty="0"/>
              <a:t>satisfaction” as the most important metric, but 60% admitting it is difficult to measure customer satisfaction with the newly developed features.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1191" y="6263124"/>
            <a:ext cx="577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dirty="0"/>
              <a:t>Source: https://</a:t>
            </a:r>
            <a:r>
              <a:rPr lang="en-ZA" sz="1200" dirty="0" err="1"/>
              <a:t>www.qa-financial.com</a:t>
            </a:r>
            <a:r>
              <a:rPr lang="en-ZA" sz="1200" dirty="0"/>
              <a:t>/articles/test-automation-helps-devops-adoption-but-teams-still-struggle-with-bugs-at-release-says-survey</a:t>
            </a:r>
          </a:p>
        </p:txBody>
      </p:sp>
    </p:spTree>
    <p:extLst>
      <p:ext uri="{BB962C8B-B14F-4D97-AF65-F5344CB8AC3E}">
        <p14:creationId xmlns:p14="http://schemas.microsoft.com/office/powerpoint/2010/main" val="183755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225" y="50516"/>
            <a:ext cx="57112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Testing in DevOps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2770" name="Picture 2" descr="mage result for atlassian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75" y="640277"/>
            <a:ext cx="3670852" cy="192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3901" y="1991215"/>
            <a:ext cx="112231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/>
              <a:t>The platforms and tooling companies use also impacts their success in implementing </a:t>
            </a:r>
            <a:r>
              <a:rPr lang="en-US" sz="3200" dirty="0" smtClean="0"/>
              <a:t>D</a:t>
            </a:r>
            <a:r>
              <a:rPr lang="en-US" sz="3200" dirty="0" smtClean="0"/>
              <a:t>evOps</a:t>
            </a:r>
            <a:r>
              <a:rPr lang="en-US" sz="3200"/>
              <a:t>, </a:t>
            </a:r>
            <a:r>
              <a:rPr lang="en-US" sz="3200" smtClean="0"/>
              <a:t>according </a:t>
            </a:r>
            <a:r>
              <a:rPr lang="en-US" sz="3200" dirty="0"/>
              <a:t>to the survey. For example, after deploying a CI/CD platform, 57% of </a:t>
            </a:r>
            <a:r>
              <a:rPr lang="en-US" sz="3200" dirty="0" err="1"/>
              <a:t>organisations</a:t>
            </a:r>
            <a:r>
              <a:rPr lang="en-US" sz="3200" dirty="0"/>
              <a:t> surveyed encountered fewer bugs and outages. Similarly, 47% report making changes and receiving customer feedback faster when using a platform. Adoption of </a:t>
            </a:r>
            <a:r>
              <a:rPr lang="en-US" sz="3200" dirty="0" err="1"/>
              <a:t>microservices</a:t>
            </a:r>
            <a:r>
              <a:rPr lang="en-US" sz="3200" dirty="0"/>
              <a:t> is also a boon </a:t>
            </a:r>
            <a:r>
              <a:rPr lang="en-US" sz="3200"/>
              <a:t>to </a:t>
            </a:r>
            <a:r>
              <a:rPr lang="en-US" sz="3200"/>
              <a:t>D</a:t>
            </a:r>
            <a:r>
              <a:rPr lang="en-US" sz="3200" smtClean="0"/>
              <a:t>evOps</a:t>
            </a:r>
            <a:r>
              <a:rPr lang="en-US" sz="3200" dirty="0"/>
              <a:t>, with 71% of respondents using the technique reporting that they find it easier to test and deploy new features.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1191" y="6263124"/>
            <a:ext cx="577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dirty="0"/>
              <a:t>Source: https://</a:t>
            </a:r>
            <a:r>
              <a:rPr lang="en-ZA" sz="1200" dirty="0" err="1"/>
              <a:t>www.qa-financial.com</a:t>
            </a:r>
            <a:r>
              <a:rPr lang="en-ZA" sz="1200" dirty="0"/>
              <a:t>/articles/test-automation-helps-devops-adoption-but-teams-still-struggle-with-bugs-at-release-says-survey</a:t>
            </a:r>
          </a:p>
        </p:txBody>
      </p:sp>
    </p:spTree>
    <p:extLst>
      <p:ext uri="{BB962C8B-B14F-4D97-AF65-F5344CB8AC3E}">
        <p14:creationId xmlns:p14="http://schemas.microsoft.com/office/powerpoint/2010/main" val="100312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225" y="50516"/>
            <a:ext cx="57112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Testing in DevOps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2770" name="Picture 2" descr="mage result for atlassian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75" y="640277"/>
            <a:ext cx="3670852" cy="192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3901" y="2251464"/>
            <a:ext cx="112231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/>
              <a:t>Adoption </a:t>
            </a:r>
            <a:r>
              <a:rPr lang="en-US" sz="3200"/>
              <a:t>of </a:t>
            </a:r>
            <a:r>
              <a:rPr lang="en-US" sz="3200" smtClean="0"/>
              <a:t>D</a:t>
            </a:r>
            <a:r>
              <a:rPr lang="en-US" sz="3200" smtClean="0"/>
              <a:t>evOps </a:t>
            </a:r>
            <a:r>
              <a:rPr lang="en-US" sz="3200" dirty="0"/>
              <a:t>by itself is not a guarantee of quality, nor speed, it turns out, with 75% of teams facing issues with bugs, defects and delays at release, while 73% report spending 10% to 50% of their time on updates and upgrades to self-hosted software.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1191" y="6263124"/>
            <a:ext cx="577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dirty="0"/>
              <a:t>Source: https://</a:t>
            </a:r>
            <a:r>
              <a:rPr lang="en-ZA" sz="1200" dirty="0" err="1"/>
              <a:t>www.qa-financial.com</a:t>
            </a:r>
            <a:r>
              <a:rPr lang="en-ZA" sz="1200" dirty="0"/>
              <a:t>/articles/test-automation-helps-devops-adoption-but-teams-still-struggle-with-bugs-at-release-says-survey</a:t>
            </a:r>
          </a:p>
        </p:txBody>
      </p:sp>
    </p:spTree>
    <p:extLst>
      <p:ext uri="{BB962C8B-B14F-4D97-AF65-F5344CB8AC3E}">
        <p14:creationId xmlns:p14="http://schemas.microsoft.com/office/powerpoint/2010/main" val="106254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29981" y="2475663"/>
            <a:ext cx="66417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Books worth reading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0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CDD6AD-C1F1-4ED5-A2BC-D08A52D66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42" y="652462"/>
            <a:ext cx="3724275" cy="5553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22F232-A447-4EC9-9E44-1DD48DF2B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222" y="652462"/>
            <a:ext cx="5495925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7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35A7A8-9F71-413C-A24D-A4038B0CE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19" y="468689"/>
            <a:ext cx="3676650" cy="5543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5EC754-5781-43B3-8912-0F401C741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783" y="740151"/>
            <a:ext cx="50673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5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259B9B-7482-409F-B994-0C9DB6D9A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621" y="801276"/>
            <a:ext cx="3948159" cy="5099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396FF1-00B5-4CB5-BB4B-AA1696A70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67" y="626979"/>
            <a:ext cx="3467100" cy="5448300"/>
          </a:xfrm>
          <a:prstGeom prst="rect">
            <a:avLst/>
          </a:prstGeom>
        </p:spPr>
      </p:pic>
      <p:pic>
        <p:nvPicPr>
          <p:cNvPr id="4" name="Picture 2" descr="https://images-na.ssl-images-amazon.com/images/I/41PFDCEiDTL._SX331_BO1,204,203,2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334" y="673805"/>
            <a:ext cx="3604591" cy="540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22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83247" y="2890698"/>
            <a:ext cx="48152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The last slide</a:t>
            </a:r>
            <a:r>
              <a:rPr lang="mr-IN" sz="6000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48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8508" y="123655"/>
            <a:ext cx="20553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Hello!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4" name="Picture 2" descr="https://www.manyeleti.com/assets/img/big-five-south-africa-elephant-manyele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956" y="3669066"/>
            <a:ext cx="4485860" cy="236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wnd.com/files/2017/02/SouthAfrica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687" y="161434"/>
            <a:ext cx="4954597" cy="309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d1ljaggyrdca1l.cloudfront.net/wp-content/uploads/2017/04/Johannesburg-Skyline-1600x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09746"/>
            <a:ext cx="6959107" cy="391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85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plying AI to Software Tes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07" y="1101257"/>
            <a:ext cx="10214223" cy="538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57145" y="6422150"/>
            <a:ext cx="5082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dirty="0"/>
              <a:t>Source: https://www.tricentis.com/artificial-intelligence-software-testing/</a:t>
            </a:r>
          </a:p>
        </p:txBody>
      </p:sp>
    </p:spTree>
    <p:extLst>
      <p:ext uri="{BB962C8B-B14F-4D97-AF65-F5344CB8AC3E}">
        <p14:creationId xmlns:p14="http://schemas.microsoft.com/office/powerpoint/2010/main" val="5425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877" y="1227435"/>
            <a:ext cx="5043939" cy="5802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126" y="228807"/>
            <a:ext cx="4137439" cy="687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99" y="1482316"/>
            <a:ext cx="992180" cy="992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51" y="2374712"/>
            <a:ext cx="2655098" cy="734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506" y="3480203"/>
            <a:ext cx="2335145" cy="10235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63" y="5159582"/>
            <a:ext cx="2859708" cy="8993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8599" y="64838"/>
            <a:ext cx="32736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smtClean="0">
                <a:solidFill>
                  <a:schemeClr val="accent1">
                    <a:lumMod val="75000"/>
                  </a:schemeClr>
                </a:solidFill>
              </a:rPr>
              <a:t>About me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1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07" y="0"/>
            <a:ext cx="4848393" cy="6858000"/>
          </a:xfrm>
          <a:prstGeom prst="rect">
            <a:avLst/>
          </a:prstGeom>
        </p:spPr>
      </p:pic>
      <p:pic>
        <p:nvPicPr>
          <p:cNvPr id="1026" name="Picture 2" descr="creenshot 2018-11-29 at 17.57.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7" y="1497494"/>
            <a:ext cx="6172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" y="3929269"/>
            <a:ext cx="6204902" cy="18089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2203" y="0"/>
            <a:ext cx="52220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dirty="0" smtClean="0">
                <a:solidFill>
                  <a:schemeClr val="accent1">
                    <a:lumMod val="75000"/>
                  </a:schemeClr>
                </a:solidFill>
              </a:rPr>
              <a:t>Speaking events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6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ge result for cocktail par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76" y="1187394"/>
            <a:ext cx="7933414" cy="527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40304"/>
            <a:ext cx="57093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6000" smtClean="0">
                <a:solidFill>
                  <a:schemeClr val="accent1">
                    <a:lumMod val="75000"/>
                  </a:schemeClr>
                </a:solidFill>
              </a:rPr>
              <a:t>The cocktail party</a:t>
            </a:r>
            <a:endParaRPr lang="en-Z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38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2484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Courier" charset="0"/>
                <a:ea typeface="Courier" charset="0"/>
                <a:cs typeface="Courier" charset="0"/>
              </a:rPr>
              <a:t>Testing</a:t>
            </a:r>
            <a:endParaRPr lang="en-US" sz="7200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41" y="150159"/>
            <a:ext cx="3491473" cy="4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7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</TotalTime>
  <Words>930</Words>
  <Application>Microsoft Macintosh PowerPoint</Application>
  <PresentationFormat>Widescreen</PresentationFormat>
  <Paragraphs>146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Courier</vt:lpstr>
      <vt:lpstr>Mangal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 Steyn</dc:creator>
  <cp:lastModifiedBy>Microsoft Office User</cp:lastModifiedBy>
  <cp:revision>39</cp:revision>
  <dcterms:created xsi:type="dcterms:W3CDTF">2019-03-15T07:19:30Z</dcterms:created>
  <dcterms:modified xsi:type="dcterms:W3CDTF">2019-03-23T11:13:34Z</dcterms:modified>
</cp:coreProperties>
</file>