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53" r:id="rId2"/>
    <p:sldId id="573" r:id="rId3"/>
    <p:sldId id="1117" r:id="rId4"/>
    <p:sldId id="1119" r:id="rId5"/>
    <p:sldId id="577" r:id="rId6"/>
    <p:sldId id="556" r:id="rId7"/>
    <p:sldId id="552" r:id="rId8"/>
    <p:sldId id="566" r:id="rId9"/>
    <p:sldId id="570" r:id="rId10"/>
    <p:sldId id="542" r:id="rId11"/>
    <p:sldId id="1122" r:id="rId12"/>
    <p:sldId id="1121" r:id="rId13"/>
    <p:sldId id="1127" r:id="rId14"/>
    <p:sldId id="1128" r:id="rId15"/>
    <p:sldId id="1125" r:id="rId16"/>
    <p:sldId id="1124" r:id="rId17"/>
    <p:sldId id="563" r:id="rId18"/>
    <p:sldId id="562" r:id="rId19"/>
    <p:sldId id="687" r:id="rId20"/>
    <p:sldId id="548" r:id="rId21"/>
    <p:sldId id="568" r:id="rId22"/>
    <p:sldId id="1123" r:id="rId23"/>
    <p:sldId id="837" r:id="rId24"/>
    <p:sldId id="546" r:id="rId25"/>
    <p:sldId id="643" r:id="rId26"/>
    <p:sldId id="644" r:id="rId27"/>
    <p:sldId id="1126" r:id="rId28"/>
    <p:sldId id="662" r:id="rId29"/>
    <p:sldId id="1129" r:id="rId30"/>
    <p:sldId id="535" r:id="rId31"/>
  </p:sldIdLst>
  <p:sldSz cx="9144000" cy="6858000" type="screen4x3"/>
  <p:notesSz cx="7099300" cy="10234613"/>
  <p:defaultTextStyle>
    <a:defPPr>
      <a:defRPr lang="nl-NL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6DF89"/>
    <a:srgbClr val="D8EEC0"/>
    <a:srgbClr val="EFF4FA"/>
    <a:srgbClr val="B4C3E1"/>
    <a:srgbClr val="000000"/>
    <a:srgbClr val="000066"/>
    <a:srgbClr val="DEEAF6"/>
    <a:srgbClr val="4D4D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50" autoAdjust="0"/>
  </p:normalViewPr>
  <p:slideViewPr>
    <p:cSldViewPr snapToGrid="0">
      <p:cViewPr varScale="1">
        <p:scale>
          <a:sx n="83" d="100"/>
          <a:sy n="83" d="100"/>
        </p:scale>
        <p:origin x="102" y="1008"/>
      </p:cViewPr>
      <p:guideLst>
        <p:guide orient="horz" pos="3759"/>
        <p:guide pos="5759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6"/>
    </p:cViewPr>
  </p:sorterViewPr>
  <p:notesViewPr>
    <p:cSldViewPr snapToGrid="0">
      <p:cViewPr>
        <p:scale>
          <a:sx n="168" d="100"/>
          <a:sy n="168" d="100"/>
        </p:scale>
        <p:origin x="-78" y="524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Defects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Blad1!$A$2:$A$22</c:f>
              <c:numCache>
                <c:formatCode>General</c:formatCode>
                <c:ptCount val="21"/>
                <c:pt idx="0">
                  <c:v>15</c:v>
                </c:pt>
                <c:pt idx="1">
                  <c:v>20</c:v>
                </c:pt>
                <c:pt idx="2">
                  <c:v>29</c:v>
                </c:pt>
                <c:pt idx="3">
                  <c:v>38</c:v>
                </c:pt>
                <c:pt idx="4">
                  <c:v>64</c:v>
                </c:pt>
                <c:pt idx="5">
                  <c:v>66</c:v>
                </c:pt>
                <c:pt idx="6">
                  <c:v>85</c:v>
                </c:pt>
                <c:pt idx="7">
                  <c:v>97</c:v>
                </c:pt>
                <c:pt idx="8">
                  <c:v>99</c:v>
                </c:pt>
                <c:pt idx="9">
                  <c:v>101</c:v>
                </c:pt>
                <c:pt idx="10">
                  <c:v>125</c:v>
                </c:pt>
                <c:pt idx="11">
                  <c:v>210</c:v>
                </c:pt>
                <c:pt idx="12">
                  <c:v>220</c:v>
                </c:pt>
                <c:pt idx="13">
                  <c:v>280</c:v>
                </c:pt>
                <c:pt idx="14">
                  <c:v>330</c:v>
                </c:pt>
                <c:pt idx="15">
                  <c:v>580</c:v>
                </c:pt>
                <c:pt idx="16">
                  <c:v>600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</c:numCache>
            </c:numRef>
          </c:xVal>
          <c:yVal>
            <c:numRef>
              <c:f>Blad1!$B$2:$B$22</c:f>
              <c:numCache>
                <c:formatCode>General</c:formatCode>
                <c:ptCount val="21"/>
                <c:pt idx="0">
                  <c:v>800</c:v>
                </c:pt>
                <c:pt idx="1">
                  <c:v>40</c:v>
                </c:pt>
                <c:pt idx="2">
                  <c:v>13</c:v>
                </c:pt>
                <c:pt idx="3">
                  <c:v>95</c:v>
                </c:pt>
                <c:pt idx="4">
                  <c:v>180</c:v>
                </c:pt>
                <c:pt idx="5">
                  <c:v>45</c:v>
                </c:pt>
                <c:pt idx="6">
                  <c:v>390</c:v>
                </c:pt>
                <c:pt idx="7">
                  <c:v>18</c:v>
                </c:pt>
                <c:pt idx="8">
                  <c:v>1020</c:v>
                </c:pt>
                <c:pt idx="9">
                  <c:v>220</c:v>
                </c:pt>
                <c:pt idx="10">
                  <c:v>400</c:v>
                </c:pt>
                <c:pt idx="11">
                  <c:v>1200</c:v>
                </c:pt>
                <c:pt idx="12">
                  <c:v>130</c:v>
                </c:pt>
                <c:pt idx="13">
                  <c:v>180</c:v>
                </c:pt>
                <c:pt idx="14">
                  <c:v>95</c:v>
                </c:pt>
                <c:pt idx="15">
                  <c:v>760</c:v>
                </c:pt>
                <c:pt idx="16">
                  <c:v>120</c:v>
                </c:pt>
                <c:pt idx="17">
                  <c:v>620</c:v>
                </c:pt>
                <c:pt idx="18">
                  <c:v>115</c:v>
                </c:pt>
                <c:pt idx="19">
                  <c:v>1120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49-45A0-B131-F3733D128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73248"/>
        <c:axId val="184375168"/>
      </c:scatterChart>
      <c:valAx>
        <c:axId val="184373248"/>
        <c:scaling>
          <c:logBase val="10"/>
          <c:orientation val="minMax"/>
          <c:min val="10"/>
        </c:scaling>
        <c:delete val="0"/>
        <c:axPos val="b"/>
        <c:numFmt formatCode="General" sourceLinked="1"/>
        <c:majorTickMark val="out"/>
        <c:minorTickMark val="out"/>
        <c:tickLblPos val="nextTo"/>
        <c:crossAx val="184375168"/>
        <c:crosses val="autoZero"/>
        <c:crossBetween val="midCat"/>
      </c:valAx>
      <c:valAx>
        <c:axId val="184375168"/>
        <c:scaling>
          <c:logBase val="10"/>
          <c:orientation val="minMax"/>
          <c:max val="10000"/>
          <c:min val="1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crossAx val="184373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C9499-35F8-4EAA-BD4D-323C61A9ABD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A19BE4C-F773-4641-B211-8F1C69186C19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/>
            <a:t>Medium</a:t>
          </a:r>
        </a:p>
      </dgm:t>
    </dgm:pt>
    <dgm:pt modelId="{620B9E29-34BB-44CF-AFAB-91424630C51B}" type="parTrans" cxnId="{5DFA4D0A-580C-420D-BE94-D917758E65B1}">
      <dgm:prSet/>
      <dgm:spPr/>
      <dgm:t>
        <a:bodyPr/>
        <a:lstStyle/>
        <a:p>
          <a:endParaRPr lang="nl-NL"/>
        </a:p>
      </dgm:t>
    </dgm:pt>
    <dgm:pt modelId="{D76DD93A-AE11-4D18-BE60-64089627FD33}" type="sibTrans" cxnId="{5DFA4D0A-580C-420D-BE94-D917758E65B1}">
      <dgm:prSet/>
      <dgm:spPr/>
      <dgm:t>
        <a:bodyPr/>
        <a:lstStyle/>
        <a:p>
          <a:endParaRPr lang="nl-NL"/>
        </a:p>
      </dgm:t>
    </dgm:pt>
    <dgm:pt modelId="{5284447B-75EE-46EC-AC40-B6D312F0D529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/>
            <a:t>High</a:t>
          </a:r>
        </a:p>
      </dgm:t>
    </dgm:pt>
    <dgm:pt modelId="{5EFC21E2-627D-4DF2-AA60-A7C3F0DDB4CF}" type="parTrans" cxnId="{EF5BB324-02F4-4105-A5AC-0D8E90654D94}">
      <dgm:prSet/>
      <dgm:spPr/>
      <dgm:t>
        <a:bodyPr/>
        <a:lstStyle/>
        <a:p>
          <a:endParaRPr lang="nl-NL"/>
        </a:p>
      </dgm:t>
    </dgm:pt>
    <dgm:pt modelId="{97456582-E69D-4C16-9CEE-4CCD4777022A}" type="sibTrans" cxnId="{EF5BB324-02F4-4105-A5AC-0D8E90654D94}">
      <dgm:prSet/>
      <dgm:spPr/>
      <dgm:t>
        <a:bodyPr/>
        <a:lstStyle/>
        <a:p>
          <a:endParaRPr lang="nl-NL"/>
        </a:p>
      </dgm:t>
    </dgm:pt>
    <dgm:pt modelId="{C8532441-30C8-432A-A9B0-B6AA2BB2EFF9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Low</a:t>
          </a:r>
        </a:p>
      </dgm:t>
    </dgm:pt>
    <dgm:pt modelId="{C82F6164-C81C-4401-8502-E22C00EE4FE6}" type="parTrans" cxnId="{4644F687-C0F0-4AEC-940F-BDDEE98D76A7}">
      <dgm:prSet/>
      <dgm:spPr/>
      <dgm:t>
        <a:bodyPr/>
        <a:lstStyle/>
        <a:p>
          <a:endParaRPr lang="nl-NL"/>
        </a:p>
      </dgm:t>
    </dgm:pt>
    <dgm:pt modelId="{666ADFA4-DD80-4EBD-AE4D-A91C5C0564FA}" type="sibTrans" cxnId="{4644F687-C0F0-4AEC-940F-BDDEE98D76A7}">
      <dgm:prSet/>
      <dgm:spPr/>
      <dgm:t>
        <a:bodyPr/>
        <a:lstStyle/>
        <a:p>
          <a:endParaRPr lang="nl-NL"/>
        </a:p>
      </dgm:t>
    </dgm:pt>
    <dgm:pt modelId="{505FE5F8-1959-44F0-98A9-1BD4D9A1C788}">
      <dgm:prSet phldrT="[Tekst]"/>
      <dgm:spPr>
        <a:solidFill>
          <a:srgbClr val="FFCF37"/>
        </a:solidFill>
      </dgm:spPr>
      <dgm:t>
        <a:bodyPr/>
        <a:lstStyle/>
        <a:p>
          <a:r>
            <a:rPr lang="nl-NL" dirty="0"/>
            <a:t>Medium</a:t>
          </a:r>
        </a:p>
      </dgm:t>
    </dgm:pt>
    <dgm:pt modelId="{A9C8250B-8F18-4061-8CC7-10AC57275FFF}" type="parTrans" cxnId="{25393CA7-E0DC-427E-A73B-1B6C7FA6051E}">
      <dgm:prSet/>
      <dgm:spPr/>
      <dgm:t>
        <a:bodyPr/>
        <a:lstStyle/>
        <a:p>
          <a:endParaRPr lang="nl-NL"/>
        </a:p>
      </dgm:t>
    </dgm:pt>
    <dgm:pt modelId="{34DF4EDB-3AB3-4699-B370-6163DB6164A2}" type="sibTrans" cxnId="{25393CA7-E0DC-427E-A73B-1B6C7FA6051E}">
      <dgm:prSet/>
      <dgm:spPr/>
      <dgm:t>
        <a:bodyPr/>
        <a:lstStyle/>
        <a:p>
          <a:endParaRPr lang="nl-NL"/>
        </a:p>
      </dgm:t>
    </dgm:pt>
    <dgm:pt modelId="{3D65666C-9AF9-4879-B45C-55284453D3F4}">
      <dgm:prSet phldrT="[Tekst]"/>
      <dgm:spPr>
        <a:solidFill>
          <a:schemeClr val="bg1"/>
        </a:solidFill>
      </dgm:spPr>
      <dgm:t>
        <a:bodyPr/>
        <a:lstStyle/>
        <a:p>
          <a:r>
            <a:rPr lang="nl-NL" dirty="0"/>
            <a:t>Risk</a:t>
          </a:r>
        </a:p>
      </dgm:t>
    </dgm:pt>
    <dgm:pt modelId="{294DBF8A-AF9B-4469-BA1C-29CB1DDD7FD2}" type="sibTrans" cxnId="{0F59BAA9-2D8B-4B7F-8241-01654DE954E8}">
      <dgm:prSet/>
      <dgm:spPr/>
      <dgm:t>
        <a:bodyPr/>
        <a:lstStyle/>
        <a:p>
          <a:endParaRPr lang="nl-NL"/>
        </a:p>
      </dgm:t>
    </dgm:pt>
    <dgm:pt modelId="{CFD12EF1-25CE-4CAF-A2F2-7C7B4F464D61}" type="parTrans" cxnId="{0F59BAA9-2D8B-4B7F-8241-01654DE954E8}">
      <dgm:prSet/>
      <dgm:spPr/>
      <dgm:t>
        <a:bodyPr/>
        <a:lstStyle/>
        <a:p>
          <a:endParaRPr lang="nl-NL"/>
        </a:p>
      </dgm:t>
    </dgm:pt>
    <dgm:pt modelId="{80907A82-5741-4B92-9BEE-F6746614F033}" type="pres">
      <dgm:prSet presAssocID="{05BC9499-35F8-4EAA-BD4D-323C61A9ABD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8AC7F7-C775-456D-AFE2-3C3DE4C75458}" type="pres">
      <dgm:prSet presAssocID="{05BC9499-35F8-4EAA-BD4D-323C61A9ABDB}" presName="matrix" presStyleCnt="0"/>
      <dgm:spPr/>
    </dgm:pt>
    <dgm:pt modelId="{55B30A74-12E4-4D09-8547-5126A7F66515}" type="pres">
      <dgm:prSet presAssocID="{05BC9499-35F8-4EAA-BD4D-323C61A9ABDB}" presName="tile1" presStyleLbl="node1" presStyleIdx="0" presStyleCnt="4" custLinFactNeighborY="1118"/>
      <dgm:spPr/>
    </dgm:pt>
    <dgm:pt modelId="{6FBFE354-8406-48D6-9EFB-459F490837CC}" type="pres">
      <dgm:prSet presAssocID="{05BC9499-35F8-4EAA-BD4D-323C61A9AB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72B4CA-0141-49CE-B4AB-D8246B1D21C9}" type="pres">
      <dgm:prSet presAssocID="{05BC9499-35F8-4EAA-BD4D-323C61A9ABDB}" presName="tile2" presStyleLbl="node1" presStyleIdx="1" presStyleCnt="4" custLinFactNeighborY="559"/>
      <dgm:spPr/>
    </dgm:pt>
    <dgm:pt modelId="{2FAFFDFD-0D99-4B27-ABE2-9E0016EE892B}" type="pres">
      <dgm:prSet presAssocID="{05BC9499-35F8-4EAA-BD4D-323C61A9AB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CF3073-6D89-443E-BB70-12389555681E}" type="pres">
      <dgm:prSet presAssocID="{05BC9499-35F8-4EAA-BD4D-323C61A9ABDB}" presName="tile3" presStyleLbl="node1" presStyleIdx="2" presStyleCnt="4"/>
      <dgm:spPr/>
    </dgm:pt>
    <dgm:pt modelId="{B79C352B-A817-49A3-B8C2-07A5F52018A0}" type="pres">
      <dgm:prSet presAssocID="{05BC9499-35F8-4EAA-BD4D-323C61A9AB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1D9B42-DE5B-4B0F-897F-1F98370BDB9B}" type="pres">
      <dgm:prSet presAssocID="{05BC9499-35F8-4EAA-BD4D-323C61A9ABDB}" presName="tile4" presStyleLbl="node1" presStyleIdx="3" presStyleCnt="4"/>
      <dgm:spPr/>
    </dgm:pt>
    <dgm:pt modelId="{ACC1B80B-15BE-45FC-9530-D5DE7047F05B}" type="pres">
      <dgm:prSet presAssocID="{05BC9499-35F8-4EAA-BD4D-323C61A9AB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C22B2B6-4F73-4E68-907F-DC2C65D60B83}" type="pres">
      <dgm:prSet presAssocID="{05BC9499-35F8-4EAA-BD4D-323C61A9ABD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DFA4D0A-580C-420D-BE94-D917758E65B1}" srcId="{3D65666C-9AF9-4879-B45C-55284453D3F4}" destId="{8A19BE4C-F773-4641-B211-8F1C69186C19}" srcOrd="0" destOrd="0" parTransId="{620B9E29-34BB-44CF-AFAB-91424630C51B}" sibTransId="{D76DD93A-AE11-4D18-BE60-64089627FD33}"/>
    <dgm:cxn modelId="{31DC5519-35A3-4BF4-9222-8FFD8FA3DC65}" type="presOf" srcId="{C8532441-30C8-432A-A9B0-B6AA2BB2EFF9}" destId="{B79C352B-A817-49A3-B8C2-07A5F52018A0}" srcOrd="1" destOrd="0" presId="urn:microsoft.com/office/officeart/2005/8/layout/matrix1"/>
    <dgm:cxn modelId="{EF5BB324-02F4-4105-A5AC-0D8E90654D94}" srcId="{3D65666C-9AF9-4879-B45C-55284453D3F4}" destId="{5284447B-75EE-46EC-AC40-B6D312F0D529}" srcOrd="1" destOrd="0" parTransId="{5EFC21E2-627D-4DF2-AA60-A7C3F0DDB4CF}" sibTransId="{97456582-E69D-4C16-9CEE-4CCD4777022A}"/>
    <dgm:cxn modelId="{A09B2C3E-1462-4077-B186-3F0E42E389BD}" type="presOf" srcId="{8A19BE4C-F773-4641-B211-8F1C69186C19}" destId="{6FBFE354-8406-48D6-9EFB-459F490837CC}" srcOrd="1" destOrd="0" presId="urn:microsoft.com/office/officeart/2005/8/layout/matrix1"/>
    <dgm:cxn modelId="{0C46A564-9FA6-49CE-B32D-D4BACC05B473}" type="presOf" srcId="{C8532441-30C8-432A-A9B0-B6AA2BB2EFF9}" destId="{ECCF3073-6D89-443E-BB70-12389555681E}" srcOrd="0" destOrd="0" presId="urn:microsoft.com/office/officeart/2005/8/layout/matrix1"/>
    <dgm:cxn modelId="{7BEFDF4A-79E0-43B5-A5E3-9C220B11FCA0}" type="presOf" srcId="{5284447B-75EE-46EC-AC40-B6D312F0D529}" destId="{2272B4CA-0141-49CE-B4AB-D8246B1D21C9}" srcOrd="0" destOrd="0" presId="urn:microsoft.com/office/officeart/2005/8/layout/matrix1"/>
    <dgm:cxn modelId="{EE53D56C-7C9C-403F-B203-B2FF74B3D6F1}" type="presOf" srcId="{05BC9499-35F8-4EAA-BD4D-323C61A9ABDB}" destId="{80907A82-5741-4B92-9BEE-F6746614F033}" srcOrd="0" destOrd="0" presId="urn:microsoft.com/office/officeart/2005/8/layout/matrix1"/>
    <dgm:cxn modelId="{4644F687-C0F0-4AEC-940F-BDDEE98D76A7}" srcId="{3D65666C-9AF9-4879-B45C-55284453D3F4}" destId="{C8532441-30C8-432A-A9B0-B6AA2BB2EFF9}" srcOrd="2" destOrd="0" parTransId="{C82F6164-C81C-4401-8502-E22C00EE4FE6}" sibTransId="{666ADFA4-DD80-4EBD-AE4D-A91C5C0564FA}"/>
    <dgm:cxn modelId="{25393CA7-E0DC-427E-A73B-1B6C7FA6051E}" srcId="{3D65666C-9AF9-4879-B45C-55284453D3F4}" destId="{505FE5F8-1959-44F0-98A9-1BD4D9A1C788}" srcOrd="3" destOrd="0" parTransId="{A9C8250B-8F18-4061-8CC7-10AC57275FFF}" sibTransId="{34DF4EDB-3AB3-4699-B370-6163DB6164A2}"/>
    <dgm:cxn modelId="{0F59BAA9-2D8B-4B7F-8241-01654DE954E8}" srcId="{05BC9499-35F8-4EAA-BD4D-323C61A9ABDB}" destId="{3D65666C-9AF9-4879-B45C-55284453D3F4}" srcOrd="0" destOrd="0" parTransId="{CFD12EF1-25CE-4CAF-A2F2-7C7B4F464D61}" sibTransId="{294DBF8A-AF9B-4469-BA1C-29CB1DDD7FD2}"/>
    <dgm:cxn modelId="{193503AF-FCA9-4866-964C-8A78C56BFD38}" type="presOf" srcId="{5284447B-75EE-46EC-AC40-B6D312F0D529}" destId="{2FAFFDFD-0D99-4B27-ABE2-9E0016EE892B}" srcOrd="1" destOrd="0" presId="urn:microsoft.com/office/officeart/2005/8/layout/matrix1"/>
    <dgm:cxn modelId="{E3EC91B6-16E4-46C8-8D1E-9EE527753DB9}" type="presOf" srcId="{8A19BE4C-F773-4641-B211-8F1C69186C19}" destId="{55B30A74-12E4-4D09-8547-5126A7F66515}" srcOrd="0" destOrd="0" presId="urn:microsoft.com/office/officeart/2005/8/layout/matrix1"/>
    <dgm:cxn modelId="{74AD77C3-4661-4D37-AE1F-BD626163F242}" type="presOf" srcId="{505FE5F8-1959-44F0-98A9-1BD4D9A1C788}" destId="{301D9B42-DE5B-4B0F-897F-1F98370BDB9B}" srcOrd="0" destOrd="0" presId="urn:microsoft.com/office/officeart/2005/8/layout/matrix1"/>
    <dgm:cxn modelId="{7F2687D5-7B91-4E4A-843B-1FEA136A0371}" type="presOf" srcId="{3D65666C-9AF9-4879-B45C-55284453D3F4}" destId="{5C22B2B6-4F73-4E68-907F-DC2C65D60B83}" srcOrd="0" destOrd="0" presId="urn:microsoft.com/office/officeart/2005/8/layout/matrix1"/>
    <dgm:cxn modelId="{CA9DDBED-9969-4040-BA6F-C45DB9ABABE0}" type="presOf" srcId="{505FE5F8-1959-44F0-98A9-1BD4D9A1C788}" destId="{ACC1B80B-15BE-45FC-9530-D5DE7047F05B}" srcOrd="1" destOrd="0" presId="urn:microsoft.com/office/officeart/2005/8/layout/matrix1"/>
    <dgm:cxn modelId="{53852F89-BDE6-44FA-A6D1-2B3DE24FCB2C}" type="presParOf" srcId="{80907A82-5741-4B92-9BEE-F6746614F033}" destId="{D28AC7F7-C775-456D-AFE2-3C3DE4C75458}" srcOrd="0" destOrd="0" presId="urn:microsoft.com/office/officeart/2005/8/layout/matrix1"/>
    <dgm:cxn modelId="{89300AA3-0618-439C-9588-71E14B93C520}" type="presParOf" srcId="{D28AC7F7-C775-456D-AFE2-3C3DE4C75458}" destId="{55B30A74-12E4-4D09-8547-5126A7F66515}" srcOrd="0" destOrd="0" presId="urn:microsoft.com/office/officeart/2005/8/layout/matrix1"/>
    <dgm:cxn modelId="{3744AF5C-3B30-4697-907E-BFA96E2C6C32}" type="presParOf" srcId="{D28AC7F7-C775-456D-AFE2-3C3DE4C75458}" destId="{6FBFE354-8406-48D6-9EFB-459F490837CC}" srcOrd="1" destOrd="0" presId="urn:microsoft.com/office/officeart/2005/8/layout/matrix1"/>
    <dgm:cxn modelId="{7895789F-E02F-494A-B00A-E18CD17E5558}" type="presParOf" srcId="{D28AC7F7-C775-456D-AFE2-3C3DE4C75458}" destId="{2272B4CA-0141-49CE-B4AB-D8246B1D21C9}" srcOrd="2" destOrd="0" presId="urn:microsoft.com/office/officeart/2005/8/layout/matrix1"/>
    <dgm:cxn modelId="{C40FD149-2AC9-42B5-8975-66A05D279723}" type="presParOf" srcId="{D28AC7F7-C775-456D-AFE2-3C3DE4C75458}" destId="{2FAFFDFD-0D99-4B27-ABE2-9E0016EE892B}" srcOrd="3" destOrd="0" presId="urn:microsoft.com/office/officeart/2005/8/layout/matrix1"/>
    <dgm:cxn modelId="{07F21D6A-487E-4BCD-9431-420F8D403BF9}" type="presParOf" srcId="{D28AC7F7-C775-456D-AFE2-3C3DE4C75458}" destId="{ECCF3073-6D89-443E-BB70-12389555681E}" srcOrd="4" destOrd="0" presId="urn:microsoft.com/office/officeart/2005/8/layout/matrix1"/>
    <dgm:cxn modelId="{D89A227E-E8A0-4FA5-8580-8E98D984CC95}" type="presParOf" srcId="{D28AC7F7-C775-456D-AFE2-3C3DE4C75458}" destId="{B79C352B-A817-49A3-B8C2-07A5F52018A0}" srcOrd="5" destOrd="0" presId="urn:microsoft.com/office/officeart/2005/8/layout/matrix1"/>
    <dgm:cxn modelId="{AB7075FB-BD17-4FA8-8CE9-0336B7861054}" type="presParOf" srcId="{D28AC7F7-C775-456D-AFE2-3C3DE4C75458}" destId="{301D9B42-DE5B-4B0F-897F-1F98370BDB9B}" srcOrd="6" destOrd="0" presId="urn:microsoft.com/office/officeart/2005/8/layout/matrix1"/>
    <dgm:cxn modelId="{D07A7BAA-F2D2-40CF-BBC3-ECC944D706AD}" type="presParOf" srcId="{D28AC7F7-C775-456D-AFE2-3C3DE4C75458}" destId="{ACC1B80B-15BE-45FC-9530-D5DE7047F05B}" srcOrd="7" destOrd="0" presId="urn:microsoft.com/office/officeart/2005/8/layout/matrix1"/>
    <dgm:cxn modelId="{223F3A00-0DBF-4386-9C62-6D89B32209BA}" type="presParOf" srcId="{80907A82-5741-4B92-9BEE-F6746614F033}" destId="{5C22B2B6-4F73-4E68-907F-DC2C65D60B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C9499-35F8-4EAA-BD4D-323C61A9ABD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A19BE4C-F773-4641-B211-8F1C69186C19}">
      <dgm:prSet phldrT="[Teks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nl-NL" dirty="0"/>
            <a:t>Medium</a:t>
          </a:r>
        </a:p>
      </dgm:t>
    </dgm:pt>
    <dgm:pt modelId="{620B9E29-34BB-44CF-AFAB-91424630C51B}" type="parTrans" cxnId="{5DFA4D0A-580C-420D-BE94-D917758E65B1}">
      <dgm:prSet/>
      <dgm:spPr/>
      <dgm:t>
        <a:bodyPr/>
        <a:lstStyle/>
        <a:p>
          <a:endParaRPr lang="nl-NL"/>
        </a:p>
      </dgm:t>
    </dgm:pt>
    <dgm:pt modelId="{D76DD93A-AE11-4D18-BE60-64089627FD33}" type="sibTrans" cxnId="{5DFA4D0A-580C-420D-BE94-D917758E65B1}">
      <dgm:prSet/>
      <dgm:spPr/>
      <dgm:t>
        <a:bodyPr/>
        <a:lstStyle/>
        <a:p>
          <a:endParaRPr lang="nl-NL"/>
        </a:p>
      </dgm:t>
    </dgm:pt>
    <dgm:pt modelId="{5284447B-75EE-46EC-AC40-B6D312F0D529}">
      <dgm:prSet phldrT="[Teks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nl-NL" dirty="0"/>
            <a:t>High</a:t>
          </a:r>
        </a:p>
      </dgm:t>
    </dgm:pt>
    <dgm:pt modelId="{5EFC21E2-627D-4DF2-AA60-A7C3F0DDB4CF}" type="parTrans" cxnId="{EF5BB324-02F4-4105-A5AC-0D8E90654D94}">
      <dgm:prSet/>
      <dgm:spPr/>
      <dgm:t>
        <a:bodyPr/>
        <a:lstStyle/>
        <a:p>
          <a:endParaRPr lang="nl-NL"/>
        </a:p>
      </dgm:t>
    </dgm:pt>
    <dgm:pt modelId="{97456582-E69D-4C16-9CEE-4CCD4777022A}" type="sibTrans" cxnId="{EF5BB324-02F4-4105-A5AC-0D8E90654D94}">
      <dgm:prSet/>
      <dgm:spPr/>
      <dgm:t>
        <a:bodyPr/>
        <a:lstStyle/>
        <a:p>
          <a:endParaRPr lang="nl-NL"/>
        </a:p>
      </dgm:t>
    </dgm:pt>
    <dgm:pt modelId="{C8532441-30C8-432A-A9B0-B6AA2BB2EFF9}">
      <dgm:prSet phldrT="[Tekst]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nl-NL" dirty="0"/>
            <a:t>Low</a:t>
          </a:r>
        </a:p>
      </dgm:t>
    </dgm:pt>
    <dgm:pt modelId="{C82F6164-C81C-4401-8502-E22C00EE4FE6}" type="parTrans" cxnId="{4644F687-C0F0-4AEC-940F-BDDEE98D76A7}">
      <dgm:prSet/>
      <dgm:spPr/>
      <dgm:t>
        <a:bodyPr/>
        <a:lstStyle/>
        <a:p>
          <a:endParaRPr lang="nl-NL"/>
        </a:p>
      </dgm:t>
    </dgm:pt>
    <dgm:pt modelId="{666ADFA4-DD80-4EBD-AE4D-A91C5C0564FA}" type="sibTrans" cxnId="{4644F687-C0F0-4AEC-940F-BDDEE98D76A7}">
      <dgm:prSet/>
      <dgm:spPr/>
      <dgm:t>
        <a:bodyPr/>
        <a:lstStyle/>
        <a:p>
          <a:endParaRPr lang="nl-NL"/>
        </a:p>
      </dgm:t>
    </dgm:pt>
    <dgm:pt modelId="{505FE5F8-1959-44F0-98A9-1BD4D9A1C788}">
      <dgm:prSet phldrT="[Teks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nl-NL" dirty="0"/>
            <a:t>Medium</a:t>
          </a:r>
        </a:p>
      </dgm:t>
    </dgm:pt>
    <dgm:pt modelId="{A9C8250B-8F18-4061-8CC7-10AC57275FFF}" type="parTrans" cxnId="{25393CA7-E0DC-427E-A73B-1B6C7FA6051E}">
      <dgm:prSet/>
      <dgm:spPr/>
      <dgm:t>
        <a:bodyPr/>
        <a:lstStyle/>
        <a:p>
          <a:endParaRPr lang="nl-NL"/>
        </a:p>
      </dgm:t>
    </dgm:pt>
    <dgm:pt modelId="{34DF4EDB-3AB3-4699-B370-6163DB6164A2}" type="sibTrans" cxnId="{25393CA7-E0DC-427E-A73B-1B6C7FA6051E}">
      <dgm:prSet/>
      <dgm:spPr/>
      <dgm:t>
        <a:bodyPr/>
        <a:lstStyle/>
        <a:p>
          <a:endParaRPr lang="nl-NL"/>
        </a:p>
      </dgm:t>
    </dgm:pt>
    <dgm:pt modelId="{3D65666C-9AF9-4879-B45C-55284453D3F4}">
      <dgm:prSet phldrT="[Tekst]"/>
      <dgm:spPr>
        <a:solidFill>
          <a:schemeClr val="bg1"/>
        </a:solidFill>
      </dgm:spPr>
      <dgm:t>
        <a:bodyPr/>
        <a:lstStyle/>
        <a:p>
          <a:r>
            <a:rPr lang="nl-NL" dirty="0"/>
            <a:t>Risk</a:t>
          </a:r>
        </a:p>
      </dgm:t>
    </dgm:pt>
    <dgm:pt modelId="{294DBF8A-AF9B-4469-BA1C-29CB1DDD7FD2}" type="sibTrans" cxnId="{0F59BAA9-2D8B-4B7F-8241-01654DE954E8}">
      <dgm:prSet/>
      <dgm:spPr/>
      <dgm:t>
        <a:bodyPr/>
        <a:lstStyle/>
        <a:p>
          <a:endParaRPr lang="nl-NL"/>
        </a:p>
      </dgm:t>
    </dgm:pt>
    <dgm:pt modelId="{CFD12EF1-25CE-4CAF-A2F2-7C7B4F464D61}" type="parTrans" cxnId="{0F59BAA9-2D8B-4B7F-8241-01654DE954E8}">
      <dgm:prSet/>
      <dgm:spPr/>
      <dgm:t>
        <a:bodyPr/>
        <a:lstStyle/>
        <a:p>
          <a:endParaRPr lang="nl-NL"/>
        </a:p>
      </dgm:t>
    </dgm:pt>
    <dgm:pt modelId="{80907A82-5741-4B92-9BEE-F6746614F033}" type="pres">
      <dgm:prSet presAssocID="{05BC9499-35F8-4EAA-BD4D-323C61A9ABD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8AC7F7-C775-456D-AFE2-3C3DE4C75458}" type="pres">
      <dgm:prSet presAssocID="{05BC9499-35F8-4EAA-BD4D-323C61A9ABDB}" presName="matrix" presStyleCnt="0"/>
      <dgm:spPr/>
    </dgm:pt>
    <dgm:pt modelId="{55B30A74-12E4-4D09-8547-5126A7F66515}" type="pres">
      <dgm:prSet presAssocID="{05BC9499-35F8-4EAA-BD4D-323C61A9ABDB}" presName="tile1" presStyleLbl="node1" presStyleIdx="0" presStyleCnt="4" custLinFactNeighborY="1118"/>
      <dgm:spPr/>
    </dgm:pt>
    <dgm:pt modelId="{6FBFE354-8406-48D6-9EFB-459F490837CC}" type="pres">
      <dgm:prSet presAssocID="{05BC9499-35F8-4EAA-BD4D-323C61A9AB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72B4CA-0141-49CE-B4AB-D8246B1D21C9}" type="pres">
      <dgm:prSet presAssocID="{05BC9499-35F8-4EAA-BD4D-323C61A9ABDB}" presName="tile2" presStyleLbl="node1" presStyleIdx="1" presStyleCnt="4" custLinFactNeighborY="559"/>
      <dgm:spPr/>
    </dgm:pt>
    <dgm:pt modelId="{2FAFFDFD-0D99-4B27-ABE2-9E0016EE892B}" type="pres">
      <dgm:prSet presAssocID="{05BC9499-35F8-4EAA-BD4D-323C61A9AB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CF3073-6D89-443E-BB70-12389555681E}" type="pres">
      <dgm:prSet presAssocID="{05BC9499-35F8-4EAA-BD4D-323C61A9ABDB}" presName="tile3" presStyleLbl="node1" presStyleIdx="2" presStyleCnt="4"/>
      <dgm:spPr/>
    </dgm:pt>
    <dgm:pt modelId="{B79C352B-A817-49A3-B8C2-07A5F52018A0}" type="pres">
      <dgm:prSet presAssocID="{05BC9499-35F8-4EAA-BD4D-323C61A9AB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1D9B42-DE5B-4B0F-897F-1F98370BDB9B}" type="pres">
      <dgm:prSet presAssocID="{05BC9499-35F8-4EAA-BD4D-323C61A9ABDB}" presName="tile4" presStyleLbl="node1" presStyleIdx="3" presStyleCnt="4"/>
      <dgm:spPr/>
    </dgm:pt>
    <dgm:pt modelId="{ACC1B80B-15BE-45FC-9530-D5DE7047F05B}" type="pres">
      <dgm:prSet presAssocID="{05BC9499-35F8-4EAA-BD4D-323C61A9AB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C22B2B6-4F73-4E68-907F-DC2C65D60B83}" type="pres">
      <dgm:prSet presAssocID="{05BC9499-35F8-4EAA-BD4D-323C61A9ABD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DFA4D0A-580C-420D-BE94-D917758E65B1}" srcId="{3D65666C-9AF9-4879-B45C-55284453D3F4}" destId="{8A19BE4C-F773-4641-B211-8F1C69186C19}" srcOrd="0" destOrd="0" parTransId="{620B9E29-34BB-44CF-AFAB-91424630C51B}" sibTransId="{D76DD93A-AE11-4D18-BE60-64089627FD33}"/>
    <dgm:cxn modelId="{31DC5519-35A3-4BF4-9222-8FFD8FA3DC65}" type="presOf" srcId="{C8532441-30C8-432A-A9B0-B6AA2BB2EFF9}" destId="{B79C352B-A817-49A3-B8C2-07A5F52018A0}" srcOrd="1" destOrd="0" presId="urn:microsoft.com/office/officeart/2005/8/layout/matrix1"/>
    <dgm:cxn modelId="{EF5BB324-02F4-4105-A5AC-0D8E90654D94}" srcId="{3D65666C-9AF9-4879-B45C-55284453D3F4}" destId="{5284447B-75EE-46EC-AC40-B6D312F0D529}" srcOrd="1" destOrd="0" parTransId="{5EFC21E2-627D-4DF2-AA60-A7C3F0DDB4CF}" sibTransId="{97456582-E69D-4C16-9CEE-4CCD4777022A}"/>
    <dgm:cxn modelId="{A09B2C3E-1462-4077-B186-3F0E42E389BD}" type="presOf" srcId="{8A19BE4C-F773-4641-B211-8F1C69186C19}" destId="{6FBFE354-8406-48D6-9EFB-459F490837CC}" srcOrd="1" destOrd="0" presId="urn:microsoft.com/office/officeart/2005/8/layout/matrix1"/>
    <dgm:cxn modelId="{0C46A564-9FA6-49CE-B32D-D4BACC05B473}" type="presOf" srcId="{C8532441-30C8-432A-A9B0-B6AA2BB2EFF9}" destId="{ECCF3073-6D89-443E-BB70-12389555681E}" srcOrd="0" destOrd="0" presId="urn:microsoft.com/office/officeart/2005/8/layout/matrix1"/>
    <dgm:cxn modelId="{7BEFDF4A-79E0-43B5-A5E3-9C220B11FCA0}" type="presOf" srcId="{5284447B-75EE-46EC-AC40-B6D312F0D529}" destId="{2272B4CA-0141-49CE-B4AB-D8246B1D21C9}" srcOrd="0" destOrd="0" presId="urn:microsoft.com/office/officeart/2005/8/layout/matrix1"/>
    <dgm:cxn modelId="{EE53D56C-7C9C-403F-B203-B2FF74B3D6F1}" type="presOf" srcId="{05BC9499-35F8-4EAA-BD4D-323C61A9ABDB}" destId="{80907A82-5741-4B92-9BEE-F6746614F033}" srcOrd="0" destOrd="0" presId="urn:microsoft.com/office/officeart/2005/8/layout/matrix1"/>
    <dgm:cxn modelId="{4644F687-C0F0-4AEC-940F-BDDEE98D76A7}" srcId="{3D65666C-9AF9-4879-B45C-55284453D3F4}" destId="{C8532441-30C8-432A-A9B0-B6AA2BB2EFF9}" srcOrd="2" destOrd="0" parTransId="{C82F6164-C81C-4401-8502-E22C00EE4FE6}" sibTransId="{666ADFA4-DD80-4EBD-AE4D-A91C5C0564FA}"/>
    <dgm:cxn modelId="{25393CA7-E0DC-427E-A73B-1B6C7FA6051E}" srcId="{3D65666C-9AF9-4879-B45C-55284453D3F4}" destId="{505FE5F8-1959-44F0-98A9-1BD4D9A1C788}" srcOrd="3" destOrd="0" parTransId="{A9C8250B-8F18-4061-8CC7-10AC57275FFF}" sibTransId="{34DF4EDB-3AB3-4699-B370-6163DB6164A2}"/>
    <dgm:cxn modelId="{0F59BAA9-2D8B-4B7F-8241-01654DE954E8}" srcId="{05BC9499-35F8-4EAA-BD4D-323C61A9ABDB}" destId="{3D65666C-9AF9-4879-B45C-55284453D3F4}" srcOrd="0" destOrd="0" parTransId="{CFD12EF1-25CE-4CAF-A2F2-7C7B4F464D61}" sibTransId="{294DBF8A-AF9B-4469-BA1C-29CB1DDD7FD2}"/>
    <dgm:cxn modelId="{193503AF-FCA9-4866-964C-8A78C56BFD38}" type="presOf" srcId="{5284447B-75EE-46EC-AC40-B6D312F0D529}" destId="{2FAFFDFD-0D99-4B27-ABE2-9E0016EE892B}" srcOrd="1" destOrd="0" presId="urn:microsoft.com/office/officeart/2005/8/layout/matrix1"/>
    <dgm:cxn modelId="{E3EC91B6-16E4-46C8-8D1E-9EE527753DB9}" type="presOf" srcId="{8A19BE4C-F773-4641-B211-8F1C69186C19}" destId="{55B30A74-12E4-4D09-8547-5126A7F66515}" srcOrd="0" destOrd="0" presId="urn:microsoft.com/office/officeart/2005/8/layout/matrix1"/>
    <dgm:cxn modelId="{74AD77C3-4661-4D37-AE1F-BD626163F242}" type="presOf" srcId="{505FE5F8-1959-44F0-98A9-1BD4D9A1C788}" destId="{301D9B42-DE5B-4B0F-897F-1F98370BDB9B}" srcOrd="0" destOrd="0" presId="urn:microsoft.com/office/officeart/2005/8/layout/matrix1"/>
    <dgm:cxn modelId="{7F2687D5-7B91-4E4A-843B-1FEA136A0371}" type="presOf" srcId="{3D65666C-9AF9-4879-B45C-55284453D3F4}" destId="{5C22B2B6-4F73-4E68-907F-DC2C65D60B83}" srcOrd="0" destOrd="0" presId="urn:microsoft.com/office/officeart/2005/8/layout/matrix1"/>
    <dgm:cxn modelId="{CA9DDBED-9969-4040-BA6F-C45DB9ABABE0}" type="presOf" srcId="{505FE5F8-1959-44F0-98A9-1BD4D9A1C788}" destId="{ACC1B80B-15BE-45FC-9530-D5DE7047F05B}" srcOrd="1" destOrd="0" presId="urn:microsoft.com/office/officeart/2005/8/layout/matrix1"/>
    <dgm:cxn modelId="{53852F89-BDE6-44FA-A6D1-2B3DE24FCB2C}" type="presParOf" srcId="{80907A82-5741-4B92-9BEE-F6746614F033}" destId="{D28AC7F7-C775-456D-AFE2-3C3DE4C75458}" srcOrd="0" destOrd="0" presId="urn:microsoft.com/office/officeart/2005/8/layout/matrix1"/>
    <dgm:cxn modelId="{89300AA3-0618-439C-9588-71E14B93C520}" type="presParOf" srcId="{D28AC7F7-C775-456D-AFE2-3C3DE4C75458}" destId="{55B30A74-12E4-4D09-8547-5126A7F66515}" srcOrd="0" destOrd="0" presId="urn:microsoft.com/office/officeart/2005/8/layout/matrix1"/>
    <dgm:cxn modelId="{3744AF5C-3B30-4697-907E-BFA96E2C6C32}" type="presParOf" srcId="{D28AC7F7-C775-456D-AFE2-3C3DE4C75458}" destId="{6FBFE354-8406-48D6-9EFB-459F490837CC}" srcOrd="1" destOrd="0" presId="urn:microsoft.com/office/officeart/2005/8/layout/matrix1"/>
    <dgm:cxn modelId="{7895789F-E02F-494A-B00A-E18CD17E5558}" type="presParOf" srcId="{D28AC7F7-C775-456D-AFE2-3C3DE4C75458}" destId="{2272B4CA-0141-49CE-B4AB-D8246B1D21C9}" srcOrd="2" destOrd="0" presId="urn:microsoft.com/office/officeart/2005/8/layout/matrix1"/>
    <dgm:cxn modelId="{C40FD149-2AC9-42B5-8975-66A05D279723}" type="presParOf" srcId="{D28AC7F7-C775-456D-AFE2-3C3DE4C75458}" destId="{2FAFFDFD-0D99-4B27-ABE2-9E0016EE892B}" srcOrd="3" destOrd="0" presId="urn:microsoft.com/office/officeart/2005/8/layout/matrix1"/>
    <dgm:cxn modelId="{07F21D6A-487E-4BCD-9431-420F8D403BF9}" type="presParOf" srcId="{D28AC7F7-C775-456D-AFE2-3C3DE4C75458}" destId="{ECCF3073-6D89-443E-BB70-12389555681E}" srcOrd="4" destOrd="0" presId="urn:microsoft.com/office/officeart/2005/8/layout/matrix1"/>
    <dgm:cxn modelId="{D89A227E-E8A0-4FA5-8580-8E98D984CC95}" type="presParOf" srcId="{D28AC7F7-C775-456D-AFE2-3C3DE4C75458}" destId="{B79C352B-A817-49A3-B8C2-07A5F52018A0}" srcOrd="5" destOrd="0" presId="urn:microsoft.com/office/officeart/2005/8/layout/matrix1"/>
    <dgm:cxn modelId="{AB7075FB-BD17-4FA8-8CE9-0336B7861054}" type="presParOf" srcId="{D28AC7F7-C775-456D-AFE2-3C3DE4C75458}" destId="{301D9B42-DE5B-4B0F-897F-1F98370BDB9B}" srcOrd="6" destOrd="0" presId="urn:microsoft.com/office/officeart/2005/8/layout/matrix1"/>
    <dgm:cxn modelId="{D07A7BAA-F2D2-40CF-BBC3-ECC944D706AD}" type="presParOf" srcId="{D28AC7F7-C775-456D-AFE2-3C3DE4C75458}" destId="{ACC1B80B-15BE-45FC-9530-D5DE7047F05B}" srcOrd="7" destOrd="0" presId="urn:microsoft.com/office/officeart/2005/8/layout/matrix1"/>
    <dgm:cxn modelId="{223F3A00-0DBF-4386-9C62-6D89B32209BA}" type="presParOf" srcId="{80907A82-5741-4B92-9BEE-F6746614F033}" destId="{5C22B2B6-4F73-4E68-907F-DC2C65D60B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0A74-12E4-4D09-8547-5126A7F66515}">
      <dsp:nvSpPr>
        <dsp:cNvPr id="0" name=""/>
        <dsp:cNvSpPr/>
      </dsp:nvSpPr>
      <dsp:spPr>
        <a:xfrm rot="16200000">
          <a:off x="467518" y="-448474"/>
          <a:ext cx="1703387" cy="2638425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Medium</a:t>
          </a:r>
        </a:p>
      </dsp:txBody>
      <dsp:txXfrm rot="5400000">
        <a:off x="0" y="19044"/>
        <a:ext cx="2638425" cy="1277540"/>
      </dsp:txXfrm>
    </dsp:sp>
    <dsp:sp modelId="{2272B4CA-0141-49CE-B4AB-D8246B1D21C9}">
      <dsp:nvSpPr>
        <dsp:cNvPr id="0" name=""/>
        <dsp:cNvSpPr/>
      </dsp:nvSpPr>
      <dsp:spPr>
        <a:xfrm>
          <a:off x="2638425" y="9521"/>
          <a:ext cx="2638425" cy="1703387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High</a:t>
          </a:r>
        </a:p>
      </dsp:txBody>
      <dsp:txXfrm>
        <a:off x="2638425" y="9521"/>
        <a:ext cx="2638425" cy="1277540"/>
      </dsp:txXfrm>
    </dsp:sp>
    <dsp:sp modelId="{ECCF3073-6D89-443E-BB70-12389555681E}">
      <dsp:nvSpPr>
        <dsp:cNvPr id="0" name=""/>
        <dsp:cNvSpPr/>
      </dsp:nvSpPr>
      <dsp:spPr>
        <a:xfrm rot="10800000">
          <a:off x="0" y="1703387"/>
          <a:ext cx="2638425" cy="1703387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Low</a:t>
          </a:r>
        </a:p>
      </dsp:txBody>
      <dsp:txXfrm rot="10800000">
        <a:off x="0" y="2129234"/>
        <a:ext cx="2638425" cy="1277540"/>
      </dsp:txXfrm>
    </dsp:sp>
    <dsp:sp modelId="{301D9B42-DE5B-4B0F-897F-1F98370BDB9B}">
      <dsp:nvSpPr>
        <dsp:cNvPr id="0" name=""/>
        <dsp:cNvSpPr/>
      </dsp:nvSpPr>
      <dsp:spPr>
        <a:xfrm rot="5400000">
          <a:off x="3105943" y="1235868"/>
          <a:ext cx="1703387" cy="2638425"/>
        </a:xfrm>
        <a:prstGeom prst="round1Rect">
          <a:avLst/>
        </a:prstGeom>
        <a:solidFill>
          <a:srgbClr val="FFCF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Medium</a:t>
          </a:r>
        </a:p>
      </dsp:txBody>
      <dsp:txXfrm rot="-5400000">
        <a:off x="2638425" y="2129234"/>
        <a:ext cx="2638425" cy="1277540"/>
      </dsp:txXfrm>
    </dsp:sp>
    <dsp:sp modelId="{5C22B2B6-4F73-4E68-907F-DC2C65D60B83}">
      <dsp:nvSpPr>
        <dsp:cNvPr id="0" name=""/>
        <dsp:cNvSpPr/>
      </dsp:nvSpPr>
      <dsp:spPr>
        <a:xfrm>
          <a:off x="1846897" y="1277540"/>
          <a:ext cx="1583055" cy="8516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Risk</a:t>
          </a:r>
        </a:p>
      </dsp:txBody>
      <dsp:txXfrm>
        <a:off x="1888473" y="1319116"/>
        <a:ext cx="1499903" cy="768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0A74-12E4-4D09-8547-5126A7F66515}">
      <dsp:nvSpPr>
        <dsp:cNvPr id="0" name=""/>
        <dsp:cNvSpPr/>
      </dsp:nvSpPr>
      <dsp:spPr>
        <a:xfrm rot="16200000">
          <a:off x="467518" y="-448474"/>
          <a:ext cx="1703387" cy="2638425"/>
        </a:xfrm>
        <a:prstGeom prst="round1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Medium</a:t>
          </a:r>
        </a:p>
      </dsp:txBody>
      <dsp:txXfrm rot="5400000">
        <a:off x="0" y="19044"/>
        <a:ext cx="2638425" cy="1277540"/>
      </dsp:txXfrm>
    </dsp:sp>
    <dsp:sp modelId="{2272B4CA-0141-49CE-B4AB-D8246B1D21C9}">
      <dsp:nvSpPr>
        <dsp:cNvPr id="0" name=""/>
        <dsp:cNvSpPr/>
      </dsp:nvSpPr>
      <dsp:spPr>
        <a:xfrm>
          <a:off x="2638425" y="9521"/>
          <a:ext cx="2638425" cy="1703387"/>
        </a:xfrm>
        <a:prstGeom prst="round1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High</a:t>
          </a:r>
        </a:p>
      </dsp:txBody>
      <dsp:txXfrm>
        <a:off x="2638425" y="9521"/>
        <a:ext cx="2638425" cy="1277540"/>
      </dsp:txXfrm>
    </dsp:sp>
    <dsp:sp modelId="{ECCF3073-6D89-443E-BB70-12389555681E}">
      <dsp:nvSpPr>
        <dsp:cNvPr id="0" name=""/>
        <dsp:cNvSpPr/>
      </dsp:nvSpPr>
      <dsp:spPr>
        <a:xfrm rot="10800000">
          <a:off x="0" y="1703387"/>
          <a:ext cx="2638425" cy="1703387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Low</a:t>
          </a:r>
        </a:p>
      </dsp:txBody>
      <dsp:txXfrm rot="10800000">
        <a:off x="0" y="2129234"/>
        <a:ext cx="2638425" cy="1277540"/>
      </dsp:txXfrm>
    </dsp:sp>
    <dsp:sp modelId="{301D9B42-DE5B-4B0F-897F-1F98370BDB9B}">
      <dsp:nvSpPr>
        <dsp:cNvPr id="0" name=""/>
        <dsp:cNvSpPr/>
      </dsp:nvSpPr>
      <dsp:spPr>
        <a:xfrm rot="5400000">
          <a:off x="3105943" y="1235868"/>
          <a:ext cx="1703387" cy="2638425"/>
        </a:xfrm>
        <a:prstGeom prst="round1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Medium</a:t>
          </a:r>
        </a:p>
      </dsp:txBody>
      <dsp:txXfrm rot="-5400000">
        <a:off x="2638425" y="2129234"/>
        <a:ext cx="2638425" cy="1277540"/>
      </dsp:txXfrm>
    </dsp:sp>
    <dsp:sp modelId="{5C22B2B6-4F73-4E68-907F-DC2C65D60B83}">
      <dsp:nvSpPr>
        <dsp:cNvPr id="0" name=""/>
        <dsp:cNvSpPr/>
      </dsp:nvSpPr>
      <dsp:spPr>
        <a:xfrm>
          <a:off x="1846897" y="1277540"/>
          <a:ext cx="1583055" cy="8516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/>
            <a:t>Risk</a:t>
          </a:r>
        </a:p>
      </dsp:txBody>
      <dsp:txXfrm>
        <a:off x="1888473" y="1319116"/>
        <a:ext cx="1499903" cy="768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0E34F8F9-29B6-4146-B642-8148D34D82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28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l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7" tIns="47735" rIns="95467" bIns="47735" numCol="1" anchor="b" anchorCtr="0" compatLnSpc="1">
            <a:prstTxWarp prst="textNoShape">
              <a:avLst/>
            </a:prstTxWarp>
          </a:bodyPr>
          <a:lstStyle>
            <a:lvl1pPr algn="r" defTabSz="954088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E7BD42B3-96C7-433D-BC23-AAAAA1A7B2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486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35038" y="750888"/>
            <a:ext cx="4994275" cy="37449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8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400" dirty="0"/>
              <a:t>The </a:t>
            </a:r>
            <a:r>
              <a:rPr lang="nl-NL" sz="1400" dirty="0" err="1"/>
              <a:t>answers</a:t>
            </a:r>
            <a:r>
              <a:rPr lang="nl-NL" sz="1400" dirty="0"/>
              <a:t>:</a:t>
            </a:r>
          </a:p>
          <a:p>
            <a:pPr>
              <a:buFontTx/>
              <a:buChar char="-"/>
            </a:pPr>
            <a:r>
              <a:rPr lang="nl-NL" sz="1400" dirty="0"/>
              <a:t>We do ET</a:t>
            </a:r>
          </a:p>
          <a:p>
            <a:pPr>
              <a:buFontTx/>
              <a:buChar char="-"/>
            </a:pPr>
            <a:r>
              <a:rPr lang="nl-NL" sz="1400" dirty="0"/>
              <a:t>We  do </a:t>
            </a:r>
            <a:r>
              <a:rPr lang="nl-NL" sz="1400" dirty="0" err="1"/>
              <a:t>agile</a:t>
            </a:r>
            <a:r>
              <a:rPr lang="nl-NL" sz="1400" dirty="0"/>
              <a:t> </a:t>
            </a:r>
            <a:r>
              <a:rPr lang="nl-NL" sz="1400" dirty="0" err="1"/>
              <a:t>development</a:t>
            </a:r>
            <a:r>
              <a:rPr lang="nl-NL" sz="1400" dirty="0"/>
              <a:t> and </a:t>
            </a:r>
            <a:r>
              <a:rPr lang="nl-NL" sz="1400" dirty="0" err="1"/>
              <a:t>testing</a:t>
            </a:r>
            <a:endParaRPr lang="nl-NL" sz="1400" dirty="0"/>
          </a:p>
          <a:p>
            <a:pPr>
              <a:buFontTx/>
              <a:buChar char="-"/>
            </a:pPr>
            <a:r>
              <a:rPr lang="nl-NL" sz="1400" dirty="0"/>
              <a:t>We do scrum</a:t>
            </a:r>
          </a:p>
          <a:p>
            <a:pPr>
              <a:buFontTx/>
              <a:buChar char="-"/>
            </a:pPr>
            <a:r>
              <a:rPr lang="nl-NL" sz="1400" dirty="0"/>
              <a:t>We do </a:t>
            </a:r>
            <a:r>
              <a:rPr lang="nl-NL" sz="1400" dirty="0" err="1"/>
              <a:t>lean</a:t>
            </a:r>
            <a:r>
              <a:rPr lang="nl-NL" sz="1400" dirty="0"/>
              <a:t> </a:t>
            </a:r>
            <a:r>
              <a:rPr lang="nl-NL" sz="1400" dirty="0" err="1"/>
              <a:t>sw</a:t>
            </a:r>
            <a:r>
              <a:rPr lang="nl-NL" sz="1400" dirty="0"/>
              <a:t> </a:t>
            </a:r>
            <a:r>
              <a:rPr lang="nl-NL" sz="1400" dirty="0" err="1"/>
              <a:t>development</a:t>
            </a:r>
            <a:endParaRPr lang="nl-NL" sz="1400" dirty="0"/>
          </a:p>
          <a:p>
            <a:pPr>
              <a:buFontTx/>
              <a:buChar char="-"/>
            </a:pPr>
            <a:endParaRPr lang="nl-NL" sz="1400" dirty="0"/>
          </a:p>
          <a:p>
            <a:r>
              <a:rPr lang="nl-NL" sz="1400" dirty="0"/>
              <a:t>84% of </a:t>
            </a:r>
            <a:r>
              <a:rPr lang="nl-NL" sz="1400" dirty="0" err="1"/>
              <a:t>organizations</a:t>
            </a:r>
            <a:r>
              <a:rPr lang="nl-NL" sz="1400" dirty="0"/>
              <a:t> at </a:t>
            </a:r>
            <a:r>
              <a:rPr lang="nl-NL" sz="1400" dirty="0" err="1"/>
              <a:t>TMMi</a:t>
            </a:r>
            <a:r>
              <a:rPr lang="nl-NL" sz="1400" dirty="0"/>
              <a:t> level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IBM </a:t>
            </a:r>
            <a:r>
              <a:rPr lang="nl-NL" dirty="0" err="1"/>
              <a:t>survey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1500 </a:t>
            </a:r>
            <a:r>
              <a:rPr lang="nl-NL" dirty="0" err="1"/>
              <a:t>projects</a:t>
            </a:r>
            <a:r>
              <a:rPr lang="nl-NL" dirty="0"/>
              <a:t> </a:t>
            </a:r>
            <a:r>
              <a:rPr lang="nl-NL" dirty="0" err="1"/>
              <a:t>finds</a:t>
            </a:r>
            <a:r>
              <a:rPr lang="nl-NL" dirty="0"/>
              <a:t> 40% is </a:t>
            </a:r>
            <a:r>
              <a:rPr lang="nl-NL" dirty="0" err="1"/>
              <a:t>successfull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questions</a:t>
            </a:r>
            <a:r>
              <a:rPr lang="nl-NL" dirty="0"/>
              <a:t>,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subjective</a:t>
            </a:r>
            <a:r>
              <a:rPr lang="nl-NL" dirty="0"/>
              <a:t> to </a:t>
            </a:r>
            <a:r>
              <a:rPr lang="nl-NL" dirty="0" err="1"/>
              <a:t>objective</a:t>
            </a:r>
            <a:endParaRPr lang="nl-NL" dirty="0"/>
          </a:p>
          <a:p>
            <a:r>
              <a:rPr lang="nl-NL" dirty="0"/>
              <a:t>PRISMA and </a:t>
            </a:r>
            <a:r>
              <a:rPr lang="nl-NL" dirty="0" err="1"/>
              <a:t>RiskPoker</a:t>
            </a:r>
            <a:r>
              <a:rPr lang="nl-NL" dirty="0"/>
              <a:t> </a:t>
            </a:r>
            <a:r>
              <a:rPr lang="nl-NL" dirty="0" err="1"/>
              <a:t>light</a:t>
            </a:r>
            <a:r>
              <a:rPr lang="nl-NL" dirty="0"/>
              <a:t> </a:t>
            </a:r>
            <a:r>
              <a:rPr lang="nl-NL" dirty="0" err="1"/>
              <a:t>weight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,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many</a:t>
            </a:r>
            <a:r>
              <a:rPr lang="nl-NL" dirty="0"/>
              <a:t> are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difficult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75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Buddy </a:t>
            </a:r>
            <a:r>
              <a:rPr lang="nl-NL" dirty="0" err="1"/>
              <a:t>testing</a:t>
            </a:r>
            <a:r>
              <a:rPr lang="nl-NL" dirty="0"/>
              <a:t>, pair </a:t>
            </a:r>
            <a:r>
              <a:rPr lang="nl-NL" dirty="0" err="1"/>
              <a:t>programming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delivers</a:t>
            </a:r>
            <a:r>
              <a:rPr lang="nl-NL" dirty="0"/>
              <a:t> </a:t>
            </a: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implicit</a:t>
            </a:r>
            <a:r>
              <a:rPr lang="nl-NL" dirty="0"/>
              <a:t> code </a:t>
            </a:r>
            <a:r>
              <a:rPr lang="nl-NL" dirty="0" err="1"/>
              <a:t>reviews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16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AF1CF21-E4BB-4A12-8CCB-25E6B384B64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023997" y="9724117"/>
            <a:ext cx="3075303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88" tIns="0" rIns="19888" bIns="0" anchor="b"/>
          <a:lstStyle/>
          <a:p>
            <a:pPr algn="r" eaLnBrk="0" hangingPunct="0">
              <a:spcBef>
                <a:spcPct val="0"/>
              </a:spcBef>
            </a:pPr>
            <a:fld id="{3AD665DB-F1E8-4941-A67C-11CB58E1980D}" type="slidenum">
              <a:rPr lang="en-US" sz="1000" i="1">
                <a:latin typeface="Times New Roman" pitchFamily="18" charset="0"/>
              </a:rPr>
              <a:pPr algn="r" eaLnBrk="0" hangingPunct="0">
                <a:spcBef>
                  <a:spcPct val="0"/>
                </a:spcBef>
              </a:pPr>
              <a:t>18</a:t>
            </a:fld>
            <a:endParaRPr lang="en-US" sz="1000" i="1" dirty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model</a:t>
            </a:r>
          </a:p>
          <a:p>
            <a:r>
              <a:rPr lang="en-US"/>
              <a:t>Show Black-box technique</a:t>
            </a:r>
          </a:p>
          <a:p>
            <a:r>
              <a:rPr lang="en-US"/>
              <a:t>Show Coverage technique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79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4925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D42B3-96C7-433D-BC23-AAAAA1A7B2AB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44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4"/>
          <p:cNvSpPr>
            <a:spLocks noChangeArrowheads="1"/>
          </p:cNvSpPr>
          <p:nvPr userDrawn="1"/>
        </p:nvSpPr>
        <p:spPr bwMode="auto">
          <a:xfrm>
            <a:off x="0" y="3257550"/>
            <a:ext cx="9145588" cy="7556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5" name="Rectangle 85"/>
          <p:cNvSpPr>
            <a:spLocks noChangeArrowheads="1"/>
          </p:cNvSpPr>
          <p:nvPr userDrawn="1"/>
        </p:nvSpPr>
        <p:spPr bwMode="auto">
          <a:xfrm>
            <a:off x="0" y="1749425"/>
            <a:ext cx="9145588" cy="1512888"/>
          </a:xfrm>
          <a:prstGeom prst="rect">
            <a:avLst/>
          </a:prstGeom>
          <a:solidFill>
            <a:srgbClr val="B4C3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" name="Rectangle 41"/>
          <p:cNvSpPr>
            <a:spLocks noChangeArrowheads="1"/>
          </p:cNvSpPr>
          <p:nvPr userDrawn="1"/>
        </p:nvSpPr>
        <p:spPr bwMode="auto">
          <a:xfrm>
            <a:off x="-1720850" y="5902325"/>
            <a:ext cx="1598612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GB" sz="1300">
                <a:solidFill>
                  <a:schemeClr val="bg1"/>
                </a:solidFill>
              </a:rPr>
              <a:t>Do not put content </a:t>
            </a:r>
            <a:br>
              <a:rPr lang="en-GB" sz="1300">
                <a:solidFill>
                  <a:schemeClr val="bg1"/>
                </a:solidFill>
              </a:rPr>
            </a:br>
            <a:r>
              <a:rPr lang="en-GB" sz="1300">
                <a:solidFill>
                  <a:schemeClr val="bg1"/>
                </a:solidFill>
              </a:rPr>
              <a:t>on the brand signature area</a:t>
            </a:r>
          </a:p>
        </p:txBody>
      </p:sp>
      <p:grpSp>
        <p:nvGrpSpPr>
          <p:cNvPr id="7" name="Group 49"/>
          <p:cNvGrpSpPr>
            <a:grpSpLocks/>
          </p:cNvGrpSpPr>
          <p:nvPr userDrawn="1"/>
        </p:nvGrpSpPr>
        <p:grpSpPr bwMode="auto">
          <a:xfrm>
            <a:off x="-987425" y="5603875"/>
            <a:ext cx="914400" cy="1250950"/>
            <a:chOff x="-622" y="3530"/>
            <a:chExt cx="576" cy="788"/>
          </a:xfrm>
        </p:grpSpPr>
        <p:sp>
          <p:nvSpPr>
            <p:cNvPr id="8" name="Line 43"/>
            <p:cNvSpPr>
              <a:spLocks noChangeShapeType="1"/>
            </p:cNvSpPr>
            <p:nvPr userDrawn="1"/>
          </p:nvSpPr>
          <p:spPr bwMode="auto">
            <a:xfrm>
              <a:off x="-622" y="3530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" name="Line 44"/>
            <p:cNvSpPr>
              <a:spLocks noChangeShapeType="1"/>
            </p:cNvSpPr>
            <p:nvPr userDrawn="1"/>
          </p:nvSpPr>
          <p:spPr bwMode="auto">
            <a:xfrm>
              <a:off x="-622" y="4318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</p:grpSp>
      <p:grpSp>
        <p:nvGrpSpPr>
          <p:cNvPr id="10" name="Group 50"/>
          <p:cNvGrpSpPr>
            <a:grpSpLocks/>
          </p:cNvGrpSpPr>
          <p:nvPr userDrawn="1"/>
        </p:nvGrpSpPr>
        <p:grpSpPr bwMode="auto">
          <a:xfrm>
            <a:off x="9259888" y="5603875"/>
            <a:ext cx="914400" cy="1250950"/>
            <a:chOff x="5833" y="3530"/>
            <a:chExt cx="576" cy="788"/>
          </a:xfrm>
        </p:grpSpPr>
        <p:sp>
          <p:nvSpPr>
            <p:cNvPr id="11" name="Line 46"/>
            <p:cNvSpPr>
              <a:spLocks noChangeShapeType="1"/>
            </p:cNvSpPr>
            <p:nvPr userDrawn="1"/>
          </p:nvSpPr>
          <p:spPr bwMode="auto">
            <a:xfrm flipH="1">
              <a:off x="5833" y="3530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" name="Line 47"/>
            <p:cNvSpPr>
              <a:spLocks noChangeShapeType="1"/>
            </p:cNvSpPr>
            <p:nvPr userDrawn="1"/>
          </p:nvSpPr>
          <p:spPr bwMode="auto">
            <a:xfrm flipH="1">
              <a:off x="5833" y="4318"/>
              <a:ext cx="57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lIns="180000" tIns="180000" rIns="180000" bIns="180000" anchor="ctr">
              <a:spAutoFit/>
            </a:bodyPr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13" name="Rectangle 48"/>
          <p:cNvSpPr>
            <a:spLocks noChangeArrowheads="1"/>
          </p:cNvSpPr>
          <p:nvPr userDrawn="1"/>
        </p:nvSpPr>
        <p:spPr bwMode="auto">
          <a:xfrm>
            <a:off x="9324975" y="5902325"/>
            <a:ext cx="15986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l">
              <a:defRPr/>
            </a:pPr>
            <a:r>
              <a:rPr lang="en-GB" sz="1300">
                <a:solidFill>
                  <a:schemeClr val="bg1"/>
                </a:solidFill>
              </a:rPr>
              <a:t>Do not put content </a:t>
            </a:r>
            <a:br>
              <a:rPr lang="en-GB" sz="1300">
                <a:solidFill>
                  <a:schemeClr val="bg1"/>
                </a:solidFill>
              </a:rPr>
            </a:br>
            <a:r>
              <a:rPr lang="en-GB" sz="1300">
                <a:solidFill>
                  <a:schemeClr val="bg1"/>
                </a:solidFill>
              </a:rPr>
              <a:t>on the brand signature area</a:t>
            </a:r>
          </a:p>
        </p:txBody>
      </p:sp>
      <p:sp>
        <p:nvSpPr>
          <p:cNvPr id="14" name="Line 25"/>
          <p:cNvSpPr>
            <a:spLocks noChangeShapeType="1"/>
          </p:cNvSpPr>
          <p:nvPr userDrawn="1"/>
        </p:nvSpPr>
        <p:spPr bwMode="gray">
          <a:xfrm>
            <a:off x="0" y="6486525"/>
            <a:ext cx="88646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19300"/>
            <a:ext cx="7550150" cy="1981200"/>
          </a:xfrm>
        </p:spPr>
        <p:txBody>
          <a:bodyPr anchor="t"/>
          <a:lstStyle>
            <a:lvl1pPr>
              <a:lnSpc>
                <a:spcPct val="100000"/>
              </a:lnSpc>
              <a:defRPr sz="620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08450"/>
            <a:ext cx="6400800" cy="427038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lvl1pPr>
          </a:lstStyle>
          <a:p>
            <a:r>
              <a:rPr lang="nl-NL"/>
              <a:t>Click to edit Master subtitle styles</a:t>
            </a:r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425A-5573-4525-9804-91B089B682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13538" y="390525"/>
            <a:ext cx="2106612" cy="58197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2113" y="390525"/>
            <a:ext cx="6169025" cy="58197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D0294-406C-4A98-AD8B-A84AC9E8E6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90525"/>
            <a:ext cx="8356600" cy="6286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41325" y="1546225"/>
            <a:ext cx="8378825" cy="466407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C9A7-4EF3-4E9D-BFFD-EE604D5FF96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390525"/>
            <a:ext cx="8356600" cy="6286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41325" y="1546225"/>
            <a:ext cx="8378825" cy="4664075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D015-0C96-4077-89B4-9E503E7145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E775-1113-49BC-A806-894090527D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8BBC-5928-4F14-B007-1CF6B820DE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1325" y="1546225"/>
            <a:ext cx="4113213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06938" y="1546225"/>
            <a:ext cx="4113212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8917-D8DE-4C61-BB17-8B65CC6617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FDC6-E4C4-400E-A419-6D836337FE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5DB-16EE-4C0C-9CFB-110F5120D9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EBD9-EF12-4A00-8170-FA8D2A7593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9FC1-73DA-4439-B74F-1082CBA95B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Improve </a:t>
            </a:r>
            <a:r>
              <a:rPr lang="nl-NL" dirty="0" err="1"/>
              <a:t>Quality</a:t>
            </a:r>
            <a:r>
              <a:rPr lang="nl-NL" dirty="0"/>
              <a:t> Services BV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5E9B-564C-4100-8132-2E9D078BBC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325" y="1546225"/>
            <a:ext cx="83788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713" y="6545263"/>
            <a:ext cx="3960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2000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4513" y="6545263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1D6FFC-9C35-43F9-999E-DAA4EC90B4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390525"/>
            <a:ext cx="8356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103" name="Line 31"/>
          <p:cNvSpPr>
            <a:spLocks noChangeShapeType="1"/>
          </p:cNvSpPr>
          <p:nvPr userDrawn="1"/>
        </p:nvSpPr>
        <p:spPr bwMode="gray">
          <a:xfrm>
            <a:off x="0" y="6486525"/>
            <a:ext cx="884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106" name="Rectangle 34"/>
          <p:cNvSpPr>
            <a:spLocks noChangeArrowheads="1"/>
          </p:cNvSpPr>
          <p:nvPr userDrawn="1"/>
        </p:nvSpPr>
        <p:spPr bwMode="auto">
          <a:xfrm>
            <a:off x="0" y="1336675"/>
            <a:ext cx="9144000" cy="53975"/>
          </a:xfrm>
          <a:prstGeom prst="rect">
            <a:avLst/>
          </a:prstGeom>
          <a:solidFill>
            <a:srgbClr val="B4C3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107" name="Rectangle 35"/>
          <p:cNvSpPr>
            <a:spLocks noChangeArrowheads="1"/>
          </p:cNvSpPr>
          <p:nvPr userDrawn="1"/>
        </p:nvSpPr>
        <p:spPr bwMode="auto">
          <a:xfrm>
            <a:off x="0" y="1254125"/>
            <a:ext cx="9144000" cy="107950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 advClick="0" advTm="10000"/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63" indent="-18097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96"/>
        </a:buClr>
        <a:buFont typeface="Arial" charset="0"/>
        <a:buChar char="•"/>
        <a:defRPr>
          <a:solidFill>
            <a:srgbClr val="000066"/>
          </a:solidFill>
          <a:latin typeface="+mn-lt"/>
        </a:defRPr>
      </a:lvl2pPr>
      <a:lvl3pPr marL="987425" indent="-18097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96"/>
        </a:buClr>
        <a:buFont typeface="Arial" charset="0"/>
        <a:buChar char="•"/>
        <a:defRPr sz="1600">
          <a:solidFill>
            <a:srgbClr val="000066"/>
          </a:solidFill>
          <a:latin typeface="+mn-lt"/>
        </a:defRPr>
      </a:lvl3pPr>
      <a:lvl4pPr marL="1343025" indent="-176213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FA"/>
        </a:buClr>
        <a:buSzPct val="95000"/>
        <a:buFont typeface="Arial" charset="0"/>
        <a:buChar char="•"/>
        <a:defRPr sz="1600">
          <a:solidFill>
            <a:srgbClr val="000066"/>
          </a:solidFill>
          <a:latin typeface="+mn-lt"/>
        </a:defRPr>
      </a:lvl4pPr>
      <a:lvl5pPr marL="1704975" indent="-180975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5pPr>
      <a:lvl6pPr marL="21621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6pPr>
      <a:lvl7pPr marL="26193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7pPr>
      <a:lvl8pPr marL="30765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8pPr>
      <a:lvl9pPr marL="3533775" indent="-180975" algn="l" rtl="0" fontAlgn="base">
        <a:lnSpc>
          <a:spcPct val="90000"/>
        </a:lnSpc>
        <a:spcBef>
          <a:spcPct val="20000"/>
        </a:spcBef>
        <a:spcAft>
          <a:spcPct val="20000"/>
        </a:spcAft>
        <a:buClr>
          <a:srgbClr val="0000FF"/>
        </a:buClr>
        <a:buSzPct val="90000"/>
        <a:buFont typeface="Arial" charset="0"/>
        <a:buChar char="•"/>
        <a:defRPr sz="1600">
          <a:solidFill>
            <a:srgbClr val="00006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67.jpeg"/><Relationship Id="rId7" Type="http://schemas.openxmlformats.org/officeDocument/2006/relationships/image" Target="../media/image7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png"/><Relationship Id="rId11" Type="http://schemas.openxmlformats.org/officeDocument/2006/relationships/image" Target="../media/image66.wmf"/><Relationship Id="rId5" Type="http://schemas.openxmlformats.org/officeDocument/2006/relationships/image" Target="../media/image68.jpe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50.png"/><Relationship Id="rId9" Type="http://schemas.openxmlformats.org/officeDocument/2006/relationships/image" Target="../media/image6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png"/><Relationship Id="rId4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wmf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290647"/>
            <a:ext cx="9144000" cy="2380524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US" sz="500" dirty="0"/>
          </a:p>
          <a:p>
            <a:pPr algn="ctr" eaLnBrk="1" hangingPunct="1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the Obvious</a:t>
            </a:r>
          </a:p>
          <a:p>
            <a:pPr algn="ctr" eaLnBrk="1" hangingPunct="1"/>
            <a:endParaRPr lang="en-US" sz="2400" dirty="0"/>
          </a:p>
          <a:p>
            <a:pPr algn="ctr" eaLnBrk="1" hangingPunct="1"/>
            <a:endParaRPr lang="en-US" sz="2400" dirty="0"/>
          </a:p>
          <a:p>
            <a:pPr algn="ctr" eaLnBrk="1" hangingPunct="1"/>
            <a:r>
              <a:rPr lang="en-US" sz="2800" dirty="0"/>
              <a:t>Erik van Veenendaal</a:t>
            </a:r>
            <a:br>
              <a:rPr lang="en-US" sz="2800" dirty="0"/>
            </a:br>
            <a:r>
              <a:rPr lang="en-US" sz="2400" dirty="0"/>
              <a:t>www.erikvanveenendaal.nl</a:t>
            </a: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915098" y="1957390"/>
            <a:ext cx="7335663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GB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Building on Success</a:t>
            </a:r>
            <a:endParaRPr lang="en-GB" sz="6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Afbeelding 4" descr="logo improve IT Services 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715" y="304800"/>
            <a:ext cx="3416719" cy="1291772"/>
          </a:xfrm>
          <a:prstGeom prst="rect">
            <a:avLst/>
          </a:prstGeom>
        </p:spPr>
      </p:pic>
      <p:pic>
        <p:nvPicPr>
          <p:cNvPr id="188418" name="Picture 2" descr="Afbeeldingsresultaat voor success">
            <a:extLst>
              <a:ext uri="{FF2B5EF4-FFF2-40B4-BE49-F238E27FC236}">
                <a16:creationId xmlns:a16="http://schemas.microsoft.com/office/drawing/2014/main" id="{DD7134AD-C53D-4AEF-A863-C7162FB4D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86" y="41711"/>
            <a:ext cx="2453833" cy="16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Practice # 1: Risk-Based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10" y="4484910"/>
            <a:ext cx="8037286" cy="163809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Product R</a:t>
            </a:r>
            <a:r>
              <a:rPr lang="en-GB" sz="2800" dirty="0">
                <a:solidFill>
                  <a:schemeClr val="tx1"/>
                </a:solidFill>
                <a:effectLst/>
                <a:cs typeface="Times New Roman" pitchFamily="18" charset="0"/>
              </a:rPr>
              <a:t>isk Session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ffectLst/>
                <a:cs typeface="Times New Roman" pitchFamily="18" charset="0"/>
              </a:rPr>
              <a:t>Risk-Based </a:t>
            </a: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en-GB" sz="2800" dirty="0">
                <a:solidFill>
                  <a:schemeClr val="tx1"/>
                </a:solidFill>
                <a:effectLst/>
                <a:cs typeface="Times New Roman" pitchFamily="18" charset="0"/>
              </a:rPr>
              <a:t>est </a:t>
            </a:r>
            <a:r>
              <a:rPr lang="en-GB" sz="2800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GB" sz="2800" dirty="0">
                <a:solidFill>
                  <a:schemeClr val="tx1"/>
                </a:solidFill>
                <a:effectLst/>
                <a:cs typeface="Times New Roman" pitchFamily="18" charset="0"/>
              </a:rPr>
              <a:t>pproach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ffectLst/>
                <a:cs typeface="Times New Roman" pitchFamily="18" charset="0"/>
              </a:rPr>
              <a:t>Risk-Based Tracking (business language)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963386" y="1814743"/>
            <a:ext cx="693286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GB" sz="4000" dirty="0">
                <a:latin typeface="+mn-lt"/>
                <a:cs typeface="Times New Roman" pitchFamily="18" charset="0"/>
              </a:rPr>
              <a:t>Define</a:t>
            </a:r>
            <a:r>
              <a:rPr lang="en-GB" sz="4000" dirty="0">
                <a:latin typeface="+mn-lt"/>
              </a:rPr>
              <a:t> Clear Testing Priorities</a:t>
            </a:r>
            <a:endParaRPr lang="en-GB" sz="3200" dirty="0">
              <a:latin typeface="+mn-lt"/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5527467" y="1070428"/>
            <a:ext cx="304820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2400" i="1" dirty="0">
                <a:latin typeface="+mn-lt"/>
              </a:rPr>
              <a:t>Testing is risk-based</a:t>
            </a:r>
            <a:r>
              <a:rPr lang="en-GB" sz="2400" dirty="0">
                <a:latin typeface="+mn-lt"/>
              </a:rPr>
              <a:t> 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1622838" y="2975430"/>
            <a:ext cx="5724644" cy="830997"/>
          </a:xfrm>
          <a:prstGeom prst="rect">
            <a:avLst/>
          </a:prstGeom>
          <a:solidFill>
            <a:srgbClr val="B6DF8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Communication</a:t>
            </a:r>
            <a:r>
              <a:rPr lang="nl-NL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,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Customer Collaboration</a:t>
            </a:r>
            <a:b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Working software &amp; Responding to change</a:t>
            </a:r>
            <a:endParaRPr lang="nl-NL" sz="2400" b="1" dirty="0">
              <a:effectLst>
                <a:outerShdw blurRad="38100" dist="38100" dir="2700000" algn="tl">
                  <a:srgbClr val="FFFFFF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Tijdelijke aanduiding voor dianummer 24"/>
          <p:cNvSpPr>
            <a:spLocks noGrp="1"/>
          </p:cNvSpPr>
          <p:nvPr>
            <p:ph type="sldNum" sz="quarter" idx="11"/>
          </p:nvPr>
        </p:nvSpPr>
        <p:spPr>
          <a:xfrm>
            <a:off x="4354513" y="6545263"/>
            <a:ext cx="431800" cy="304800"/>
          </a:xfrm>
        </p:spPr>
        <p:txBody>
          <a:bodyPr/>
          <a:lstStyle/>
          <a:p>
            <a:pPr>
              <a:defRPr/>
            </a:pPr>
            <a:fld id="{632A2356-1335-4274-A1D8-66CC919AA82D}" type="slidenum">
              <a:rPr lang="nl-NL" smtClean="0">
                <a:latin typeface="+mn-lt"/>
              </a:rPr>
              <a:pPr>
                <a:defRPr/>
              </a:pPr>
              <a:t>10</a:t>
            </a:fld>
            <a:endParaRPr lang="nl-NL">
              <a:latin typeface="+mn-lt"/>
            </a:endParaRPr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6114143" y="4085765"/>
          <a:ext cx="28194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8" name="Clip" r:id="rId3" imgW="2286375" imgH="767376" progId="">
                  <p:embed/>
                </p:oleObj>
              </mc:Choice>
              <mc:Fallback>
                <p:oleObj name="Clip" r:id="rId3" imgW="2286375" imgH="767376" progId="">
                  <p:embed/>
                  <p:pic>
                    <p:nvPicPr>
                      <p:cNvPr id="191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143" y="4085765"/>
                        <a:ext cx="28194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177040704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363" y="445896"/>
            <a:ext cx="9405257" cy="634020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325" y="1656530"/>
            <a:ext cx="8702675" cy="46640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Risk identification</a:t>
            </a:r>
          </a:p>
          <a:p>
            <a:pPr lvl="1">
              <a:buFontTx/>
              <a:buChar char="-"/>
            </a:pPr>
            <a:r>
              <a:rPr lang="en-US" sz="2800" dirty="0"/>
              <a:t>Requirements (user story) based,</a:t>
            </a:r>
          </a:p>
          <a:p>
            <a:pPr lvl="1">
              <a:buFontTx/>
              <a:buChar char="-"/>
            </a:pPr>
            <a:r>
              <a:rPr lang="en-US" sz="2800" dirty="0"/>
              <a:t>Brainstorming, failure history</a:t>
            </a:r>
          </a:p>
          <a:p>
            <a:pPr lvl="1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u="sng" dirty="0"/>
              <a:t>Risk analysis</a:t>
            </a:r>
          </a:p>
          <a:p>
            <a:pPr lvl="1">
              <a:buFontTx/>
              <a:buChar char="-"/>
            </a:pPr>
            <a:r>
              <a:rPr lang="en-US" sz="2600" dirty="0"/>
              <a:t>Risk = Impact x Likelihood</a:t>
            </a:r>
          </a:p>
          <a:p>
            <a:pPr lvl="1">
              <a:buFontTx/>
              <a:buChar char="-"/>
            </a:pPr>
            <a:r>
              <a:rPr lang="en-US" sz="2800" dirty="0"/>
              <a:t>Much better …… Risk = f (Impact, Likelihood)</a:t>
            </a:r>
          </a:p>
          <a:p>
            <a:pPr marL="806450" lvl="2" indent="0">
              <a:spcAft>
                <a:spcPts val="500"/>
              </a:spcAft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5965372" y="484413"/>
          <a:ext cx="2930532" cy="125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4" name="Clip" r:id="rId4" imgW="1375258" imgH="589788" progId="">
                  <p:embed/>
                </p:oleObj>
              </mc:Choice>
              <mc:Fallback>
                <p:oleObj name="Clip" r:id="rId4" imgW="1375258" imgH="589788" progId="">
                  <p:embed/>
                  <p:pic>
                    <p:nvPicPr>
                      <p:cNvPr id="136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372" y="484413"/>
                        <a:ext cx="2930532" cy="1255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MCBD0497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096" y="5214608"/>
            <a:ext cx="1099559" cy="1196685"/>
          </a:xfrm>
          <a:prstGeom prst="rect">
            <a:avLst/>
          </a:prstGeom>
          <a:noFill/>
        </p:spPr>
      </p:pic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pic>
        <p:nvPicPr>
          <p:cNvPr id="10" name="Picture 2" descr="Gerelateerde afbeelding">
            <a:extLst>
              <a:ext uri="{FF2B5EF4-FFF2-40B4-BE49-F238E27FC236}">
                <a16:creationId xmlns:a16="http://schemas.microsoft.com/office/drawing/2014/main" id="{A110CCDB-1D76-4BB0-9B5E-8D962F24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66" y="3455961"/>
            <a:ext cx="1065212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61A328C-5769-497B-882B-F8450E0E6DE2}"/>
              </a:ext>
            </a:extLst>
          </p:cNvPr>
          <p:cNvSpPr txBox="1"/>
          <p:nvPr/>
        </p:nvSpPr>
        <p:spPr>
          <a:xfrm>
            <a:off x="4354513" y="5496036"/>
            <a:ext cx="206487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Safety</a:t>
            </a:r>
            <a:br>
              <a:rPr lang="nl-NL" dirty="0"/>
            </a:br>
            <a:r>
              <a:rPr lang="nl-NL" dirty="0" err="1"/>
              <a:t>Usage</a:t>
            </a:r>
            <a:r>
              <a:rPr lang="nl-NL" dirty="0"/>
              <a:t> </a:t>
            </a:r>
            <a:r>
              <a:rPr lang="nl-NL" dirty="0" err="1"/>
              <a:t>intensity</a:t>
            </a:r>
            <a:br>
              <a:rPr lang="nl-NL" dirty="0"/>
            </a:b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visibility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C203F1D-252E-47F8-BA76-00B74D3F055D}"/>
              </a:ext>
            </a:extLst>
          </p:cNvPr>
          <p:cNvSpPr txBox="1"/>
          <p:nvPr/>
        </p:nvSpPr>
        <p:spPr>
          <a:xfrm>
            <a:off x="6831029" y="5487963"/>
            <a:ext cx="2064875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New </a:t>
            </a:r>
            <a:r>
              <a:rPr lang="nl-NL" dirty="0" err="1"/>
              <a:t>technology</a:t>
            </a:r>
            <a:br>
              <a:rPr lang="nl-NL" dirty="0"/>
            </a:br>
            <a:r>
              <a:rPr lang="nl-NL" dirty="0" err="1"/>
              <a:t>Complexity</a:t>
            </a:r>
            <a:br>
              <a:rPr lang="nl-NL" dirty="0"/>
            </a:br>
            <a:r>
              <a:rPr lang="nl-NL" dirty="0" err="1"/>
              <a:t>Interfacing</a:t>
            </a:r>
            <a:endParaRPr lang="nl-NL" dirty="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5C6ACB6-CA47-4040-A764-10900C473249}"/>
              </a:ext>
            </a:extLst>
          </p:cNvPr>
          <p:cNvCxnSpPr>
            <a:cxnSpLocks/>
          </p:cNvCxnSpPr>
          <p:nvPr/>
        </p:nvCxnSpPr>
        <p:spPr bwMode="auto">
          <a:xfrm>
            <a:off x="7685590" y="5097787"/>
            <a:ext cx="312516" cy="527509"/>
          </a:xfrm>
          <a:prstGeom prst="straightConnector1">
            <a:avLst/>
          </a:prstGeom>
          <a:solidFill>
            <a:schemeClr val="accent1"/>
          </a:solidFill>
          <a:ln w="31750" cap="rnd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5839002-AF4B-41A9-BD12-72CC9F306730}"/>
              </a:ext>
            </a:extLst>
          </p:cNvPr>
          <p:cNvCxnSpPr>
            <a:cxnSpLocks/>
          </p:cNvCxnSpPr>
          <p:nvPr/>
        </p:nvCxnSpPr>
        <p:spPr bwMode="auto">
          <a:xfrm flipH="1">
            <a:off x="5810492" y="5097787"/>
            <a:ext cx="154880" cy="527509"/>
          </a:xfrm>
          <a:prstGeom prst="straightConnector1">
            <a:avLst/>
          </a:prstGeom>
          <a:solidFill>
            <a:schemeClr val="accent1"/>
          </a:solidFill>
          <a:ln w="31750" cap="rnd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39555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7A7A-24B7-46C3-BC51-34FEFCD2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Risk Matrix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84677FE5-39BD-4A76-AE7C-DC6D7060185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57450" y="1870075"/>
          <a:ext cx="5276850" cy="340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3DDD73-C3C6-4868-B330-272F13933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53511E-3847-4CBA-BA83-F1578CFB2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359F5E05-7121-4AB3-84B9-590F4F35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90875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7DBE97BC-41F3-4051-9CAC-08EA3F22E1FF}"/>
              </a:ext>
            </a:extLst>
          </p:cNvPr>
          <p:cNvSpPr>
            <a:spLocks noChangeArrowheads="1"/>
          </p:cNvSpPr>
          <p:nvPr/>
        </p:nvSpPr>
        <p:spPr bwMode="auto">
          <a:xfrm rot="5378470">
            <a:off x="4981575" y="4990405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5FEB769B-C37C-45D2-99F7-F95ED40A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53" y="3657600"/>
            <a:ext cx="1467069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nl-NL" sz="2000" b="1" dirty="0" err="1">
                <a:solidFill>
                  <a:srgbClr val="000000"/>
                </a:solidFill>
              </a:rPr>
              <a:t>Likelihood</a:t>
            </a:r>
            <a:endParaRPr lang="nl-NL" sz="2000" b="1" dirty="0">
              <a:solidFill>
                <a:srgbClr val="000000"/>
              </a:solidFill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97B8CF2-38E7-48DB-88DB-74F78C05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981" y="5693110"/>
            <a:ext cx="1010213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000000"/>
                </a:solidFill>
              </a:rPr>
              <a:t>Impact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5F99576-EF3D-470C-B621-558958D38743}"/>
              </a:ext>
            </a:extLst>
          </p:cNvPr>
          <p:cNvSpPr/>
          <p:nvPr/>
        </p:nvSpPr>
        <p:spPr bwMode="auto">
          <a:xfrm>
            <a:off x="6593679" y="4010025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4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1822C394-793A-463F-B268-A931E4F201EA}"/>
              </a:ext>
            </a:extLst>
          </p:cNvPr>
          <p:cNvSpPr/>
          <p:nvPr/>
        </p:nvSpPr>
        <p:spPr bwMode="auto">
          <a:xfrm>
            <a:off x="6303165" y="3105150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2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0C33F9C-EFAA-4E39-B6FB-E82617AF8B80}"/>
              </a:ext>
            </a:extLst>
          </p:cNvPr>
          <p:cNvSpPr/>
          <p:nvPr/>
        </p:nvSpPr>
        <p:spPr bwMode="auto">
          <a:xfrm>
            <a:off x="3244165" y="3862005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3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7840497-325C-4D05-B552-4F71624EF60E}"/>
              </a:ext>
            </a:extLst>
          </p:cNvPr>
          <p:cNvSpPr/>
          <p:nvPr/>
        </p:nvSpPr>
        <p:spPr bwMode="auto">
          <a:xfrm>
            <a:off x="7005636" y="2910860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9B31B5E4-DA88-40B8-802C-887F7AF92805}"/>
              </a:ext>
            </a:extLst>
          </p:cNvPr>
          <p:cNvSpPr/>
          <p:nvPr/>
        </p:nvSpPr>
        <p:spPr bwMode="auto">
          <a:xfrm>
            <a:off x="4137192" y="1977380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5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544CF2D-D2F9-4D10-A2A4-2AC9B41C47CD}"/>
              </a:ext>
            </a:extLst>
          </p:cNvPr>
          <p:cNvSpPr txBox="1"/>
          <p:nvPr/>
        </p:nvSpPr>
        <p:spPr>
          <a:xfrm rot="21088219">
            <a:off x="6494476" y="5209520"/>
            <a:ext cx="22797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latin typeface="Bradley Hand ITC" panose="03070402050302030203" pitchFamily="66" charset="0"/>
              </a:rPr>
              <a:t>Business </a:t>
            </a:r>
            <a:br>
              <a:rPr lang="nl-NL" sz="4000" b="1" dirty="0">
                <a:latin typeface="Bradley Hand ITC" panose="03070402050302030203" pitchFamily="66" charset="0"/>
              </a:rPr>
            </a:br>
            <a:r>
              <a:rPr lang="nl-NL" sz="4000" b="1" dirty="0">
                <a:latin typeface="Bradley Hand ITC" panose="03070402050302030203" pitchFamily="66" charset="0"/>
              </a:rPr>
              <a:t>Risk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50D52DC-EE17-49E4-AEE7-6FF22E612886}"/>
              </a:ext>
            </a:extLst>
          </p:cNvPr>
          <p:cNvSpPr txBox="1"/>
          <p:nvPr/>
        </p:nvSpPr>
        <p:spPr>
          <a:xfrm rot="19393745">
            <a:off x="-277611" y="2131755"/>
            <a:ext cx="3448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latin typeface="Bradley Hand ITC" panose="03070402050302030203" pitchFamily="66" charset="0"/>
              </a:rPr>
              <a:t>Technical Risk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A4D8662-0636-4BCF-B106-3B26CE18E8D8}"/>
              </a:ext>
            </a:extLst>
          </p:cNvPr>
          <p:cNvCxnSpPr/>
          <p:nvPr/>
        </p:nvCxnSpPr>
        <p:spPr bwMode="auto">
          <a:xfrm>
            <a:off x="2445093" y="5305425"/>
            <a:ext cx="519112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D1B04B7-9394-470A-B11A-25C64A053638}"/>
              </a:ext>
            </a:extLst>
          </p:cNvPr>
          <p:cNvCxnSpPr/>
          <p:nvPr/>
        </p:nvCxnSpPr>
        <p:spPr bwMode="auto">
          <a:xfrm flipV="1">
            <a:off x="2426043" y="2005955"/>
            <a:ext cx="0" cy="329947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470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D7A7A-24B7-46C3-BC51-34FEFCD2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387840"/>
            <a:ext cx="8356600" cy="634020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Approach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84677FE5-39BD-4A76-AE7C-DC6D70601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894176"/>
              </p:ext>
            </p:extLst>
          </p:nvPr>
        </p:nvGraphicFramePr>
        <p:xfrm>
          <a:off x="2179651" y="2182593"/>
          <a:ext cx="5276850" cy="340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83DDD73-C3C6-4868-B330-272F13933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53511E-3847-4CBA-BA83-F1578CFB2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359F5E05-7121-4AB3-84B9-590F4F35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01" y="3503393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7DBE97BC-41F3-4051-9CAC-08EA3F22E1FF}"/>
              </a:ext>
            </a:extLst>
          </p:cNvPr>
          <p:cNvSpPr>
            <a:spLocks noChangeArrowheads="1"/>
          </p:cNvSpPr>
          <p:nvPr/>
        </p:nvSpPr>
        <p:spPr bwMode="auto">
          <a:xfrm rot="5378470">
            <a:off x="4703776" y="5302923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5FEB769B-C37C-45D2-99F7-F95ED40A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54" y="3970118"/>
            <a:ext cx="1467069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nl-NL" sz="2000" b="1" dirty="0" err="1">
                <a:solidFill>
                  <a:srgbClr val="000000"/>
                </a:solidFill>
              </a:rPr>
              <a:t>Likelihood</a:t>
            </a:r>
            <a:endParaRPr lang="nl-NL" sz="2000" b="1" dirty="0">
              <a:solidFill>
                <a:srgbClr val="000000"/>
              </a:solidFill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97B8CF2-38E7-48DB-88DB-74F78C058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182" y="6005628"/>
            <a:ext cx="1010213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000000"/>
                </a:solidFill>
              </a:rPr>
              <a:t>Impact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5F99576-EF3D-470C-B621-558958D38743}"/>
              </a:ext>
            </a:extLst>
          </p:cNvPr>
          <p:cNvSpPr/>
          <p:nvPr/>
        </p:nvSpPr>
        <p:spPr bwMode="auto">
          <a:xfrm>
            <a:off x="6315880" y="4322543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4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1822C394-793A-463F-B268-A931E4F201EA}"/>
              </a:ext>
            </a:extLst>
          </p:cNvPr>
          <p:cNvSpPr/>
          <p:nvPr/>
        </p:nvSpPr>
        <p:spPr bwMode="auto">
          <a:xfrm>
            <a:off x="6025366" y="3417668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2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0C33F9C-EFAA-4E39-B6FB-E82617AF8B80}"/>
              </a:ext>
            </a:extLst>
          </p:cNvPr>
          <p:cNvSpPr/>
          <p:nvPr/>
        </p:nvSpPr>
        <p:spPr bwMode="auto">
          <a:xfrm>
            <a:off x="2966366" y="4174523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3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7840497-325C-4D05-B552-4F71624EF60E}"/>
              </a:ext>
            </a:extLst>
          </p:cNvPr>
          <p:cNvSpPr/>
          <p:nvPr/>
        </p:nvSpPr>
        <p:spPr bwMode="auto">
          <a:xfrm>
            <a:off x="6727837" y="3223378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1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9B31B5E4-DA88-40B8-802C-887F7AF92805}"/>
              </a:ext>
            </a:extLst>
          </p:cNvPr>
          <p:cNvSpPr/>
          <p:nvPr/>
        </p:nvSpPr>
        <p:spPr bwMode="auto">
          <a:xfrm>
            <a:off x="3859393" y="2289898"/>
            <a:ext cx="385764" cy="39434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100" dirty="0"/>
              <a:t>5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A4D8662-0636-4BCF-B106-3B26CE18E8D8}"/>
              </a:ext>
            </a:extLst>
          </p:cNvPr>
          <p:cNvCxnSpPr/>
          <p:nvPr/>
        </p:nvCxnSpPr>
        <p:spPr bwMode="auto">
          <a:xfrm>
            <a:off x="2167294" y="5617943"/>
            <a:ext cx="519112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D1B04B7-9394-470A-B11A-25C64A053638}"/>
              </a:ext>
            </a:extLst>
          </p:cNvPr>
          <p:cNvCxnSpPr/>
          <p:nvPr/>
        </p:nvCxnSpPr>
        <p:spPr bwMode="auto">
          <a:xfrm flipV="1">
            <a:off x="2148244" y="2318473"/>
            <a:ext cx="0" cy="329947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6370" name="Picture 2" descr="Afbeeldingsresultaat voor assembleon">
            <a:extLst>
              <a:ext uri="{FF2B5EF4-FFF2-40B4-BE49-F238E27FC236}">
                <a16:creationId xmlns:a16="http://schemas.microsoft.com/office/drawing/2014/main" id="{5B041B0D-EF8C-40F0-B18E-AFBFF568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66" y="0"/>
            <a:ext cx="2807022" cy="16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4">
            <a:extLst>
              <a:ext uri="{FF2B5EF4-FFF2-40B4-BE49-F238E27FC236}">
                <a16:creationId xmlns:a16="http://schemas.microsoft.com/office/drawing/2014/main" id="{027C8388-1815-4C4C-B9C4-D37D42A6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88" y="4976694"/>
            <a:ext cx="3095625" cy="765805"/>
          </a:xfrm>
          <a:prstGeom prst="rect">
            <a:avLst/>
          </a:prstGeom>
          <a:solidFill>
            <a:srgbClr val="FFC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0000" tIns="180000" rIns="180000" bIns="180000">
            <a:spAutoFit/>
          </a:bodyPr>
          <a:lstStyle/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Test design techniques</a:t>
            </a:r>
          </a:p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Review software design</a:t>
            </a:r>
          </a:p>
        </p:txBody>
      </p:sp>
      <p:sp>
        <p:nvSpPr>
          <p:cNvPr id="23" name="Text Box 36">
            <a:extLst>
              <a:ext uri="{FF2B5EF4-FFF2-40B4-BE49-F238E27FC236}">
                <a16:creationId xmlns:a16="http://schemas.microsoft.com/office/drawing/2014/main" id="{2F6F5B38-A39C-4653-B1A1-0729A5E2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89" y="4956552"/>
            <a:ext cx="3095625" cy="682706"/>
          </a:xfrm>
          <a:prstGeom prst="rect">
            <a:avLst/>
          </a:prstGeom>
          <a:solidFill>
            <a:srgbClr val="92D05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180000" tIns="180000" rIns="180000" bIns="180000">
            <a:spAutoFit/>
          </a:bodyPr>
          <a:lstStyle/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Exploratory testing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38A15DDD-F038-4305-98BF-8CFD8E8F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68" y="1870518"/>
            <a:ext cx="3095625" cy="1001254"/>
          </a:xfrm>
          <a:prstGeom prst="rect">
            <a:avLst/>
          </a:prstGeom>
          <a:solidFill>
            <a:srgbClr val="FFC0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lIns="180000" tIns="180000" rIns="180000" bIns="180000">
            <a:spAutoFit/>
          </a:bodyPr>
          <a:lstStyle/>
          <a:p>
            <a:pPr algn="l">
              <a:lnSpc>
                <a:spcPct val="55000"/>
              </a:lnSpc>
              <a:spcBef>
                <a:spcPct val="25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Exploratory testing</a:t>
            </a:r>
          </a:p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Support unit tests</a:t>
            </a:r>
          </a:p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Review unit tests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7272A2EA-94A1-4F4D-A4AD-1C00697B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87" y="1696190"/>
            <a:ext cx="3095625" cy="1222375"/>
          </a:xfrm>
          <a:prstGeom prst="rect">
            <a:avLst/>
          </a:prstGeom>
          <a:solidFill>
            <a:srgbClr val="FF3300"/>
          </a:solidFill>
          <a:ln w="12700" cap="rnd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180000" tIns="180000" rIns="180000" bIns="180000">
            <a:spAutoFit/>
          </a:bodyPr>
          <a:lstStyle/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Test design techniques</a:t>
            </a:r>
          </a:p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Review software design</a:t>
            </a:r>
          </a:p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Support unit tests</a:t>
            </a:r>
          </a:p>
          <a:p>
            <a:pPr algn="l">
              <a:lnSpc>
                <a:spcPct val="5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Review unit tests</a:t>
            </a:r>
          </a:p>
        </p:txBody>
      </p:sp>
    </p:spTree>
    <p:extLst>
      <p:ext uri="{BB962C8B-B14F-4D97-AF65-F5344CB8AC3E}">
        <p14:creationId xmlns:p14="http://schemas.microsoft.com/office/powerpoint/2010/main" val="9194649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428DB-64F4-4B08-BDFE-337BF234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Test Plan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E80FD3-F89D-4803-93B6-E3FD26C96A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2B60D7-20EE-4AD5-AD7B-3199EFA2C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pic>
        <p:nvPicPr>
          <p:cNvPr id="187394" name="Picture 2" descr="Afbeeldingsresultaat voor document cartoon image">
            <a:extLst>
              <a:ext uri="{FF2B5EF4-FFF2-40B4-BE49-F238E27FC236}">
                <a16:creationId xmlns:a16="http://schemas.microsoft.com/office/drawing/2014/main" id="{BEC9D228-B501-4DEE-ADB6-F816451B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5" y="1782498"/>
            <a:ext cx="3206158" cy="43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document cartoon image">
            <a:extLst>
              <a:ext uri="{FF2B5EF4-FFF2-40B4-BE49-F238E27FC236}">
                <a16:creationId xmlns:a16="http://schemas.microsoft.com/office/drawing/2014/main" id="{9C53E583-66C0-4F51-AB13-179FCCAA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80" y="1782498"/>
            <a:ext cx="3250367" cy="43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1AFE831-2E49-4F5D-A18F-DEBAD014592F}"/>
              </a:ext>
            </a:extLst>
          </p:cNvPr>
          <p:cNvPicPr/>
          <p:nvPr/>
        </p:nvPicPr>
        <p:blipFill>
          <a:blip r:embed="rId3" cstate="print"/>
          <a:srcRect l="14917" t="4276" r="54074" b="44467"/>
          <a:stretch>
            <a:fillRect/>
          </a:stretch>
        </p:blipFill>
        <p:spPr bwMode="auto">
          <a:xfrm>
            <a:off x="1446111" y="2930128"/>
            <a:ext cx="2610646" cy="24259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87396" name="Picture 4" descr="Afbeeldingsresultaat voor moscow priorities">
            <a:extLst>
              <a:ext uri="{FF2B5EF4-FFF2-40B4-BE49-F238E27FC236}">
                <a16:creationId xmlns:a16="http://schemas.microsoft.com/office/drawing/2014/main" id="{000C6CBE-C758-42D1-97E9-2D1C21333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903" r="85403" b="4277"/>
          <a:stretch/>
        </p:blipFill>
        <p:spPr bwMode="auto">
          <a:xfrm>
            <a:off x="5068138" y="2303358"/>
            <a:ext cx="765503" cy="35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7BAB3CE-ECE5-4BE2-B8CF-BF4F939408DC}"/>
              </a:ext>
            </a:extLst>
          </p:cNvPr>
          <p:cNvSpPr txBox="1"/>
          <p:nvPr/>
        </p:nvSpPr>
        <p:spPr>
          <a:xfrm>
            <a:off x="5756891" y="245838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Viner Hand ITC" panose="03070502030502020203" pitchFamily="66" charset="0"/>
              </a:rPr>
              <a:t>Test </a:t>
            </a:r>
            <a:r>
              <a:rPr lang="nl-NL" dirty="0" err="1">
                <a:latin typeface="Viner Hand ITC" panose="03070502030502020203" pitchFamily="66" charset="0"/>
              </a:rPr>
              <a:t>Appr</a:t>
            </a:r>
            <a:endParaRPr lang="nl-NL" dirty="0">
              <a:latin typeface="Viner Hand ITC" panose="03070502030502020203" pitchFamily="66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B5382C9-A027-4424-87B8-E5D5E786ACE3}"/>
              </a:ext>
            </a:extLst>
          </p:cNvPr>
          <p:cNvSpPr txBox="1"/>
          <p:nvPr/>
        </p:nvSpPr>
        <p:spPr>
          <a:xfrm>
            <a:off x="5742973" y="3515147"/>
            <a:ext cx="16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Viner Hand ITC" panose="03070502030502020203" pitchFamily="66" charset="0"/>
              </a:rPr>
              <a:t>Test Approach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EABDB35-EA61-4A45-A8D5-E64954EC4ECB}"/>
              </a:ext>
            </a:extLst>
          </p:cNvPr>
          <p:cNvSpPr txBox="1"/>
          <p:nvPr/>
        </p:nvSpPr>
        <p:spPr>
          <a:xfrm>
            <a:off x="5779301" y="4242558"/>
            <a:ext cx="16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Viner Hand ITC" panose="03070502030502020203" pitchFamily="66" charset="0"/>
              </a:rPr>
              <a:t>Test Approach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21EC535-E189-4D5F-9779-9A047FA502A4}"/>
              </a:ext>
            </a:extLst>
          </p:cNvPr>
          <p:cNvSpPr txBox="1"/>
          <p:nvPr/>
        </p:nvSpPr>
        <p:spPr>
          <a:xfrm>
            <a:off x="5764191" y="5288398"/>
            <a:ext cx="16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Viner Hand ITC" panose="03070502030502020203" pitchFamily="66" charset="0"/>
              </a:rPr>
              <a:t>Test Approach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345EE0B-FA74-4B14-B106-E11F8B6C40A7}"/>
              </a:ext>
            </a:extLst>
          </p:cNvPr>
          <p:cNvSpPr/>
          <p:nvPr/>
        </p:nvSpPr>
        <p:spPr bwMode="auto">
          <a:xfrm>
            <a:off x="856528" y="1539434"/>
            <a:ext cx="7454096" cy="4791919"/>
          </a:xfrm>
          <a:prstGeom prst="rect">
            <a:avLst/>
          </a:prstGeom>
          <a:noFill/>
          <a:ln w="12700" cap="rnd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54838"/>
      </p:ext>
    </p:extLst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Practice # 2: Reviews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640" y="4307438"/>
            <a:ext cx="8037286" cy="1655311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Priority to risk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Review practices that make the difference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2"/>
                </a:solidFill>
              </a:rPr>
              <a:t>“Agile Inspection”</a:t>
            </a:r>
          </a:p>
          <a:p>
            <a:pPr>
              <a:buClr>
                <a:srgbClr val="000000"/>
              </a:buClr>
            </a:pP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537227" y="1901829"/>
            <a:ext cx="798840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GB" sz="4000" dirty="0">
                <a:latin typeface="+mn-lt"/>
                <a:cs typeface="Times New Roman" pitchFamily="18" charset="0"/>
              </a:rPr>
              <a:t>Perform Limited Effective Reviews</a:t>
            </a:r>
            <a:endParaRPr lang="en-GB" sz="3200" dirty="0">
              <a:latin typeface="+mn-lt"/>
            </a:endParaRP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2490390" y="2975936"/>
            <a:ext cx="4394152" cy="954107"/>
          </a:xfrm>
          <a:prstGeom prst="rect">
            <a:avLst/>
          </a:prstGeom>
          <a:solidFill>
            <a:srgbClr val="B6DF8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Communication &amp; Feedback</a:t>
            </a:r>
            <a:br>
              <a:rPr lang="nl-N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Customer collaboration</a:t>
            </a:r>
            <a:endParaRPr lang="nl-NL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Tijdelijke aanduiding voor dianummer 24"/>
          <p:cNvSpPr>
            <a:spLocks noGrp="1"/>
          </p:cNvSpPr>
          <p:nvPr>
            <p:ph type="sldNum" sz="quarter" idx="11"/>
          </p:nvPr>
        </p:nvSpPr>
        <p:spPr>
          <a:xfrm>
            <a:off x="4281943" y="6530749"/>
            <a:ext cx="431800" cy="304800"/>
          </a:xfrm>
        </p:spPr>
        <p:txBody>
          <a:bodyPr/>
          <a:lstStyle/>
          <a:p>
            <a:pPr>
              <a:defRPr/>
            </a:pPr>
            <a:fld id="{632A2356-1335-4274-A1D8-66CC919AA82D}" type="slidenum">
              <a:rPr lang="nl-NL" smtClean="0">
                <a:latin typeface="+mn-lt"/>
              </a:rPr>
              <a:pPr>
                <a:defRPr/>
              </a:pPr>
              <a:t>15</a:t>
            </a:fld>
            <a:endParaRPr lang="nl-NL" dirty="0">
              <a:latin typeface="+mn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196774" y="1077686"/>
            <a:ext cx="4160690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/>
              <a:t>Testing is preventing defects</a:t>
            </a:r>
            <a:r>
              <a:rPr lang="en-GB" sz="2400" dirty="0"/>
              <a:t> </a:t>
            </a: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2085"/>
              </p:ext>
            </p:extLst>
          </p:nvPr>
        </p:nvGraphicFramePr>
        <p:xfrm>
          <a:off x="6096402" y="5293990"/>
          <a:ext cx="1412410" cy="151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4" name="Clip" r:id="rId3" imgW="3025775" imgH="3252788" progId="">
                  <p:embed/>
                </p:oleObj>
              </mc:Choice>
              <mc:Fallback>
                <p:oleObj name="Clip" r:id="rId3" imgW="3025775" imgH="3252788" progId="">
                  <p:embed/>
                  <p:pic>
                    <p:nvPicPr>
                      <p:cNvPr id="148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402" y="5293990"/>
                        <a:ext cx="1412410" cy="15188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8309430" y="5624286"/>
          <a:ext cx="4826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5" name="Clip" r:id="rId5" imgW="862331" imgH="382751" progId="">
                  <p:embed/>
                </p:oleObj>
              </mc:Choice>
              <mc:Fallback>
                <p:oleObj name="Clip" r:id="rId5" imgW="862331" imgH="382751" progId="">
                  <p:embed/>
                  <p:pic>
                    <p:nvPicPr>
                      <p:cNvPr id="148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430" y="5624286"/>
                        <a:ext cx="4826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7852230" y="5422674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6" name="Clip" r:id="rId7" imgW="862331" imgH="382751" progId="">
                  <p:embed/>
                </p:oleObj>
              </mc:Choice>
              <mc:Fallback>
                <p:oleObj name="Clip" r:id="rId7" imgW="862331" imgH="382751" progId="">
                  <p:embed/>
                  <p:pic>
                    <p:nvPicPr>
                      <p:cNvPr id="148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230" y="5422674"/>
                        <a:ext cx="4572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7699830" y="5835424"/>
          <a:ext cx="55721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7" name="Clip" r:id="rId8" imgW="862331" imgH="382751" progId="">
                  <p:embed/>
                </p:oleObj>
              </mc:Choice>
              <mc:Fallback>
                <p:oleObj name="Clip" r:id="rId8" imgW="862331" imgH="382751" progId="">
                  <p:embed/>
                  <p:pic>
                    <p:nvPicPr>
                      <p:cNvPr id="148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830" y="5835424"/>
                        <a:ext cx="55721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251955601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Easy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Different review types for different objectives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Trained moderators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Apply roles, checklists and kick-off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Entry check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Not too many pages (</a:t>
            </a:r>
            <a:r>
              <a:rPr lang="en-US" sz="2800" dirty="0">
                <a:cs typeface="Times New Roman" pitchFamily="18" charset="0"/>
              </a:rPr>
              <a:t>±</a:t>
            </a:r>
            <a:r>
              <a:rPr lang="en-GB" sz="2800" dirty="0"/>
              <a:t> 20)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Good logging rate (2 per min.)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GB" sz="2800" dirty="0"/>
              <a:t>Reasonable checking rate (</a:t>
            </a:r>
            <a:r>
              <a:rPr lang="en-US" sz="2800" dirty="0">
                <a:cs typeface="Times New Roman" pitchFamily="18" charset="0"/>
              </a:rPr>
              <a:t>±</a:t>
            </a:r>
            <a:r>
              <a:rPr lang="en-GB" sz="2800" dirty="0"/>
              <a:t> 10 pages)</a:t>
            </a:r>
            <a:endParaRPr lang="nl-NL" sz="2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pic>
        <p:nvPicPr>
          <p:cNvPr id="184326" name="Picture 6" descr="Afbeeldingsresultaat voor money machine">
            <a:extLst>
              <a:ext uri="{FF2B5EF4-FFF2-40B4-BE49-F238E27FC236}">
                <a16:creationId xmlns:a16="http://schemas.microsoft.com/office/drawing/2014/main" id="{84A3F87C-6025-4E9A-A2EF-F8082549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2" y="2974693"/>
            <a:ext cx="2266525" cy="262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03848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Practice # 3: Unit Testing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10" y="4464437"/>
            <a:ext cx="8037286" cy="165857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Code Coverage 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Buddy Testing (XP)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Test Driven Development </a:t>
            </a:r>
          </a:p>
          <a:p>
            <a:pPr>
              <a:buClr>
                <a:srgbClr val="000000"/>
              </a:buClr>
            </a:pP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581492" y="1878920"/>
            <a:ext cx="79603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Get Developers doing Unit Testing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10" name="Tijdelijke aanduiding voor dianummer 24"/>
          <p:cNvSpPr>
            <a:spLocks noGrp="1"/>
          </p:cNvSpPr>
          <p:nvPr>
            <p:ph type="sldNum" sz="quarter" idx="11"/>
          </p:nvPr>
        </p:nvSpPr>
        <p:spPr>
          <a:xfrm>
            <a:off x="4354513" y="6545263"/>
            <a:ext cx="431800" cy="304800"/>
          </a:xfrm>
        </p:spPr>
        <p:txBody>
          <a:bodyPr/>
          <a:lstStyle/>
          <a:p>
            <a:pPr>
              <a:defRPr/>
            </a:pPr>
            <a:fld id="{632A2356-1335-4274-A1D8-66CC919AA82D}" type="slidenum">
              <a:rPr lang="nl-NL" smtClean="0">
                <a:latin typeface="+mn-lt"/>
              </a:rPr>
              <a:pPr>
                <a:defRPr/>
              </a:pPr>
              <a:t>17</a:t>
            </a:fld>
            <a:endParaRPr lang="nl-NL">
              <a:latin typeface="+mn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40481" y="1077686"/>
            <a:ext cx="447327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tx2"/>
                </a:solidFill>
              </a:rPr>
              <a:t>Testing requires independence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2324317" y="3112802"/>
            <a:ext cx="4033476" cy="830997"/>
          </a:xfrm>
          <a:prstGeom prst="rect">
            <a:avLst/>
          </a:prstGeom>
          <a:solidFill>
            <a:srgbClr val="B6DF8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Working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software over </a:t>
            </a:r>
            <a:b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</a:b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comprehensive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</a:t>
            </a: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documentation</a:t>
            </a:r>
            <a:endParaRPr lang="nl-NL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929435" y="4837861"/>
            <a:ext cx="753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6483151" y="3730700"/>
          <a:ext cx="1993900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9" name="Clip" r:id="rId4" imgW="1104595" imgH="1485900" progId="">
                  <p:embed/>
                </p:oleObj>
              </mc:Choice>
              <mc:Fallback>
                <p:oleObj name="Clip" r:id="rId4" imgW="1104595" imgH="1485900" progId="">
                  <p:embed/>
                  <p:pic>
                    <p:nvPicPr>
                      <p:cNvPr id="168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151" y="3730700"/>
                        <a:ext cx="1993900" cy="268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4163305737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 descr="C:\Documents and Settings\erik\Local Settings\Temporary Internet Files\Content.IE5\52WJYEZ7\programmer_doing_computer_stuff_by_qubodup-d6h0qcs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940" y="3454399"/>
            <a:ext cx="1590827" cy="1428297"/>
          </a:xfrm>
          <a:prstGeom prst="rect">
            <a:avLst/>
          </a:prstGeom>
          <a:noFill/>
        </p:spPr>
      </p:pic>
      <p:sp>
        <p:nvSpPr>
          <p:cNvPr id="12292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BAFF22-51E6-461C-ADE6-D7286C4DA9C1}" type="slidenum">
              <a:rPr lang="nl-NL"/>
              <a:pPr/>
              <a:t>18</a:t>
            </a:fld>
            <a:endParaRPr lang="nl-NL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Testing Process</a:t>
            </a:r>
          </a:p>
        </p:txBody>
      </p:sp>
      <p:sp>
        <p:nvSpPr>
          <p:cNvPr id="12294" name="AutoShape 3"/>
          <p:cNvSpPr>
            <a:spLocks noChangeArrowheads="1"/>
          </p:cNvSpPr>
          <p:nvPr/>
        </p:nvSpPr>
        <p:spPr bwMode="auto">
          <a:xfrm>
            <a:off x="595313" y="2152191"/>
            <a:ext cx="1600200" cy="914400"/>
          </a:xfrm>
          <a:prstGeom prst="flowChartDocument">
            <a:avLst/>
          </a:prstGeom>
          <a:solidFill>
            <a:srgbClr val="DEE5F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None/>
            </a:pPr>
            <a:r>
              <a:rPr lang="nl-NL" sz="2400" dirty="0"/>
              <a:t>design</a:t>
            </a:r>
          </a:p>
        </p:txBody>
      </p:sp>
      <p:sp>
        <p:nvSpPr>
          <p:cNvPr id="12296" name="AutoShape 5"/>
          <p:cNvSpPr>
            <a:spLocks noChangeArrowheads="1"/>
          </p:cNvSpPr>
          <p:nvPr/>
        </p:nvSpPr>
        <p:spPr bwMode="auto">
          <a:xfrm rot="5378470">
            <a:off x="2881313" y="1923591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7" name="AutoShape 7"/>
          <p:cNvSpPr>
            <a:spLocks noChangeArrowheads="1"/>
          </p:cNvSpPr>
          <p:nvPr/>
        </p:nvSpPr>
        <p:spPr bwMode="auto">
          <a:xfrm rot="10785730">
            <a:off x="1128713" y="3218991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8" name="AutoShape 8"/>
          <p:cNvSpPr>
            <a:spLocks noChangeArrowheads="1"/>
          </p:cNvSpPr>
          <p:nvPr/>
        </p:nvSpPr>
        <p:spPr bwMode="auto">
          <a:xfrm>
            <a:off x="823913" y="4742991"/>
            <a:ext cx="1066800" cy="1143000"/>
          </a:xfrm>
          <a:prstGeom prst="flowChartMagneticDisk">
            <a:avLst/>
          </a:prstGeom>
          <a:solidFill>
            <a:srgbClr val="DEE5F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None/>
            </a:pPr>
            <a:r>
              <a:rPr lang="nl-NL" sz="2400" dirty="0"/>
              <a:t>code</a:t>
            </a:r>
          </a:p>
        </p:txBody>
      </p:sp>
      <p:sp>
        <p:nvSpPr>
          <p:cNvPr id="12299" name="AutoShape 10"/>
          <p:cNvSpPr>
            <a:spLocks noChangeArrowheads="1"/>
          </p:cNvSpPr>
          <p:nvPr/>
        </p:nvSpPr>
        <p:spPr bwMode="auto">
          <a:xfrm rot="5378470">
            <a:off x="2881313" y="4666791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eaLnBrk="0" hangingPunct="0">
              <a:spcBef>
                <a:spcPct val="0"/>
              </a:spcBef>
            </a:pPr>
            <a:endParaRPr lang="nl-NL" sz="2400"/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 rot="10785730">
            <a:off x="4710113" y="3218991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4176713" y="4819191"/>
            <a:ext cx="1600200" cy="1066800"/>
          </a:xfrm>
          <a:prstGeom prst="flowChartProcess">
            <a:avLst/>
          </a:prstGeom>
          <a:solidFill>
            <a:srgbClr val="DEE5F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None/>
            </a:pPr>
            <a:r>
              <a:rPr lang="nl-NL" sz="2400" dirty="0"/>
              <a:t>TEST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6005513" y="5120816"/>
            <a:ext cx="762000" cy="457200"/>
          </a:xfrm>
          <a:prstGeom prst="flowChartDecision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6767513" y="5120816"/>
            <a:ext cx="762000" cy="457200"/>
          </a:xfrm>
          <a:prstGeom prst="flowChartDecision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04" name="AutoShape 22"/>
          <p:cNvSpPr>
            <a:spLocks noChangeArrowheads="1"/>
          </p:cNvSpPr>
          <p:nvPr/>
        </p:nvSpPr>
        <p:spPr bwMode="auto">
          <a:xfrm rot="5378470">
            <a:off x="7641432" y="5078747"/>
            <a:ext cx="457200" cy="531813"/>
          </a:xfrm>
          <a:prstGeom prst="upArrow">
            <a:avLst>
              <a:gd name="adj1" fmla="val 50000"/>
              <a:gd name="adj2" fmla="val 2908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eaLnBrk="0" hangingPunct="0">
              <a:spcBef>
                <a:spcPct val="0"/>
              </a:spcBef>
            </a:pPr>
            <a:endParaRPr lang="nl-NL" sz="2400"/>
          </a:p>
        </p:txBody>
      </p:sp>
      <p:graphicFrame>
        <p:nvGraphicFramePr>
          <p:cNvPr id="12290" name="Object 23"/>
          <p:cNvGraphicFramePr>
            <a:graphicFrameLocks noChangeAspect="1"/>
          </p:cNvGraphicFramePr>
          <p:nvPr/>
        </p:nvGraphicFramePr>
        <p:xfrm>
          <a:off x="8276090" y="4790618"/>
          <a:ext cx="577623" cy="84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5" name="Clip" r:id="rId5" imgW="2247900" imgH="3306763" progId="">
                  <p:embed/>
                </p:oleObj>
              </mc:Choice>
              <mc:Fallback>
                <p:oleObj name="Clip" r:id="rId5" imgW="2247900" imgH="3306763" progId="">
                  <p:embed/>
                  <p:pic>
                    <p:nvPicPr>
                      <p:cNvPr id="1229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6090" y="4790618"/>
                        <a:ext cx="577623" cy="849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05" name="AutoShape 26"/>
          <p:cNvCxnSpPr>
            <a:cxnSpLocks noChangeShapeType="1"/>
            <a:stCxn id="12302" idx="2"/>
            <a:endCxn id="12298" idx="3"/>
          </p:cNvCxnSpPr>
          <p:nvPr/>
        </p:nvCxnSpPr>
        <p:spPr bwMode="auto">
          <a:xfrm rot="5400000">
            <a:off x="3717925" y="3217404"/>
            <a:ext cx="307975" cy="5029200"/>
          </a:xfrm>
          <a:prstGeom prst="bentConnector3">
            <a:avLst>
              <a:gd name="adj1" fmla="val 174227"/>
            </a:avLst>
          </a:prstGeom>
          <a:noFill/>
          <a:ln w="28575" cap="rnd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2306" name="AutoShape 27"/>
          <p:cNvCxnSpPr>
            <a:cxnSpLocks noChangeShapeType="1"/>
            <a:stCxn id="12303" idx="0"/>
          </p:cNvCxnSpPr>
          <p:nvPr/>
        </p:nvCxnSpPr>
        <p:spPr bwMode="auto">
          <a:xfrm rot="5400000" flipH="1">
            <a:off x="5130800" y="3103104"/>
            <a:ext cx="2511425" cy="1524000"/>
          </a:xfrm>
          <a:prstGeom prst="bentConnector2">
            <a:avLst/>
          </a:prstGeom>
          <a:noFill/>
          <a:ln w="28575" cap="rnd">
            <a:solidFill>
              <a:schemeClr val="tx1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12307" name="AutoShape 28"/>
          <p:cNvCxnSpPr>
            <a:cxnSpLocks noChangeShapeType="1"/>
            <a:stCxn id="12301" idx="3"/>
            <a:endCxn id="12302" idx="1"/>
          </p:cNvCxnSpPr>
          <p:nvPr/>
        </p:nvCxnSpPr>
        <p:spPr bwMode="auto">
          <a:xfrm flipV="1">
            <a:off x="5776913" y="5349416"/>
            <a:ext cx="228600" cy="3175"/>
          </a:xfrm>
          <a:prstGeom prst="straightConnector1">
            <a:avLst/>
          </a:prstGeom>
          <a:noFill/>
          <a:ln w="28575" cap="rnd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1625" name="Text Box 25"/>
          <p:cNvSpPr txBox="1">
            <a:spLocks noChangeArrowheads="1"/>
          </p:cNvSpPr>
          <p:nvPr/>
        </p:nvSpPr>
        <p:spPr bwMode="auto">
          <a:xfrm>
            <a:off x="6693128" y="5767383"/>
            <a:ext cx="104533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buNone/>
            </a:pPr>
            <a:r>
              <a:rPr lang="en-US" sz="1400" dirty="0"/>
              <a:t>Coverage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en-US" sz="1400" dirty="0"/>
              <a:t>Check !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354781" y="1950106"/>
            <a:ext cx="1066800" cy="1143000"/>
          </a:xfrm>
          <a:prstGeom prst="flowChartMagneticDisk">
            <a:avLst/>
          </a:prstGeom>
          <a:solidFill>
            <a:srgbClr val="DEE5F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ts val="200"/>
              </a:spcBef>
              <a:buNone/>
            </a:pPr>
            <a:br>
              <a:rPr lang="nl-NL" sz="1000" dirty="0"/>
            </a:br>
            <a:r>
              <a:rPr lang="nl-NL" sz="2400" dirty="0"/>
              <a:t>test</a:t>
            </a:r>
            <a:br>
              <a:rPr lang="nl-NL" sz="2400" dirty="0"/>
            </a:br>
            <a:r>
              <a:rPr lang="nl-NL" sz="2400" dirty="0"/>
              <a:t>code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719716" y="1019183"/>
            <a:ext cx="391645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most high level testing will only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achieve 30 - 40% code coverage</a:t>
            </a:r>
            <a:endParaRPr lang="en-GB" sz="2000" dirty="0"/>
          </a:p>
        </p:txBody>
      </p:sp>
      <p:cxnSp>
        <p:nvCxnSpPr>
          <p:cNvPr id="25" name="Rechte verbindingslijn met pijl 24"/>
          <p:cNvCxnSpPr>
            <a:cxnSpLocks/>
            <a:stCxn id="281625" idx="0"/>
          </p:cNvCxnSpPr>
          <p:nvPr/>
        </p:nvCxnSpPr>
        <p:spPr bwMode="auto">
          <a:xfrm flipH="1" flipV="1">
            <a:off x="7184572" y="5341257"/>
            <a:ext cx="31222" cy="426126"/>
          </a:xfrm>
          <a:prstGeom prst="straightConnector1">
            <a:avLst/>
          </a:prstGeom>
          <a:solidFill>
            <a:schemeClr val="accent1"/>
          </a:solidFill>
          <a:ln w="31750" cap="rnd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7941" name="Picture 5" descr="C:\Documents and Settings\erik\Local Settings\Temporary Internet Files\Content.IE5\H2KW92EY\thomas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0000" y="1611084"/>
            <a:ext cx="1019629" cy="1019629"/>
          </a:xfrm>
          <a:prstGeom prst="rect">
            <a:avLst/>
          </a:prstGeom>
          <a:noFill/>
        </p:spPr>
      </p:pic>
      <p:sp>
        <p:nvSpPr>
          <p:cNvPr id="2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32E7A98F-D799-44CD-8F8C-663D6896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455" y="4199505"/>
            <a:ext cx="101021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None/>
            </a:pPr>
            <a:r>
              <a:rPr lang="en-US" sz="1400" dirty="0"/>
              <a:t>Functional</a:t>
            </a:r>
          </a:p>
          <a:p>
            <a:pPr eaLnBrk="0" hangingPunct="0">
              <a:spcBef>
                <a:spcPct val="0"/>
              </a:spcBef>
              <a:buNone/>
            </a:pPr>
            <a:r>
              <a:rPr lang="en-US" sz="1400" dirty="0"/>
              <a:t>Check !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2841C396-CD88-442B-8F03-880B073C8E94}"/>
              </a:ext>
            </a:extLst>
          </p:cNvPr>
          <p:cNvCxnSpPr>
            <a:cxnSpLocks/>
            <a:stCxn id="26" idx="2"/>
          </p:cNvCxnSpPr>
          <p:nvPr/>
        </p:nvCxnSpPr>
        <p:spPr bwMode="auto">
          <a:xfrm>
            <a:off x="6134562" y="4722725"/>
            <a:ext cx="263878" cy="583153"/>
          </a:xfrm>
          <a:prstGeom prst="straightConnector1">
            <a:avLst/>
          </a:prstGeom>
          <a:solidFill>
            <a:schemeClr val="accent1"/>
          </a:solidFill>
          <a:ln w="31750" cap="rnd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806136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8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9" name="Object 7"/>
          <p:cNvGraphicFramePr>
            <a:graphicFrameLocks noChangeAspect="1"/>
          </p:cNvGraphicFramePr>
          <p:nvPr/>
        </p:nvGraphicFramePr>
        <p:xfrm>
          <a:off x="668338" y="914400"/>
          <a:ext cx="7800975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0" name="Worksheet" r:id="rId3" imgW="7972285" imgH="5648310" progId="Excel.Sheet.8">
                  <p:embed/>
                </p:oleObj>
              </mc:Choice>
              <mc:Fallback>
                <p:oleObj name="Worksheet" r:id="rId3" imgW="7972285" imgH="5648310" progId="Excel.Sheet.8">
                  <p:embed/>
                  <p:pic>
                    <p:nvPicPr>
                      <p:cNvPr id="317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914400"/>
                        <a:ext cx="7800975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nl-NL" dirty="0"/>
              <a:t>Improve IT Services B.V.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EC6BFF5B-3D37-4B59-A0A9-C99AD5192B23}" type="slidenum">
              <a:rPr lang="nl-NL"/>
              <a:pPr>
                <a:defRPr/>
              </a:pPr>
              <a:t>19</a:t>
            </a:fld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2" y="387840"/>
            <a:ext cx="8751887" cy="634020"/>
          </a:xfrm>
        </p:spPr>
        <p:txBody>
          <a:bodyPr/>
          <a:lstStyle/>
          <a:p>
            <a:pPr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Integration</a:t>
            </a:r>
          </a:p>
        </p:txBody>
      </p:sp>
    </p:spTree>
    <p:extLst>
      <p:ext uri="{BB962C8B-B14F-4D97-AF65-F5344CB8AC3E}">
        <p14:creationId xmlns:p14="http://schemas.microsoft.com/office/powerpoint/2010/main" val="29626553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" y="1399792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More Testers!</a:t>
            </a:r>
            <a:br>
              <a:rPr lang="nl-NL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nl-NL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More Testers!</a:t>
            </a:r>
            <a:br>
              <a:rPr lang="nl-NL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nl-NL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More Testers!</a:t>
            </a:r>
            <a:br>
              <a:rPr lang="nl-NL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nl-NL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More Testers!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pic>
        <p:nvPicPr>
          <p:cNvPr id="7" name="Picture 2" descr="Image result for megafoon">
            <a:extLst>
              <a:ext uri="{FF2B5EF4-FFF2-40B4-BE49-F238E27FC236}">
                <a16:creationId xmlns:a16="http://schemas.microsoft.com/office/drawing/2014/main" id="{89FB2BFB-A5E6-4998-99C4-B56D22890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872341" cy="11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Practice # 4: Test Design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427" y="4426854"/>
            <a:ext cx="7987436" cy="1645035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Apply Test Design (start-up)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Classification Tree Method / Use Cases</a:t>
            </a:r>
          </a:p>
          <a:p>
            <a:pPr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Exploratory Testing</a:t>
            </a:r>
          </a:p>
          <a:p>
            <a:pPr>
              <a:buClr>
                <a:srgbClr val="000000"/>
              </a:buClr>
            </a:pPr>
            <a:endParaRPr lang="en-GB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973474" y="1800225"/>
            <a:ext cx="691272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GB" sz="4000" dirty="0">
                <a:latin typeface="+mn-lt"/>
                <a:cs typeface="Times New Roman" pitchFamily="18" charset="0"/>
              </a:rPr>
              <a:t>Use Test Techniques as Tools</a:t>
            </a:r>
            <a:endParaRPr lang="en-GB" sz="3200" dirty="0">
              <a:latin typeface="+mn-lt"/>
            </a:endParaRP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4555351" y="1070428"/>
            <a:ext cx="3545138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2400" i="1" dirty="0"/>
              <a:t>Testing is finding defects</a:t>
            </a:r>
            <a:endParaRPr lang="en-GB" sz="2400" dirty="0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1597311" y="3080651"/>
            <a:ext cx="6017045" cy="830997"/>
          </a:xfrm>
          <a:prstGeom prst="rect">
            <a:avLst/>
          </a:prstGeom>
          <a:solidFill>
            <a:srgbClr val="B6DF8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Responding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to change, Customer</a:t>
            </a:r>
            <a:b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</a:b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collaboration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and No </a:t>
            </a: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comphrehensive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</a:t>
            </a: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doc’s</a:t>
            </a:r>
            <a:endParaRPr lang="nl-NL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Tijdelijke aanduiding voor dianummer 24"/>
          <p:cNvSpPr>
            <a:spLocks noGrp="1"/>
          </p:cNvSpPr>
          <p:nvPr>
            <p:ph type="sldNum" sz="quarter" idx="11"/>
          </p:nvPr>
        </p:nvSpPr>
        <p:spPr>
          <a:xfrm>
            <a:off x="4354513" y="6545263"/>
            <a:ext cx="431800" cy="304800"/>
          </a:xfrm>
        </p:spPr>
        <p:txBody>
          <a:bodyPr/>
          <a:lstStyle/>
          <a:p>
            <a:pPr>
              <a:defRPr/>
            </a:pPr>
            <a:fld id="{632A2356-1335-4274-A1D8-66CC919AA82D}" type="slidenum">
              <a:rPr lang="nl-NL" smtClean="0">
                <a:latin typeface="+mn-lt"/>
              </a:rPr>
              <a:pPr>
                <a:defRPr/>
              </a:pPr>
              <a:t>20</a:t>
            </a:fld>
            <a:endParaRPr lang="nl-NL">
              <a:latin typeface="+mn-lt"/>
            </a:endParaRPr>
          </a:p>
        </p:txBody>
      </p:sp>
      <p:pic>
        <p:nvPicPr>
          <p:cNvPr id="173057" name="Picture 1" descr="C:\Documents and Settings\erik\Local Settings\Temporary Internet Files\Content.IE5\OPZNJQI4\large-Tools-Icon-0-1362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599" y="5558971"/>
            <a:ext cx="1705971" cy="1333501"/>
          </a:xfrm>
          <a:prstGeom prst="rect">
            <a:avLst/>
          </a:prstGeom>
          <a:noFill/>
        </p:spPr>
      </p:pic>
      <p:sp>
        <p:nvSpPr>
          <p:cNvPr id="9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4208905966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Design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sz="2800" dirty="0"/>
              <a:t>Identification test conditions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2800" dirty="0"/>
              <a:t>Establish traceability to requirements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l="14000" t="24667" r="14000" b="14000"/>
          <a:stretch>
            <a:fillRect/>
          </a:stretch>
        </p:blipFill>
        <p:spPr bwMode="auto">
          <a:xfrm>
            <a:off x="-159654" y="2597139"/>
            <a:ext cx="5123580" cy="42028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3349260" y="4477657"/>
          <a:ext cx="5649595" cy="2035939"/>
        </p:xfrm>
        <a:graphic>
          <a:graphicData uri="http://schemas.openxmlformats.org/drawingml/2006/table">
            <a:tbl>
              <a:tblPr/>
              <a:tblGrid>
                <a:gridCol w="177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Terms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Verdana"/>
                          <a:ea typeface="Times New Roman"/>
                          <a:cs typeface="Times New Roman"/>
                        </a:rPr>
                        <a:t>Valid values</a:t>
                      </a:r>
                      <a:endParaRPr lang="nl-NL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Verdana"/>
                          <a:ea typeface="Times New Roman"/>
                          <a:cs typeface="Times New Roman"/>
                        </a:rPr>
                        <a:t>Invalid values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Input voltage (Vin)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Default, real (unit / engineering notation), &gt;=0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Empty, not numeric, &lt;0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Input resistance (Rin)</a:t>
                      </a:r>
                      <a:endParaRPr lang="nl-NL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Default, real (unit / engineering notation), &gt;=0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Empty, not numeric, &lt;0</a:t>
                      </a:r>
                      <a:endParaRPr lang="nl-NL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Verdana"/>
                          <a:ea typeface="Times New Roman"/>
                          <a:cs typeface="Times New Roman"/>
                        </a:rPr>
                        <a:t>Coil inductance (Lcoil)</a:t>
                      </a:r>
                      <a:endParaRPr lang="nl-NL" sz="14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Default, real, &gt;0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Verdana"/>
                          <a:ea typeface="Times New Roman"/>
                          <a:cs typeface="Times New Roman"/>
                        </a:rPr>
                        <a:t>Empty, real, not numeric, &lt;=0</a:t>
                      </a:r>
                      <a:endParaRPr lang="nl-NL" sz="1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274" name="AutoShape 2" descr="data:image/jpeg;base64,/9j/4AAQSkZJRgABAQAAAQABAAD/2wCEAAkGBxEPEBQQDw8PDxAUFRAPDxAQEBAQDxAQFBEWFxURFBQYHCogGBoxHhQUITEhJSkrLi8uFx8zODMsNygtLisBCgoKDg0OGhAQGC0kHCQsLCwsLCwsLSwsLCwsLCwsLCwsLiwsLCwsLSwsLCwsLCwsLCwsLCwsLCwsLCwsLCwsLP/AABEIAOEA4QMBEQACEQEDEQH/xAAcAAEAAQUBAQAAAAAAAAAAAAAABQEDBAYHCAL/xABKEAACAgEBBAMKCgcFCQEAAAAAAQIDBBEFEiExBhNRByIyM0FhcXKBsRRCc4KRk6GywdEVIzRTVGKzUpKjwvA1Q0Rjg5Skw9Ik/8QAGwEBAAMBAQEBAAAAAAAAAAAAAAECBQYDBAf/xAA0EQEAAQIDBAcHBAMBAAAAAAAAAQIDBBExBRIhQRMyUWFxgZEUIjNCUrHBNKHR8AYj8eH/2gAMAwEAAhEDEQA/AO4gAAAAAAAAAAAAAAWcrLrqW9ZOMF53xfoXlPO5dotxvVzER3iEyOk8ddKa3L+afer2R5v26GHif8gtUcLVO936R/P2W3U1g5HW1xnpo2uK864M18HiIxFim7HOP+/uqvn0gAAAAAAAAAAAAAAAAAAAAAAAAAAAD5nLRN9ib+gDmWNe7V1k5Oc3xlKT1bZ+c4q7cuVzNc5yvllKQx6z4q5TM5Nz2QtKY/O+8z9A2PGWCt+H5l5sw0wAAAAAAAAAAAAAAAAAAAAAAAAAAABay3pXP1Ze5kVaDlmxJaxR+dYmOL2rbFQuBnVPGZbXsvxMfb95n6NsmMsFa8EQyzRSAAAAAAAAAAAAAAAAAAAAAAAAAAAA5J3UO6XlbPybMXHrx3FRhFythZOTc4KTfCcUlpJdvL2DLgjjm5Xh9PMytaR6j21yf+Yya9i4avXP1/8AFpqmWz7N6X7Utx7smEsDq8dVOxShap/rJbsdEpdq8x5T/j2Dn6vWP4ect47mvdAvzba8a+qlRkpqM6lOLUoxcuOsnquD+w17Fmmzbi3TpEZJjhwdQPRYAAAAAAAAAAAAAAAAAAAAAAAAKMAgKgea+7hLXad/DlKlf+NU/wASeSObntaIG+dHIP8ARG0tNOPwBPhx0V0n7S3JWdU93GY//so9N/8ASmQnm74QsAAAAAAAAAAAAAAAAAAAAAAAAAAAA83d3WCjtOxLTWSpsenb1MY8fP3v2onkjm55RHVkEul9F8Cf6LzKkot3LHcHvcF1UnJ73DXky0aPOZ4s7uSyVWbTGXNSthw4rWUJJe8hfm72QsAAAAAAAAAAAAAAAAAAAAAAAAAAAA8u92LL63auQ09Upqtf9OuMGvpiyUc2o4UFKaUpbqfxtNUvSCXY+idcViSSe9rFrs14cyzylGdBLNzaNWvkujF+2Wn4kLvQBVcAAAAAAAAAAAAAAAAAAAAAAAAAADB27lujFvujzqputXLnCtyXP0AeQ9sXuy1uUnOXFylJ6ylJ8ZSb8rbbZMohZx1xIG9dGtpThBwT4Nci7zl84GTKvK3lwkpRmvSnrqQnk9I4OSrqoWx8GcYzXzlroVekL4AAAAAAAAAAAAAAAAAAAAAACjAqAA1Dur7Q+D7JyHro5qFC46a9ZNKS/u7xMIl5aslvSb7SBepRKGwbIu0ZMKyysuxRsjJe0EO3dy3a6uxXQ331T1j565PX7Hr9KIlaluxCwAAAAAAAAAAAAAAAAAAAAAAAAWcvKhTXK22cYVwTlOcnooxXlA8491Tp3PaU1TDWvFhLerr+NOWjXWT8+jei8mvlZKuebn8UQlkVkoZ+NduhC/Zk7y0fsJMm29AukMsW6Fi47r3Zx18KD8Jf68qQRpxehMTJhbCNlclKEkpRa8qZV6LoAAAAAAAAAAAAAAAAAAAAAADHz86rHrlbfZGquK1lOb0S/N+YDg3dI6eTzZOEN6vFi9a63rGVj/eWLX6I+T08raK6uXTk5NyZVMPpIC4giX3vaAU6wDLwctwkmSh2Dud9M1RpVc9aJPnzdUn8Zfy9q9vpmYzInJ12uaklKLUotJpp6pp8mmVXfQAAAAAAAAAAAAAAAAAAAANU6VdP8LZ+/XK2NuVHgsaDbkpOO9HrHppBaNPV9vBMDhnSfpjZl2dZlXOyS8XVBONFPqQ15/zPVvtLcIU4y1DJyXbLykSmII0vsIS+uqfYDN9RqfYSglTLsA+eol2faQKuuXZ7iRN7HhkxjvxptlWuc4wlKK9qJhEujdC+ncsbSuetlL5wfhQflcOz0cvQNSM4diwcuF9cLa3rCaUovk9H5Gu0quvgAAAAAAAAAAAAAAAAAAB5n7qW/PamXOMW11iimtGu8qhF8vPFk5wrzaWsPIlypul6KpS9yKTcp5zHqZwysfZOT/C5P/b2/wDyR0tv6o9YM4ZL2Tf/AAuT9Rd+Q6W39UesIzhT9FX/AMLk/U3fkOlo+qPWDOFVsi7+Gv8AqrfyHS2/qj1gzHsq5f8AD3/V2/kT0tH1R6j5/R137i/6u38h0lH1R6iiw7f3N31dn5Dfp7Y9Uto6PVS3N2z4Ru6cYb1sY+3TQtFdParLHzcFxtfU02KLfBKM5aebV8Ss3KI5x6phtHRW7O62itSzI1Kyvvdbo1qO+m+HLTmR01v6o9UZu6F3oAAAAAAAAAAAAAAAAAFJcgPNufY7FvzblOWs5SfOUpPVt+1mfvTu5vJsPR+C3VwMa9XOcoybRQloZ9d6Vsl3geM4ie0yU4FPap7TJXgPaZ7TJXgPaZ7TJXRdhHtU9pum6uwTiqu03UjgxR9+Fu1TCk0vpwWp8125Vvpilk40Fvx9aPvPvwdUzdp8YN1s51z2AAAAAAAAAAAAAAAAAAB5uy48NOzVfaZczlCkNi2F4KMPE15GTYqXwMeu5MynJcPEAKgVSIFUiE5PpIGSQw3wNHCVzuqzC6uZ51VZ1piGXhrv4etH3mps/jep8UNkOvXAAAAAAAAAAAAAAAAAAB5xynrx8795j1zwlENg2Ku9RgYuUthp5GVULpUVIFUBVEJyVIH0hIzsPkaGD6qsry5nnX10wy8LxkPWXvNbZvx6fFVsZ16wAAAAAAAAAAAAAAAAAAPOORyRi16SiGxbGXeo5/FarNgp5GbUhcKCqCVSE5KoJyfRCFUQM7ENDBTwlWpeXM86uunkzMHxkPWRsbM+PSrLYjrkgAAAAAAAAAAAAAAAAAYHnG5cEYlfVKWx7H8FGBitUp+rkZlSF0qMPaWeqYp6OUpPdhBeFKXYj6MPh5u1ZaRGs9kPqw+Hm7VlpEaz2MGNeXZxd0Kf5IQU9PM2/KfTNWFt8Ipmrvmcn2TOFt8IomrvmcieVkY3fW7t1XxpwW7OK7XHk0ItWL/C37tXZPGJ8002cPiOFv3auydJTdFqnFSi9U0mmvKmZ1dM0zNM6wzq6JoqmmdYXUUUZmIfbg+atS+uZWr4hyZuAv1kPSbWy/j0qy2E61IAAAAAAAAAAAAAAAAAGB5yuXBGHX1SGx7H8FGBitUp+rkZtSH2VTCIrj1mXZKX+6jCEPM5puT/AANCZ3MLTEfNM5+TSmdzDUxHzTMz5Nex8yNWRY25Qk7JaWJ6pd8+E4/Gj9pr12JuYeiIiJjKOHlynlLWqtTcs0xEZxlHDy5Tyls+t85wThGMO+6x7ylGSa4KK56/64mJlZppqmKs55cMpjx5MnKzRTVO9x5cMpj8KdH1udbV8WuxqHmjJb2n2snGzvblznVHHxjgtj/e3LnOqOPlwTKM9nMzFPrwk6qVL0eZX508mfs7xsfT+DN3ZXx6f7yUlsB1iQAAAAAAAAAAAAAAAAAMDzldyRh19UpbHsfwUc/itUp+rkZ1SFwqmENmS+D39a/FWKMLJeSE0+9k/Nx0NC1HT2ejjrU8Y745tOzHTWejjrUznHfHND29H7LZznFxWs5SWr72UJcVJNGlTtG3boppnPTziYaFOOt26aYns/dsatjjUR6yXgRjH1pJaaLtMaaZxF6dyNZZc0TiL07kayrsPHlGDnYtJ2Sdkl/ZT8GP0aDGXKZqimnSmMv5lONuUzVFFOlMZfyk0fG+Jl4x9OGnVWV+PMZ++cmfszxsfb91m9smP99Pn9lGwHVpAAAAAAAAAAAAAAAAAAB5zyPJ6fxMS5pJDY9keCjnsVqlPVcjOqQuIqlSypSTUkmnwaa1TXnJpqmmc4Xprmmc4lH/AKGUfFW21L+zGSlBehS10Pr9t3viURVPbpP7Pt9t3viURV38/wBlzH2RCMlOcp3TXKVkt7d9C5IpcxlU07tMRTHd/c1a8ZVNO7TEUx3fzqkkfHL5H0gMrGXA+rDU8JlSV+PMrHXTySGy/Gx+d91nQbI+PHn9lJT51SQAAAAAAAAAAAAAAAAAAedcpcfa/eYlzSSGw7I8FHPYrVKeq5GdKFxFRWUtFqxEZpQFvS7HjjPJe+q96Vdeq0dzTejrWvFPR8fMzSp2Vfm9FrhnlnPd4ozY3RzpvTmW9TuTpsergpNOM9OLSa8unHQ9Mbse7hqOkziY55ck5ttRjLKoJZGOe1ieMwrLJhzJjrnJI7K8bH53uZ0ex/jeUqJ46hIAAAAAAAAAAAAAAAAAAPO+cu+l60vvMxLvPzIbBsjwUc9iuslO1cjOlC6ioxNsY8rce2uD0lKuyEX2OUWl7z2wtdNF6mqrSJj7jhebk3SUKLXL9TrXCprRwbfGOi5vkfoVui3Ezcp+bjn2jbNmdGpY9uA31iyZ29batHuV0xW8035Jclz8rMrE42m5avabkRlHfM8B1iJxMrwqEr+PzPSx1lZZMOZenriT2R41ehnSbG+N5KJ06dIAAAAAAAAAAAAAAAAAAPPO0vGT+Us++zEu8/GSE9sfwUc7itUp2vkZ8oXUUFvNyFVXOyWu7CMpy04vSKbenn4HpZtzcriiNZnIaDf3QcRz31h2SmuU5xpUl6JJtnVW9kX4p3ZuRl2cUZSwcTpLLN2pjTgrKY69XKHWNqa758UtE1x8p6XsFTYwVyJymddNCHVYnFyvCoWX8c9LPWVlkw5l6euJTY3jPmv3o6bYsf7Z8PzCnNOHSpAAAAAAAAAAAAAAAAAAB572sv1tvyt39SRiXfm8Z+5Cb2PyRz2K1Snq+RnShdiUGJtppY9u9B2Lq7Na02nNbj1imuOr5H0YPPp6Mpy4xx7BzXBo2Ne92XX4k+yyySin671X06HY3Ksdb4xlVHdH4RxZWJ0djj7Txniq22jhbO3hOEfDXhxWnZ9J8+Ixc14K50mUVaZehHF1CJxkrwBZfoL2tVZZMC9vrkpbYnjH6r96Op2JHv1eH5U5ps6NIAAAAAAAAAAAAAAAAAAPPm2Y6X3LsuvX+LIxLvzeM/chN7H8FHPYrVKdr5GdKF2JQVnyL2+tBLjssjDjk53wyDs1sfUqGu/vKdm9uyTW78Xmzu6ab02rXRzlw4+kI48nz0MzHHaFUKJW10zm065T3k47knpLRJPl2FNp24nCVzXETMRrkO0I4JeAJXqS1GpLKrL2p99EpfYa7+Xq/ijrNiRxq8IU5po6FIAAAAAAAAAAAAAAAAAAPP8At9aZN6/5+Qv8WRi3davGfuQl9jeCjncVqlPV8jOlC7ErIwtu1OeNdCMlFyrsipSluxi3BpNy8i859WBmIv0zMaTBLl2P0XxI/tO08ePbCmUG/wC83/lOzqxl2fh2p8/7+Vc20dG8fZFV0I49kbcjX9XKTnOW9uvVrhurhqY+0asdXaqmqMqeen/UxLe0cuvCgWX6SaNUSyqz1tdZEpnYXhS9C97Ou2JHCvy/KnNMG8kAAAAAAAAAAAAAAAAAAHAeki0ysj5fI/qyMe/HvVeMkJXY3go5vFapT1fIzpQuRKyIzpX+w5PyN33Gfdsz9TR4x9yXH83YnV49eT8IpkrN3StNqcW+afo8p29F/euTRuzwRmmtg7Etw9o4qtlU9+U3Hq5uXBVy4vVLtPhxt+m7hLm7nwjn4kTm69E4aV4CFl6kmnVEsqo9bPWRKb2EvD+b+J2GxI92vy/KnNLm4kAAAAAAAAAAAAAAAAAAHCOk37XkfL3f1GZF/rVEJLY/go53FapTsORnyhcRURnSn9iyPkbfuM+3Zv6mjxj7kuG+Vne8hsfRD/aGN6P/AFyM3aH6S5/ecIh2aJwq8BCy9UI1VllVHra6xKb2F8f5v4nYbG6lXkqlTZAAAAAAAAAB/9k=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2276" name="AutoShape 4" descr="data:image/jpeg;base64,/9j/4AAQSkZJRgABAQAAAQABAAD/2wCEAAkGBxEPEBQQDw8PDxAUFRAPDxAQEBAQDxAQFBEWFxURFBQYHCogGBoxHhQUITEhJSkrLi8uFx8zODMsNygtLisBCgoKDg0OGhAQGC0kHCQsLCwsLCwsLSwsLCwsLCwsLCwsLiwsLCwsLSwsLCwsLCwsLCwsLCwsLCwsLCwsLCwsLP/AABEIAOEA4QMBEQACEQEDEQH/xAAcAAEAAQUBAQAAAAAAAAAAAAAABQEDBAYHCAL/xABKEAACAgEBBAMKCgcFCQEAAAAAAQIDBBEFEiExBhNRByIyM0FhcXKBsRRCc4KRk6GywdEVIzRTVGKzUpKjwvA1Q0Rjg5Skw9Ik/8QAGwEBAAMBAQEBAAAAAAAAAAAAAAECBQYDBAf/xAA0EQEAAQIDBAcHBAMBAAAAAAAAAQIDBBExBRIhQRMyUWFxgZEUIjNCUrHBNKHR8AYj8eH/2gAMAwEAAhEDEQA/AO4gAAAAAAAAAAAAAAWcrLrqW9ZOMF53xfoXlPO5dotxvVzER3iEyOk8ddKa3L+afer2R5v26GHif8gtUcLVO936R/P2W3U1g5HW1xnpo2uK864M18HiIxFim7HOP+/uqvn0gAAAAAAAAAAAAAAAAAAAAAAAAAAAD5nLRN9ib+gDmWNe7V1k5Oc3xlKT1bZ+c4q7cuVzNc5yvllKQx6z4q5TM5Nz2QtKY/O+8z9A2PGWCt+H5l5sw0wAAAAAAAAAAAAAAAAAAAAAAAAAAABay3pXP1Ze5kVaDlmxJaxR+dYmOL2rbFQuBnVPGZbXsvxMfb95n6NsmMsFa8EQyzRSAAAAAAAAAAAAAAAAAAAAAAAAAAAA5J3UO6XlbPybMXHrx3FRhFythZOTc4KTfCcUlpJdvL2DLgjjm5Xh9PMytaR6j21yf+Yya9i4avXP1/8AFpqmWz7N6X7Utx7smEsDq8dVOxShap/rJbsdEpdq8x5T/j2Dn6vWP4ect47mvdAvzba8a+qlRkpqM6lOLUoxcuOsnquD+w17Fmmzbi3TpEZJjhwdQPRYAAAAAAAAAAAAAAAAAAAAAAAAKMAgKgea+7hLXad/DlKlf+NU/wASeSObntaIG+dHIP8ARG0tNOPwBPhx0V0n7S3JWdU93GY//so9N/8ASmQnm74QsAAAAAAAAAAAAAAAAAAAAAAAAAAAA83d3WCjtOxLTWSpsenb1MY8fP3v2onkjm55RHVkEul9F8Cf6LzKkot3LHcHvcF1UnJ73DXky0aPOZ4s7uSyVWbTGXNSthw4rWUJJe8hfm72QsAAAAAAAAAAAAAAAAAAAAAAAAAAAA8u92LL63auQ09Upqtf9OuMGvpiyUc2o4UFKaUpbqfxtNUvSCXY+idcViSSe9rFrs14cyzylGdBLNzaNWvkujF+2Wn4kLvQBVcAAAAAAAAAAAAAAAAAAAAAAAAAADB27lujFvujzqputXLnCtyXP0AeQ9sXuy1uUnOXFylJ6ylJ8ZSb8rbbZMohZx1xIG9dGtpThBwT4Nci7zl84GTKvK3lwkpRmvSnrqQnk9I4OSrqoWx8GcYzXzlroVekL4AAAAAAAAAAAAAAAAAAAAAACjAqAA1Dur7Q+D7JyHro5qFC46a9ZNKS/u7xMIl5aslvSb7SBepRKGwbIu0ZMKyysuxRsjJe0EO3dy3a6uxXQ331T1j565PX7Hr9KIlaluxCwAAAAAAAAAAAAAAAAAAAAAAAAWcvKhTXK22cYVwTlOcnooxXlA8491Tp3PaU1TDWvFhLerr+NOWjXWT8+jei8mvlZKuebn8UQlkVkoZ+NduhC/Zk7y0fsJMm29AukMsW6Fi47r3Zx18KD8Jf68qQRpxehMTJhbCNlclKEkpRa8qZV6LoAAAAAAAAAAAAAAAAAAAAAADHz86rHrlbfZGquK1lOb0S/N+YDg3dI6eTzZOEN6vFi9a63rGVj/eWLX6I+T08raK6uXTk5NyZVMPpIC4giX3vaAU6wDLwctwkmSh2Dud9M1RpVc9aJPnzdUn8Zfy9q9vpmYzInJ12uaklKLUotJpp6pp8mmVXfQAAAAAAAAAAAAAAAAAAAANU6VdP8LZ+/XK2NuVHgsaDbkpOO9HrHppBaNPV9vBMDhnSfpjZl2dZlXOyS8XVBONFPqQ15/zPVvtLcIU4y1DJyXbLykSmII0vsIS+uqfYDN9RqfYSglTLsA+eol2faQKuuXZ7iRN7HhkxjvxptlWuc4wlKK9qJhEujdC+ncsbSuetlL5wfhQflcOz0cvQNSM4diwcuF9cLa3rCaUovk9H5Gu0quvgAAAAAAAAAAAAAAAAAAB5n7qW/PamXOMW11iimtGu8qhF8vPFk5wrzaWsPIlypul6KpS9yKTcp5zHqZwysfZOT/C5P/b2/wDyR0tv6o9YM4ZL2Tf/AAuT9Rd+Q6W39UesIzhT9FX/AMLk/U3fkOlo+qPWDOFVsi7+Gv8AqrfyHS2/qj1gzHsq5f8AD3/V2/kT0tH1R6j5/R137i/6u38h0lH1R6iiw7f3N31dn5Dfp7Y9Uto6PVS3N2z4Ru6cYb1sY+3TQtFdParLHzcFxtfU02KLfBKM5aebV8Ss3KI5x6phtHRW7O62itSzI1Kyvvdbo1qO+m+HLTmR01v6o9UZu6F3oAAAAAAAAAAAAAAAAAFJcgPNufY7FvzblOWs5SfOUpPVt+1mfvTu5vJsPR+C3VwMa9XOcoybRQloZ9d6Vsl3geM4ie0yU4FPap7TJXgPaZ7TJXgPaZ7TJXRdhHtU9pum6uwTiqu03UjgxR9+Fu1TCk0vpwWp8125Vvpilk40Fvx9aPvPvwdUzdp8YN1s51z2AAAAAAAAAAAAAAAAAAB5uy48NOzVfaZczlCkNi2F4KMPE15GTYqXwMeu5MynJcPEAKgVSIFUiE5PpIGSQw3wNHCVzuqzC6uZ51VZ1piGXhrv4etH3mps/jep8UNkOvXAAAAAAAAAAAAAAAAAAB5xynrx8795j1zwlENg2Ku9RgYuUthp5GVULpUVIFUBVEJyVIH0hIzsPkaGD6qsry5nnX10wy8LxkPWXvNbZvx6fFVsZ16wAAAAAAAAAAAAAAAAAAPOORyRi16SiGxbGXeo5/FarNgp5GbUhcKCqCVSE5KoJyfRCFUQM7ENDBTwlWpeXM86uunkzMHxkPWRsbM+PSrLYjrkgAAAAAAAAAAAAAAAAAYHnG5cEYlfVKWx7H8FGBitUp+rkZlSF0qMPaWeqYp6OUpPdhBeFKXYj6MPh5u1ZaRGs9kPqw+Hm7VlpEaz2MGNeXZxd0Kf5IQU9PM2/KfTNWFt8Ipmrvmcn2TOFt8IomrvmcieVkY3fW7t1XxpwW7OK7XHk0ItWL/C37tXZPGJ8002cPiOFv3auydJTdFqnFSi9U0mmvKmZ1dM0zNM6wzq6JoqmmdYXUUUZmIfbg+atS+uZWr4hyZuAv1kPSbWy/j0qy2E61IAAAAAAAAAAAAAAAAAGB5yuXBGHX1SGx7H8FGBitUp+rkZtSH2VTCIrj1mXZKX+6jCEPM5puT/AANCZ3MLTEfNM5+TSmdzDUxHzTMz5Nex8yNWRY25Qk7JaWJ6pd8+E4/Gj9pr12JuYeiIiJjKOHlynlLWqtTcs0xEZxlHDy5Tyls+t85wThGMO+6x7ylGSa4KK56/64mJlZppqmKs55cMpjx5MnKzRTVO9x5cMpj8KdH1udbV8WuxqHmjJb2n2snGzvblznVHHxjgtj/e3LnOqOPlwTKM9nMzFPrwk6qVL0eZX508mfs7xsfT+DN3ZXx6f7yUlsB1iQAAAAAAAAAAAAAAAAAMDzldyRh19UpbHsfwUc/itUp+rkZ1SFwqmENmS+D39a/FWKMLJeSE0+9k/Nx0NC1HT2ejjrU8Y745tOzHTWejjrUznHfHND29H7LZznFxWs5SWr72UJcVJNGlTtG3boppnPTziYaFOOt26aYns/dsatjjUR6yXgRjH1pJaaLtMaaZxF6dyNZZc0TiL07kayrsPHlGDnYtJ2Sdkl/ZT8GP0aDGXKZqimnSmMv5lONuUzVFFOlMZfyk0fG+Jl4x9OGnVWV+PMZ++cmfszxsfb91m9smP99Pn9lGwHVpAAAAAAAAAAAAAAAAAAB5zyPJ6fxMS5pJDY9keCjnsVqlPVcjOqQuIqlSypSTUkmnwaa1TXnJpqmmc4Xprmmc4lH/AKGUfFW21L+zGSlBehS10Pr9t3viURVPbpP7Pt9t3viURV38/wBlzH2RCMlOcp3TXKVkt7d9C5IpcxlU07tMRTHd/c1a8ZVNO7TEUx3fzqkkfHL5H0gMrGXA+rDU8JlSV+PMrHXTySGy/Gx+d91nQbI+PHn9lJT51SQAAAAAAAAAAAAAAAAAAedcpcfa/eYlzSSGw7I8FHPYrVKeq5GdKFxFRWUtFqxEZpQFvS7HjjPJe+q96Vdeq0dzTejrWvFPR8fMzSp2Vfm9FrhnlnPd4ozY3RzpvTmW9TuTpsergpNOM9OLSa8unHQ9Mbse7hqOkziY55ck5ttRjLKoJZGOe1ieMwrLJhzJjrnJI7K8bH53uZ0ex/jeUqJ46hIAAAAAAAAAAAAAAAAAAPO+cu+l60vvMxLvPzIbBsjwUc9iuslO1cjOlC6ioxNsY8rce2uD0lKuyEX2OUWl7z2wtdNF6mqrSJj7jhebk3SUKLXL9TrXCprRwbfGOi5vkfoVui3Ezcp+bjn2jbNmdGpY9uA31iyZ29batHuV0xW8035Jclz8rMrE42m5avabkRlHfM8B1iJxMrwqEr+PzPSx1lZZMOZenriT2R41ehnSbG+N5KJ06dIAAAAAAAAAAAAAAAAAAPPO0vGT+Us++zEu8/GSE9sfwUc7itUp2vkZ8oXUUFvNyFVXOyWu7CMpy04vSKbenn4HpZtzcriiNZnIaDf3QcRz31h2SmuU5xpUl6JJtnVW9kX4p3ZuRl2cUZSwcTpLLN2pjTgrKY69XKHWNqa758UtE1x8p6XsFTYwVyJymddNCHVYnFyvCoWX8c9LPWVlkw5l6euJTY3jPmv3o6bYsf7Z8PzCnNOHSpAAAAAAAAAAAAAAAAAAB572sv1tvyt39SRiXfm8Z+5Cb2PyRz2K1Snq+RnShdiUGJtppY9u9B2Lq7Na02nNbj1imuOr5H0YPPp6Mpy4xx7BzXBo2Ne92XX4k+yyySin671X06HY3Ksdb4xlVHdH4RxZWJ0djj7Txniq22jhbO3hOEfDXhxWnZ9J8+Ixc14K50mUVaZehHF1CJxkrwBZfoL2tVZZMC9vrkpbYnjH6r96Op2JHv1eH5U5ps6NIAAAAAAAAAAAAAAAAAAPPm2Y6X3LsuvX+LIxLvzeM/chN7H8FHPYrVKdr5GdKF2JQVnyL2+tBLjssjDjk53wyDs1sfUqGu/vKdm9uyTW78Xmzu6ab02rXRzlw4+kI48nz0MzHHaFUKJW10zm065T3k47knpLRJPl2FNp24nCVzXETMRrkO0I4JeAJXqS1GpLKrL2p99EpfYa7+Xq/ijrNiRxq8IU5po6FIAAAAAAAAAAAAAAAAAAPP8At9aZN6/5+Qv8WRi3davGfuQl9jeCjncVqlPV8jOlC7ErIwtu1OeNdCMlFyrsipSluxi3BpNy8i859WBmIv0zMaTBLl2P0XxI/tO08ePbCmUG/wC83/lOzqxl2fh2p8/7+Vc20dG8fZFV0I49kbcjX9XKTnOW9uvVrhurhqY+0asdXaqmqMqeen/UxLe0cuvCgWX6SaNUSyqz1tdZEpnYXhS9C97Ou2JHCvy/KnNMG8kAAAAAAAAAAAAAAAAAAHAeki0ysj5fI/qyMe/HvVeMkJXY3go5vFapT1fIzpQuRKyIzpX+w5PyN33Gfdsz9TR4x9yXH83YnV49eT8IpkrN3StNqcW+afo8p29F/euTRuzwRmmtg7Etw9o4qtlU9+U3Hq5uXBVy4vVLtPhxt+m7hLm7nwjn4kTm69E4aV4CFl6kmnVEsqo9bPWRKb2EvD+b+J2GxI92vy/KnNLm4kAAAAAAAAAAAAAAAAAAHCOk37XkfL3f1GZF/rVEJLY/go53FapTsORnyhcRURnSn9iyPkbfuM+3Zv6mjxj7kuG+Vne8hsfRD/aGN6P/AFyM3aH6S5/ecIh2aJwq8BCy9UI1VllVHra6xKb2F8f5v4nYbG6lXkqlTZAAAAAAAAAB/9k=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2278" name="Picture 6" descr="Image result for markeerst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1576" y="551542"/>
            <a:ext cx="2494641" cy="1396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443027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7A301-A5DA-4073-B9A2-29F42117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Test Design </a:t>
            </a:r>
            <a:r>
              <a:rPr lang="nl-NL" b="1" dirty="0" err="1"/>
              <a:t>Start-up</a:t>
            </a:r>
            <a:r>
              <a:rPr lang="nl-NL" b="1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89BBC2-CBE8-4EA2-8331-5B7EF4C6B2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5694AF-E824-440C-81BC-7604C93F2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pic>
        <p:nvPicPr>
          <p:cNvPr id="6" name="Picture 2" descr="Gerelateerde afbeelding">
            <a:extLst>
              <a:ext uri="{FF2B5EF4-FFF2-40B4-BE49-F238E27FC236}">
                <a16:creationId xmlns:a16="http://schemas.microsoft.com/office/drawing/2014/main" id="{938749CC-1C02-41D5-B981-8622CA3D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73" y="1604118"/>
            <a:ext cx="2541706" cy="14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4" name="Picture 2" descr="Afbeeldingsresultaat voor test case mindmap">
            <a:extLst>
              <a:ext uri="{FF2B5EF4-FFF2-40B4-BE49-F238E27FC236}">
                <a16:creationId xmlns:a16="http://schemas.microsoft.com/office/drawing/2014/main" id="{1FE78BF9-58B4-4E66-BA3E-1B3FAC04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3" y="2900423"/>
            <a:ext cx="6083582" cy="32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8" name="Picture 6" descr="Gerelateerde afbeelding">
            <a:extLst>
              <a:ext uri="{FF2B5EF4-FFF2-40B4-BE49-F238E27FC236}">
                <a16:creationId xmlns:a16="http://schemas.microsoft.com/office/drawing/2014/main" id="{48C39F0A-A199-47A4-88EB-6B203A12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0" y="1391685"/>
            <a:ext cx="1664030" cy="16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753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6" name="Picture 12" descr="http://www.ruthmalan.com/Journal/Images/PairPro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225" y="5515429"/>
            <a:ext cx="1979048" cy="1342571"/>
          </a:xfrm>
          <a:prstGeom prst="rect">
            <a:avLst/>
          </a:prstGeom>
          <a:noFill/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Exploratory Testing Process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2231580" y="2558148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2231580" y="3415398"/>
            <a:ext cx="0" cy="1146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2231580" y="4561572"/>
            <a:ext cx="961563" cy="1042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4993830" y="4580623"/>
            <a:ext cx="1036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 flipV="1">
            <a:off x="6803580" y="3186798"/>
            <a:ext cx="0" cy="1114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 flipH="1" flipV="1">
            <a:off x="2873828" y="3178629"/>
            <a:ext cx="3929751" cy="81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 flipH="1">
            <a:off x="2231580" y="3666223"/>
            <a:ext cx="457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6295078" y="1690069"/>
            <a:ext cx="2612569" cy="830997"/>
          </a:xfrm>
          <a:prstGeom prst="rect">
            <a:avLst/>
          </a:prstGeom>
          <a:solidFill>
            <a:srgbClr val="B6DF8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Keep track of</a:t>
            </a:r>
            <a:br>
              <a:rPr lang="nl-NL" sz="2400" dirty="0"/>
            </a:br>
            <a:r>
              <a:rPr lang="nl-NL" sz="2400" dirty="0"/>
              <a:t>bug vs. </a:t>
            </a:r>
            <a:r>
              <a:rPr lang="nl-NL" sz="2400" dirty="0" err="1"/>
              <a:t>fix</a:t>
            </a:r>
            <a:r>
              <a:rPr lang="nl-NL" sz="2400" dirty="0"/>
              <a:t> ratio!</a:t>
            </a:r>
            <a:endParaRPr lang="en-US" sz="2400" dirty="0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646916" y="2945498"/>
            <a:ext cx="121219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Charter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191333" y="3917048"/>
            <a:ext cx="1914306" cy="1592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en-GB" sz="2400" dirty="0"/>
              <a:t>Sessions</a:t>
            </a:r>
          </a:p>
          <a:p>
            <a:pPr algn="l"/>
            <a:br>
              <a:rPr lang="en-GB" sz="100" dirty="0"/>
            </a:br>
            <a:r>
              <a:rPr lang="en-GB" sz="2400" dirty="0"/>
              <a:t>- Exploration</a:t>
            </a:r>
            <a:br>
              <a:rPr lang="en-GB" sz="2400" dirty="0"/>
            </a:br>
            <a:r>
              <a:rPr lang="en-GB" sz="2400" dirty="0"/>
              <a:t>- Design</a:t>
            </a:r>
            <a:br>
              <a:rPr lang="en-GB" sz="2400" dirty="0"/>
            </a:br>
            <a:r>
              <a:rPr lang="en-GB" sz="2400" dirty="0"/>
              <a:t>- Execution</a:t>
            </a:r>
          </a:p>
        </p:txBody>
      </p:sp>
      <p:sp>
        <p:nvSpPr>
          <p:cNvPr id="22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4354513" y="6545263"/>
            <a:ext cx="431800" cy="304800"/>
          </a:xfrm>
        </p:spPr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833664" y="1070428"/>
            <a:ext cx="298851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2000" b="1" dirty="0"/>
              <a:t>Session-Based Testing</a:t>
            </a:r>
          </a:p>
        </p:txBody>
      </p:sp>
      <p:pic>
        <p:nvPicPr>
          <p:cNvPr id="20" name="Afbeelding 19"/>
          <p:cNvPicPr/>
          <p:nvPr/>
        </p:nvPicPr>
        <p:blipFill>
          <a:blip r:embed="rId4" cstate="print"/>
          <a:srcRect l="14917" t="4276" r="54074" b="44467"/>
          <a:stretch>
            <a:fillRect/>
          </a:stretch>
        </p:blipFill>
        <p:spPr bwMode="auto">
          <a:xfrm>
            <a:off x="1475093" y="1364343"/>
            <a:ext cx="1456792" cy="132785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8068" name="Picture 4" descr="C:\Documents and Settings\erik\Local Settings\Temporary Internet Files\Content.IE5\OPZNJQI4\sbGroup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6122" y="3425370"/>
            <a:ext cx="1994143" cy="932543"/>
          </a:xfrm>
          <a:prstGeom prst="rect">
            <a:avLst/>
          </a:prstGeom>
          <a:noFill/>
        </p:spPr>
      </p:pic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5995063" y="4301223"/>
            <a:ext cx="15905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GB" sz="2400"/>
              <a:t>Debriefing</a:t>
            </a:r>
          </a:p>
        </p:txBody>
      </p:sp>
      <p:pic>
        <p:nvPicPr>
          <p:cNvPr id="88069" name="Picture 5" descr="C:\Documents and Settings\erik\Local Settings\Temporary Internet Files\Content.IE5\OPZNJQI4\document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371" y="3004457"/>
            <a:ext cx="1078630" cy="1078630"/>
          </a:xfrm>
          <a:prstGeom prst="rect">
            <a:avLst/>
          </a:prstGeom>
          <a:noFill/>
        </p:spPr>
      </p:pic>
      <p:pic>
        <p:nvPicPr>
          <p:cNvPr id="88072" name="Picture 8" descr="C:\Documents and Settings\erik\Local Settings\Temporary Internet Files\Content.IE5\OPZNJQI4\assessment_000[1]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1348" y="5021943"/>
            <a:ext cx="1047751" cy="1052286"/>
          </a:xfrm>
          <a:prstGeom prst="rect">
            <a:avLst/>
          </a:prstGeom>
          <a:noFill/>
        </p:spPr>
      </p:pic>
      <p:graphicFrame>
        <p:nvGraphicFramePr>
          <p:cNvPr id="88077" name="Object 13"/>
          <p:cNvGraphicFramePr>
            <a:graphicFrameLocks noChangeAspect="1"/>
          </p:cNvGraphicFramePr>
          <p:nvPr/>
        </p:nvGraphicFramePr>
        <p:xfrm>
          <a:off x="7134906" y="5719763"/>
          <a:ext cx="17907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Clip" r:id="rId8" imgW="994787" imgH="633046" progId="">
                  <p:embed/>
                </p:oleObj>
              </mc:Choice>
              <mc:Fallback>
                <p:oleObj name="Clip" r:id="rId8" imgW="994787" imgH="633046" progId="">
                  <p:embed/>
                  <p:pic>
                    <p:nvPicPr>
                      <p:cNvPr id="88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906" y="5719763"/>
                        <a:ext cx="1790700" cy="113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271182" y="4702625"/>
            <a:ext cx="158729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nl-NL" sz="1600" b="1" u="sng" dirty="0" err="1"/>
              <a:t>Heuristics</a:t>
            </a:r>
            <a:endParaRPr lang="nl-NL" sz="1600" dirty="0"/>
          </a:p>
          <a:p>
            <a:pPr algn="l"/>
            <a:r>
              <a:rPr lang="nl-NL" sz="1600" dirty="0"/>
              <a:t>- </a:t>
            </a:r>
            <a:r>
              <a:rPr lang="nl-NL" sz="1600" dirty="0" err="1"/>
              <a:t>Boundaries</a:t>
            </a:r>
            <a:br>
              <a:rPr lang="nl-NL" sz="1600" dirty="0"/>
            </a:br>
            <a:r>
              <a:rPr lang="nl-NL" sz="1600" dirty="0"/>
              <a:t>- CRUD</a:t>
            </a:r>
            <a:br>
              <a:rPr lang="nl-NL" sz="1600" dirty="0"/>
            </a:br>
            <a:r>
              <a:rPr lang="nl-NL" sz="1600" dirty="0"/>
              <a:t>- </a:t>
            </a:r>
            <a:r>
              <a:rPr lang="nl-NL" sz="1600" dirty="0" err="1"/>
              <a:t>configurations</a:t>
            </a:r>
            <a:br>
              <a:rPr lang="nl-NL" sz="1600" dirty="0"/>
            </a:br>
            <a:r>
              <a:rPr lang="nl-NL" sz="1600" dirty="0"/>
              <a:t>- </a:t>
            </a:r>
            <a:r>
              <a:rPr lang="nl-NL" sz="1600" dirty="0" err="1"/>
              <a:t>Interruptions</a:t>
            </a:r>
            <a:br>
              <a:rPr lang="nl-NL" sz="1600" dirty="0"/>
            </a:br>
            <a:r>
              <a:rPr lang="nl-NL" sz="1600" dirty="0"/>
              <a:t>- ....</a:t>
            </a:r>
          </a:p>
        </p:txBody>
      </p:sp>
      <p:cxnSp>
        <p:nvCxnSpPr>
          <p:cNvPr id="27" name="Rechte verbindingslijn met pijl 26"/>
          <p:cNvCxnSpPr>
            <a:stCxn id="25" idx="3"/>
            <a:endCxn id="197637" idx="1"/>
          </p:cNvCxnSpPr>
          <p:nvPr/>
        </p:nvCxnSpPr>
        <p:spPr bwMode="auto">
          <a:xfrm flipV="1">
            <a:off x="1858475" y="4713420"/>
            <a:ext cx="1332858" cy="835591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6" name="Object 14">
            <a:extLst>
              <a:ext uri="{FF2B5EF4-FFF2-40B4-BE49-F238E27FC236}">
                <a16:creationId xmlns:a16="http://schemas.microsoft.com/office/drawing/2014/main" id="{1D613790-6829-4077-B21B-CE01B987C5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79475"/>
          <a:ext cx="13716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7" name="Clip" r:id="rId10" imgW="4828032" imgH="4093331" progId="">
                  <p:embed/>
                </p:oleObj>
              </mc:Choice>
              <mc:Fallback>
                <p:oleObj name="Clip" r:id="rId10" imgW="4828032" imgH="4093331" progId="">
                  <p:embed/>
                  <p:pic>
                    <p:nvPicPr>
                      <p:cNvPr id="26" name="Object 14">
                        <a:extLst>
                          <a:ext uri="{FF2B5EF4-FFF2-40B4-BE49-F238E27FC236}">
                            <a16:creationId xmlns:a16="http://schemas.microsoft.com/office/drawing/2014/main" id="{1D613790-6829-4077-B21B-CE01B987C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79475"/>
                        <a:ext cx="1371600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951825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9D1E4D2-03C7-4CFA-92D6-A17B109D642C}" type="slidenum">
              <a:rPr lang="en-US"/>
              <a:pPr/>
              <a:t>24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Practice # 5: People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650" y="4674045"/>
            <a:ext cx="4307114" cy="1574355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ffectLst/>
              </a:rPr>
              <a:t>Training (on-the-job)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ffectLst/>
              </a:rPr>
              <a:t>Team Dynamics</a:t>
            </a:r>
          </a:p>
          <a:p>
            <a:pPr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effectLst/>
              </a:rPr>
              <a:t>Not only for Testers!!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en-GB" dirty="0">
              <a:solidFill>
                <a:srgbClr val="000000"/>
              </a:solidFill>
              <a:effectLst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37029" y="1858283"/>
            <a:ext cx="829627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Build Experienced &amp; Skilled Testers</a:t>
            </a:r>
            <a:endParaRPr lang="en-GB" sz="3200" dirty="0">
              <a:solidFill>
                <a:srgbClr val="000000"/>
              </a:solidFill>
            </a:endParaRPr>
          </a:p>
        </p:txBody>
      </p:sp>
      <p:graphicFrame>
        <p:nvGraphicFramePr>
          <p:cNvPr id="195593" name="Object 9"/>
          <p:cNvGraphicFramePr>
            <a:graphicFrameLocks/>
          </p:cNvGraphicFramePr>
          <p:nvPr/>
        </p:nvGraphicFramePr>
        <p:xfrm>
          <a:off x="7315200" y="76200"/>
          <a:ext cx="1466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2" name="Clip" r:id="rId3" imgW="4046538" imgH="3352800" progId="">
                  <p:embed/>
                </p:oleObj>
              </mc:Choice>
              <mc:Fallback>
                <p:oleObj name="Clip" r:id="rId3" imgW="4046538" imgH="3352800" progId="">
                  <p:embed/>
                  <p:pic>
                    <p:nvPicPr>
                      <p:cNvPr id="19559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76200"/>
                        <a:ext cx="1466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362853" y="1100820"/>
            <a:ext cx="8694058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i="1" dirty="0"/>
              <a:t>Testing is an extremely complex, intellectually challenging task</a:t>
            </a:r>
            <a:endParaRPr lang="en-GB" sz="2400" dirty="0"/>
          </a:p>
        </p:txBody>
      </p:sp>
      <p:pic>
        <p:nvPicPr>
          <p:cNvPr id="11" name="Picture 2" descr="http://1.bp.blogspot.com/-6SRiVTdY4LY/UEBqNFycTMI/AAAAAAAAHLE/6e5ItLsuhTI/s320/scrum+te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8782" y="4165600"/>
            <a:ext cx="3431289" cy="2627082"/>
          </a:xfrm>
          <a:prstGeom prst="rect">
            <a:avLst/>
          </a:prstGeom>
          <a:noFill/>
        </p:spPr>
      </p:pic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2552909" y="3100185"/>
            <a:ext cx="3910045" cy="830997"/>
          </a:xfrm>
          <a:prstGeom prst="rect">
            <a:avLst/>
          </a:prstGeom>
          <a:solidFill>
            <a:srgbClr val="B6DF8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Individuals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and </a:t>
            </a: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interactions</a:t>
            </a:r>
            <a:b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</a:b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over </a:t>
            </a:r>
            <a:r>
              <a:rPr lang="nl-NL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processes</a:t>
            </a:r>
            <a:r>
              <a:rPr lang="nl-NL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" pitchFamily="66" charset="0"/>
              </a:rPr>
              <a:t> and tools</a:t>
            </a:r>
          </a:p>
        </p:txBody>
      </p:sp>
      <p:sp>
        <p:nvSpPr>
          <p:cNvPr id="13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4354513" y="6545263"/>
            <a:ext cx="431800" cy="304800"/>
          </a:xfrm>
        </p:spPr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  <p:sp>
        <p:nvSpPr>
          <p:cNvPr id="12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3324127787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 dirty="0"/>
              <a:t>Improve IT Services BV</a:t>
            </a:r>
          </a:p>
        </p:txBody>
      </p:sp>
      <p:sp>
        <p:nvSpPr>
          <p:cNvPr id="17411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2500C3-0225-474E-A331-C8D026E59149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People Skills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64098E-7D29-459B-9A87-109092F19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20" y="2212015"/>
            <a:ext cx="2907366" cy="32815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348111A-A41B-42CD-8856-1FF408D9B4F6}"/>
              </a:ext>
            </a:extLst>
          </p:cNvPr>
          <p:cNvSpPr txBox="1"/>
          <p:nvPr/>
        </p:nvSpPr>
        <p:spPr>
          <a:xfrm>
            <a:off x="803585" y="1919627"/>
            <a:ext cx="1482521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nl-NL" sz="3200" dirty="0" err="1"/>
              <a:t>Testing</a:t>
            </a:r>
            <a:endParaRPr lang="nl-NL" sz="3200" dirty="0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4ADFB52-6FC0-4318-B60C-A08EBA7810E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31716" y="2504402"/>
            <a:ext cx="1190904" cy="518520"/>
          </a:xfrm>
          <a:prstGeom prst="straightConnector1">
            <a:avLst/>
          </a:prstGeom>
          <a:solidFill>
            <a:schemeClr val="accent1"/>
          </a:solidFill>
          <a:ln w="66675" cap="rnd" cmpd="tri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Tekstvak 72">
            <a:extLst>
              <a:ext uri="{FF2B5EF4-FFF2-40B4-BE49-F238E27FC236}">
                <a16:creationId xmlns:a16="http://schemas.microsoft.com/office/drawing/2014/main" id="{6D7F419F-E2EE-4A53-87EB-834648F7C2A1}"/>
              </a:ext>
            </a:extLst>
          </p:cNvPr>
          <p:cNvSpPr txBox="1"/>
          <p:nvPr/>
        </p:nvSpPr>
        <p:spPr>
          <a:xfrm>
            <a:off x="6158769" y="5264228"/>
            <a:ext cx="198644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nl-NL" sz="3200" dirty="0"/>
              <a:t>Soft Skills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DAEFAE41-4A98-4E34-B44F-446789B583F2}"/>
              </a:ext>
            </a:extLst>
          </p:cNvPr>
          <p:cNvSpPr txBox="1"/>
          <p:nvPr/>
        </p:nvSpPr>
        <p:spPr>
          <a:xfrm>
            <a:off x="5944136" y="2003750"/>
            <a:ext cx="2598788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nl-NL" sz="3200" dirty="0"/>
              <a:t>Development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9E69DFCF-982E-4B32-8040-6B47E8582067}"/>
              </a:ext>
            </a:extLst>
          </p:cNvPr>
          <p:cNvSpPr txBox="1"/>
          <p:nvPr/>
        </p:nvSpPr>
        <p:spPr>
          <a:xfrm>
            <a:off x="947219" y="5175593"/>
            <a:ext cx="159691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nl-NL" sz="3200" dirty="0"/>
              <a:t>Domain</a:t>
            </a:r>
          </a:p>
        </p:txBody>
      </p: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F5F216AF-EB77-4E43-870B-2DB81DD383A9}"/>
              </a:ext>
            </a:extLst>
          </p:cNvPr>
          <p:cNvCxnSpPr>
            <a:cxnSpLocks/>
          </p:cNvCxnSpPr>
          <p:nvPr/>
        </p:nvCxnSpPr>
        <p:spPr bwMode="auto">
          <a:xfrm flipH="1">
            <a:off x="1831716" y="4731488"/>
            <a:ext cx="1190904" cy="454738"/>
          </a:xfrm>
          <a:prstGeom prst="straightConnector1">
            <a:avLst/>
          </a:prstGeom>
          <a:solidFill>
            <a:schemeClr val="accent1"/>
          </a:solidFill>
          <a:ln w="66675" cap="rnd" cmpd="tri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Rechte verbindingslijn met pijl 83">
            <a:extLst>
              <a:ext uri="{FF2B5EF4-FFF2-40B4-BE49-F238E27FC236}">
                <a16:creationId xmlns:a16="http://schemas.microsoft.com/office/drawing/2014/main" id="{D5A5D462-F8AE-4764-AA93-BE880815896D}"/>
              </a:ext>
            </a:extLst>
          </p:cNvPr>
          <p:cNvCxnSpPr>
            <a:cxnSpLocks/>
          </p:cNvCxnSpPr>
          <p:nvPr/>
        </p:nvCxnSpPr>
        <p:spPr bwMode="auto">
          <a:xfrm>
            <a:off x="5929986" y="4731488"/>
            <a:ext cx="1222004" cy="564639"/>
          </a:xfrm>
          <a:prstGeom prst="straightConnector1">
            <a:avLst/>
          </a:prstGeom>
          <a:solidFill>
            <a:schemeClr val="accent1"/>
          </a:solidFill>
          <a:ln w="66675" cap="rnd" cmpd="tri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Rechte verbindingslijn met pijl 84">
            <a:extLst>
              <a:ext uri="{FF2B5EF4-FFF2-40B4-BE49-F238E27FC236}">
                <a16:creationId xmlns:a16="http://schemas.microsoft.com/office/drawing/2014/main" id="{8A5754E6-D116-4D0F-90BC-7A8CE8BD1DD1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4136" y="2504402"/>
            <a:ext cx="913863" cy="841603"/>
          </a:xfrm>
          <a:prstGeom prst="straightConnector1">
            <a:avLst/>
          </a:prstGeom>
          <a:solidFill>
            <a:schemeClr val="accent1"/>
          </a:solidFill>
          <a:ln w="66675" cap="rnd" cmpd="tri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Rectangle 70">
            <a:extLst>
              <a:ext uri="{FF2B5EF4-FFF2-40B4-BE49-F238E27FC236}">
                <a16:creationId xmlns:a16="http://schemas.microsoft.com/office/drawing/2014/main" id="{F974A487-9B3B-43D2-B997-1BCD58F0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069" y="941537"/>
            <a:ext cx="2468259" cy="671292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  <a:effectLst/>
        </p:spPr>
        <p:txBody>
          <a:bodyPr wrap="none" lIns="180000" tIns="180000" rIns="180000" bIns="180000">
            <a:spAutoFit/>
          </a:bodyPr>
          <a:lstStyle/>
          <a:p>
            <a:pPr>
              <a:defRPr/>
            </a:pP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 only for testers</a:t>
            </a:r>
            <a:endParaRPr lang="nl-NL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166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People Factors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satisfaction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None/>
            </a:pPr>
            <a:r>
              <a:rPr lang="en-US" sz="2400" dirty="0"/>
              <a:t>-  Getting respect &amp; feeling valued, adequate rewards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None/>
            </a:pPr>
            <a:r>
              <a:rPr lang="en-US" sz="2400" dirty="0"/>
              <a:t>-  …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guild</a:t>
            </a:r>
          </a:p>
          <a:p>
            <a:pPr marL="817563" lvl="1" indent="-4572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Tx/>
              <a:buChar char="-"/>
            </a:pPr>
            <a:r>
              <a:rPr lang="en-US" sz="2600" dirty="0"/>
              <a:t>Test meetings, best practices</a:t>
            </a:r>
          </a:p>
          <a:p>
            <a:pPr marL="817563" lvl="1" indent="-45720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Tx/>
              <a:buChar char="-"/>
            </a:pPr>
            <a:r>
              <a:rPr lang="en-US" sz="2600" dirty="0"/>
              <a:t>…</a:t>
            </a:r>
          </a:p>
          <a:p>
            <a:pPr marL="265113" indent="-265113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paths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None/>
            </a:pPr>
            <a:r>
              <a:rPr lang="en-US" sz="2400" dirty="0"/>
              <a:t>-  Job description &amp; training, promotion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None/>
            </a:pPr>
            <a:r>
              <a:rPr lang="en-US" sz="2400" dirty="0"/>
              <a:t>-  …</a:t>
            </a:r>
          </a:p>
          <a:p>
            <a:pPr marL="382587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Dynamics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Tx/>
              <a:buChar char="-"/>
            </a:pPr>
            <a:r>
              <a:rPr lang="en-GB" sz="2400" dirty="0"/>
              <a:t>Effective teams don’t just happen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Tx/>
              <a:buChar char="-"/>
            </a:pPr>
            <a:r>
              <a:rPr lang="en-GB" sz="2400" dirty="0"/>
              <a:t>Correct skills, Correct attitude, Common goals</a:t>
            </a:r>
            <a:endParaRPr lang="en-US" sz="2400" dirty="0"/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Arial" pitchFamily="34" charset="0"/>
              <a:buChar char="−"/>
            </a:pPr>
            <a:endParaRPr lang="en-US" sz="2000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Improve</a:t>
            </a:r>
            <a:r>
              <a:rPr lang="nl-NL" dirty="0"/>
              <a:t> IT Services BV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pic>
        <p:nvPicPr>
          <p:cNvPr id="8" name="Picture 1" descr="C:\Documents and Settings\erik\Local Settings\Temporary Internet Files\Content.IE5\OPZNJQI4\daily-meeting[1].jpg">
            <a:extLst>
              <a:ext uri="{FF2B5EF4-FFF2-40B4-BE49-F238E27FC236}">
                <a16:creationId xmlns:a16="http://schemas.microsoft.com/office/drawing/2014/main" id="{7E3622DB-993F-4225-8863-41457E94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143" y="3497036"/>
            <a:ext cx="2456543" cy="2456543"/>
          </a:xfrm>
          <a:prstGeom prst="rect">
            <a:avLst/>
          </a:prstGeom>
          <a:noFill/>
        </p:spPr>
      </p:pic>
      <p:pic>
        <p:nvPicPr>
          <p:cNvPr id="182274" name="Picture 2" descr="Ä°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6" t="27636" r="10351"/>
          <a:stretch/>
        </p:blipFill>
        <p:spPr bwMode="auto">
          <a:xfrm>
            <a:off x="7161084" y="172994"/>
            <a:ext cx="1378660" cy="14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60032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9" name="Picture 7" descr="C:\Documents and Settings\erik\Local Settings\Temporary Internet Files\Content.IE5\52WJYEZ7\swimming-symbol[1].jpg"/>
          <p:cNvPicPr>
            <a:picLocks noChangeAspect="1" noChangeArrowheads="1"/>
          </p:cNvPicPr>
          <p:nvPr/>
        </p:nvPicPr>
        <p:blipFill>
          <a:blip r:embed="rId3" cstate="print"/>
          <a:srcRect t="11144"/>
          <a:stretch>
            <a:fillRect/>
          </a:stretch>
        </p:blipFill>
        <p:spPr bwMode="auto">
          <a:xfrm>
            <a:off x="7697538" y="5999482"/>
            <a:ext cx="1446462" cy="850581"/>
          </a:xfrm>
          <a:prstGeom prst="rect">
            <a:avLst/>
          </a:prstGeom>
          <a:noFill/>
        </p:spPr>
      </p:pic>
      <p:pic>
        <p:nvPicPr>
          <p:cNvPr id="185346" name="Picture 2" descr="Gerelateerde afbeelding">
            <a:extLst>
              <a:ext uri="{FF2B5EF4-FFF2-40B4-BE49-F238E27FC236}">
                <a16:creationId xmlns:a16="http://schemas.microsoft.com/office/drawing/2014/main" id="{8FE5BBD3-0E8E-401A-9FEB-D40218B9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7" y="1323740"/>
            <a:ext cx="8382000" cy="51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Tool Box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8320" y="2746933"/>
            <a:ext cx="8693831" cy="4600132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Clear Testing Priorities</a:t>
            </a:r>
          </a:p>
          <a:p>
            <a:pPr marL="0" indent="0">
              <a:buNone/>
            </a:pPr>
            <a:r>
              <a:rPr lang="en-GB" sz="3200" dirty="0"/>
              <a:t>Effective Reviews</a:t>
            </a:r>
          </a:p>
          <a:p>
            <a:pPr marL="0" indent="0">
              <a:buNone/>
            </a:pPr>
            <a:r>
              <a:rPr lang="en-GB" sz="3200" dirty="0"/>
              <a:t>Developers doing Unit Testing</a:t>
            </a:r>
          </a:p>
          <a:p>
            <a:pPr marL="0" indent="0">
              <a:buNone/>
            </a:pPr>
            <a:r>
              <a:rPr lang="en-GB" sz="3200" dirty="0"/>
              <a:t>Test Techniques as Tools</a:t>
            </a:r>
          </a:p>
          <a:p>
            <a:pPr marL="0" indent="0">
              <a:buNone/>
            </a:pPr>
            <a:r>
              <a:rPr lang="en-GB" sz="3200" dirty="0"/>
              <a:t>Experienced &amp; Skilled Testers</a:t>
            </a:r>
          </a:p>
          <a:p>
            <a:pPr>
              <a:buFont typeface="Wingdings" pitchFamily="2" charset="2"/>
              <a:buChar char="§"/>
            </a:pPr>
            <a:endParaRPr lang="en-GB" sz="1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pic>
        <p:nvPicPr>
          <p:cNvPr id="166917" name="Picture 5" descr="C:\Documents and Settings\erik\Local Settings\Temporary Internet Files\Content.IE5\OPZNJQI4\reddenxx_steam_avatar_by_brandonhughes_7-d5xacgp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0678" y="1436519"/>
            <a:ext cx="1148598" cy="1217171"/>
          </a:xfrm>
          <a:prstGeom prst="rect">
            <a:avLst/>
          </a:prstGeom>
          <a:noFill/>
        </p:spPr>
      </p:pic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654724775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3CE16-12DE-4AD9-9347-0F599B0C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Testers, or ….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A0A875-6EA1-43DA-83E6-3353B419C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Improve IT Services BV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13C2D8-AE14-445B-8F54-2A6BC3FD9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12CFBBD-5E78-405A-BC8F-66B9A2DC4A75}"/>
              </a:ext>
            </a:extLst>
          </p:cNvPr>
          <p:cNvSpPr/>
          <p:nvPr/>
        </p:nvSpPr>
        <p:spPr bwMode="auto">
          <a:xfrm>
            <a:off x="781050" y="2807043"/>
            <a:ext cx="7620000" cy="14715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Arial Nova Light" panose="020B0304020202020204" pitchFamily="34" charset="0"/>
              </a:rPr>
              <a:t>There has never been a time when software testers were needed more!</a:t>
            </a:r>
          </a:p>
        </p:txBody>
      </p:sp>
    </p:spTree>
    <p:extLst>
      <p:ext uri="{BB962C8B-B14F-4D97-AF65-F5344CB8AC3E}">
        <p14:creationId xmlns:p14="http://schemas.microsoft.com/office/powerpoint/2010/main" val="5232283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8DE6FA-AF4F-4316-A580-8FC97A135C63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175114" name="AutoShape 10" descr="data:image/jpeg;base64,/9j/4AAQSkZJRgABAQAAAQABAAD/2wCEAAkGBxASEBUQEBMVEBUPEBUVFRUVFRUVFhAVFRYWFhUWFRUYHSggGBonGxUVITEiJSkrLi4uFx81ODMtNygtLisBCgoKDg0OGhAQGi0lICUtLS0tLSstLSstLS0uLS0tLS0tLS0tLS0tLS0tLS0tLS0tLS0tLS8tLS0tLS0tLS0tLf/AABEIAOEA4QMBEQACEQEDEQH/xAAbAAACAgMBAAAAAAAAAAAAAAADBAIFAQYHAP/EAEEQAAEDAgMEBwcDAgQFBQAAAAEAAgMEEQUSITFBUWEGEyIycYGRBxRCUqHB0XKCsSNiM5Lh8BUkQ6KyNFNjc6P/xAAbAQACAwEBAQAAAAAAAAAAAAACAwABBAUGB//EADgRAAICAQIDBAkEAgEEAwAAAAABAgMRBBIhMUEFE1GBIjJhcZGhsdHwFELB4QbxIyQzUnI0gpL/2gAMAwEAAhEDEQA/AONNaks6SQVrUOR0YhGtQ5GpApZ9zfVEo+Imy7pEAjM5kBQtLIRrEORkYBGsVZGqAQMQ5GqBMMVZGKBPIqyFsxzIGRg3+mv8K8MF2VrqRNQ3mfJXsYH6iHtPe8jgfopsK/Ux8GY95HA/RTYT9THwMiobwI8lNjL/AFEPBkhKw7/XRVtYasrfUnk4KshbU+RAsV5BcCBYryLcAbmK8inAG5iJMU4AyEQtrBhQoNFNuOz+ELj4D67ccJBiEA9rPIG5qIVKIJzUSYqUSNlYGA7WoGaIxCAIRqWOLASy30Gz+UajgzWWbuC5AkQok1qrIaiGaxC2OjAK1iFsdGAVrEORsYEXytHM8ArUWwZWwh7WBdUOOzsolFCXfOXLgQLSduviryL2uXFkhGpkJVkhGqyF3Znq1WS+7PdWpkndmOrV5K7siY1eQXWRyEbNFMg7GuKJtncNva8fyq2phq6cefEKyZp5Hn+ULi0PjdCXsJuYqyE4AnMRJipQBOYiTEygCc1EmJcSCsAJFLbwVNZG12OPuGSL6hLNPBrKBOaiFSiQyq8gYDtCA0JAJpb6DZ/KOKwZrLN3BcgSIUTa1U2MjEOxiBsfGIZrELY+MTL3hu303qkmwpTjWuIu+VzuQ4D7piSRllZOfDkjzY1GyRrCtjQ5GqsI2NDkaqwjYVWRqqJiBVkNUkvd1Mhdye93UyTuSJgUyC6SDoVeQHUDdEryLdYN0aLIp1gnRokxMqzzJHN5jgVGkyRnOvly8BiOQO2beCBpo0wnGzlz8DDmKJlSgBexEmIlEC9qNMRKINWLCQyW8FTWRldm1+wYISzU1niRyq8gYIVEnwjzVxXUC6z9qAIzOTY1U2MjEOxqBs0RiHY1A2PjEhLPbRup48ESjniwLLtvox5gGtvqdUWTOotvLDsjQtj4wDMiQNmiNYxHTocmmNIyymVZNEaQ7KZVkdGkw4xt7z2jxcFEm+gMpVQ9aSXmiBq4B8Y+p/hXsl4AfqdMv3o8KuD5x9R9lNkvAn6nTP8AeibXRO7r2n9wUw10DjOmfqyT80SdTKshOkA+mV5EypFpKdXkzypF3xIkzPKsA+NGmZ5QAuYiTEShjkFinvo7bx4+KFx6odXdn0Z/EI9iFMbKIF7EaZnlEA9qNMzyiDViw0Em47D9EMl1H1WY9FjGVLNO0RTjnkmNVMOKyMMagbNEYh2NQNmiMQc83wt8z9gijHqxdtv7Y+bBxsRNioQGGRoGzTCAzFCgbNcKh2GnQtmyFRKeeOPvHX5RqfTd5qKLlyJbdTR674+C5/nvEZcVedI2hg4nU/gfVGq0uZhn2hbLhWsfN/b6izxI/vuc7xOnpsRZS5GaUbbfXk3+eHI8yj5Kt4UdKEFIq3jFpTxpFN5P0pB1JyV7xctKRY17O44t8Dp6K9yfMGMLKvUbXuGYsUkbo8B4490/TRU4RfI0Q190OFi3fJ/b5D8FTFJo02PynQ/6+SW4tG6rUU38Ivj4Pn/fkYmp1SZc6RKWBGmZJ1Cr40SZknAXkYmJmWcCcE3wu8j9iqlHqg6rcejIK9qBMfKIB7UaZmlEA9qNMzyRBWASzniVWEFul4mAFZSWQ7GoGzRCIdjUDZphExUS27I2n6K4rPFg3WbfRjzBRsRNiYQGY2JbZqhAcggQNm2uoeaxrRmcQANpKHnyNijGEd0nhFdVYm53Zi7I+b4j4cP5TVBLmc67XTs9GrgvHq/t9fcLxUyjkIr047FSIHI3Q043HRocmqOnGGUarI9acIKNVuD/AE540am4n6cG6jV5AenASUavImWnFJaREmZZ6cRmpUamYbNMHpsRezsyXe3j8Tfyo4J8hlOtsq9Gz0l819yys17czDmB3pXFcGdNbLI7oPKEp4ESZlsqEpI0aZhnAWkYmJmScAlPLfsny58kMl1Q2mzPoS8ib2qkw5xF3tRpmacQDgjRnawYUKCRtQsbBDMbUDZqhEI92UX9OZQpZY2UlXHIqwX1O9MZjim3ljMbEDZrhAep4Uts3VVjznNjbnfoB6k8BzQpNvCNkpQphvnyKeonfM650aNjdw/JTliK4HHssnqZZly6L86jFPTIHI1VUFnBSJbZ0a6B+OmAFzoBvO5Dk2xpSWWCfXxN0beQ8tnqfsr2sVLVVR4R4+4EcRlPdY1vjd34V7ULertfqxS+f2I+81B+IDwaPuphA97qX1+SPe8VA+IHxa37BTESd7qV1+SMjEJR3mNd4Xb+VNqCWquXrRT+QVmIRO0cCw89R6hVtYyOrqlwksfQM+nBFxYg7xqFWRsqlJZjxQjPSIkzHZQVlRSo1I59tArFI+J2Zuw7W7nf74pnCSwzFCVmnluh5ro/zxLiORsrczfMb2ngUppxeGdiuyF8N0P9CdRCrTM1tYjIxGmYJwFpGpiZknHAzE/ML7xtQNYZqrn3kc9eoN7VaYucReRqNGacQdkQrAxGEDNMEMRtS2aoRF5n5nchoExLCMts98+HJBI2oWxsIjtPGltm+qBZRtDWlztA0XJQc+Bviowi5S5Ip6id0z7nRo7o4DnzTklFYOPZbLUz3Pl0X51HKWmS2zdTSW1NTJbZ1KqQtRVtj7IGd/Dc39R+yiWQ7b4VeiuMvp7xMxySm7zfgNgHgFfBGXZZc8zf2HqfDuSrJrhpUuY/Fh3JTDHKEIh24dyU2sm6CPHDuSm1l7oAJMO5KYZW2DEajDeSmRM9MnyEDC+M3YS3iNx8QrynzMnd2UvMHgbpqxr+y8ZH/R3gePJU1g01aiNnozWH8mRqaZRMq2kqKqmTEzl3UiMUjon5m7PiHzBM4SWGc+M5aezfHzXivzkXJyvaHt1Dgk8nhnZzG2CnHkwOJYTLFHFM9uVtSHuj4uawhpdbcCdnGyNeJzZuMpSiunMp5GpiZknEDG/K6+46FE1lCIS7ueenUae1LRsmhaRqNGWaBWRCcDMYQM1QROZ1m8zoFUVlh2y2Q94CJqNsz1xG4WJTZtriWdLEgbOnTATxaozO6puxp7XN3Dy/nwTILCyYddd3k+5jyXP3/wBfX3GaSBDJh0VF1SU6U2dimozW1eX+nH3vid8vIc/4US6sl9+3/jr59X4f2RoaFRsGjTdWXtJQ8lFHJtzGC4DjjGzabngNT/oj9GPMBb58gTq4/C0Dx1Q94+iDVK6sh7xMd/0H4VbpF93X4HveJhv+g/Cm6RO7r8Cba53xNB+hV731RTpXRhY3RyHK3vHY07T4cUS2yAe+tZfLxA1+EPaLujc0cS1wHqQhcGiQuqt4Jpv3o16uoFSZnv0yZiiqzfqpfBrjv5HnzUa6oqi957uzyf8ADJVdOomFdUUtXAmJnIvqH+g2HPqa2OibfLO/tEf9NrRme7/KD52THDfgxV6v9IpZ4p8vf0+PU2H2o1LJMSkjiAEVDFFSxtHdb1bc7gByMmX9iK7CaSA7LhKUJ2SfN/7+po0zEtMfbETlamJmGyIanddtt7dPwhksMfTLdDHgRkCtAzQKyITgYjCBmmCBVLrut8o+pRRXATe8zx4Eomqmw60P0zEpnQpiPTzdXGX79jfE7Pz5Korc8Gy63uKnPr095T0kV9ut/qmSZydPXniy8o4Uls7dFY7WT9WwBvffs5DeVSWTVfb3UMR9Z/mQOHUijYrTUdWbJR0oA4WVxibJzxwR6erJ7Meg47z4cAo59EXGrrI9T0RKkYZJO5IeFKxgBeQLkAX3k6ADibp8asmO3VKKzJ4XtCdIauionsppn2nEfWStAc4R57dWw5QbOtc+fhd8dNKS4I4y7cp3y3ywuS4Pj4vz6e4rY+kFA7TrQP1Ne0epFlb0k1+0bDtvSyeFZ8U1/BumFdFafqffK2QRU4bn1cGBzDsc5/wtNxa2pv6qVC6iNZ284ehRhvx5ry8foU9R7V6WImHBaAzhuhlLTEw87WzO/dlKeoxgvA4Leq1k/wB038f6QDC/afjj52RvoIJWyPDerjJbIQdtiZHDZxFlXeVvgmNn2VrKoOyUMJcc5j9xr2hYfTsrHMgyg9Wx8jG7I3vLt264ANufNZL68PKPT9hauV2ncbHlp49uOhz7EaNJTN2poyidBPnaWO7zB/mHHxUaxxC01veR2S5r5oVrIVaYi+s6F7GcPZTw1mKzaNhjcxp4MY3rZj9GDyK10LqeT7Uliah5nN4Kszh8zu/LLI+T9cji8/8Akk3euzudmqL0sUua5+/mJVLEKKugIStTEc6xA6d1nfq0/CKXFCqXtsx4h5AgRomgVkYnAeMIGaICbTc34lMfAxRe55Gogls2VotKViWzp0xFsZku9sY2MFz4nZ9P5R1rCyZO0J7rI1rpx83/AF9SdFEhkx2ngX1JGALnYEpnbpikssRjJlkLzv2Dg0bEXJGKGbrHN+XuNjw6mVRWTpPEI4D1s1z1bdg28zwVzfREqj+5jFDR7yjhAXddjkVmK9JCJBS0LDNK45QWtL+1wY0d8/Qc10qdLlbp8EeS7R7b2SddHGXj0X3f5xLmnoGYNCMUxZ3vFc8EUlKXZureR3jbS4uLkaN3XcQmykn6Fa4Hn52WWPfbLL9py6rqZZpXzzuzyzvL3uO9zuHADYBuAWuuGyODDZPcyz6IUkUuIUsU9urfUxhwOxwzCzTycbN81djai2iV4clk3P2+11S+tjpX5mU0cTXxjUNnkN8zr7y3Rtt37lkorUuLNNs3FcCm6LdJ4gGwVQETBoHsaAAP7m6AHnsQX6X90Tu9m9tJRVViSfR8l545e9fLmbLVdLJY2ujwal6ovGV1ZOLutxZmAv5AjxWRKMOL/s2Xw1Gte3Ll4ftgvb4y9/1Qt0FwOWaoML3ulfOTLPM67naWBcSdu0Acyk73bPGOB0u4r7K0bnnMs/F+HuX3NoHs0nlaS+VkN75WlpeTwzWIAPhdT9O31FW/5FTH0VBy9ucfDn/BoMfReq/4k2iaAJWy5XHUsDLZnPJ+XIb8dRvS1BuWwZZq4V1x1UOXP39MfwbR0trsHwx4ohRuxKcMBmJeW9WHC4u4A5XEWNmgWBButKojGPHHmcR9p6rVWvDa8FCOfj/ZYdM6iKl6NRxwMdAMQ6sNjc4uewTkzyNc6wJswPbryRrEI8DDJy1Go9Lq/DHL2dDjGEyZZSzdIPqNR9LrNNZjk72hnsvcHyl9V+McqmJaN10SrlCYjl2IUk014JiMU+HEbcbi/EXS+RtlxWQdlYrBOQ2YfD+dFFzDseK2xeII2Zq0OQBKZvqRb0jUtnVpiUpfnkc75nG3gNB9AE58EkcVS7y6U/F/6+Rc0LElnZ08S0lgke0QwsdJJMcoaxpc4ja7Qbrfyhiss1ay2NVHF4zwNv6P+y+ucA6bq6ccHHO//K3T/uT+4k+Zx123pqPVTk/ZwXxf2Npb0Hp4Raasaw222Yy3PtOKbGjHUzWf5HKT4Vrzf9IDRdDsLJcW1/WdUwvfllgORg2udYGzRxKpaZIqX+S3tcIR+f3Fq2q6NxxlsteJGkWIjlzuI3gdQ3N6J8IbXwOfqO177ouLws+H+2a1Ue03DKJjosDoRnIt10jco5E3Jkk8HFqftnY+Jx24xOcYlX1FVO6pq5DNK/edjRua0DRoFzoNFsqpUeJlsucuC5AcqcJyO4ThFRVSCKmifM87mDuji52xg5khDNxS9IKCk36J12PHjRU/u/SOpo6uzdIBEaipPy9aR2Abby39xXO2vOYnQyupznpJj+DTZhR4ZJCXA2ldO9gadx6lpc0+FwtNTm+b+X8iZ7ENdCsaLv8AlZTew/pk8BtZ5DUefJZ9XR+9eZ6PsLtFv/p5v/1f8fY6pg0seG4bUYlI3MSLtbsLwDkiZfdmkd9QslMMcS+3NU7bo1LlH6v8SKX2XU1RV1suK4hMZJIYy1keyOl63b1Y+GzGkafMbknVHG1Tyo8jHrOzpaSuDs9aXHHgvuWfstn97qq3EnjWZ4bFpq2Eudk9WRxeiCKXeSa9g/VucNDRXLruflnh9X8TmeGsfXVU2UXlrKx7r6nsvcct+DWtB8A1Z78znhe47nZHd6bRSslz9Z+1Pkv495t3t0nAdR0jTpFFJIR/lijPoJU+54hg4PZkO8ulN9F83+M47K7K4P8AlcD6FKjxWDba+7mpro8l5VBJR3LlkqJwmI5VqEpQmIwWIPAbsHLRDLmPqea0eULMVJ7HiQpHmDf/ANvzBxImKrHqcJTOhSizDsrHO+VhPoEHN4Oju2Vyl4JlLQt2J02cbSx5G49EsFlq5208W12rnHZGwd559RpvJASlFyeEdeWohpqnZPp834G9dIumdJg3/IYbC2pqgLSvd3Y3W/6rhq939gIAvtGxboVxhE8nqNTqNfbx4volyX54mj1Nbitec1ZXSNab/wBKI5GAcMrLA253PNLepjyijraf/HJyjuunj2Lj8/8AZY1vR2jwpkTGx+8YhVszt63K4UUV/wDEIy2DyRYOIJBBtqNTnOW3c+H59TJRpNPbqXVWnJLlxxnxbaXCK92Xwxz4XlRg8OHYI4AZZsZkYyRxLi7qiC+TUm9upbKfF6uDk1liNVTR+r7qpYiuD4vp6z4+Zxx0bC4kNDQSSG6nKNwuV1Y1xSODZY3JtcF4Gx9EOiFViMhZTNAay2eR92xx32AkAku5Aem1Sdka1xAhW5l30s9mlZQQ+8FzJ4m2zuZmDo7mwLmn4bkC4J27lVd8ZvBLKXFZKfoh0alxCqbTx9kd6R9riKMbXczuA3k8LkMssUI5YuuDm8Gy9L+l7KQOwnBP6DIjlqKof4ksg0cGv4jYXeTbAa44Rla9zNc5RqWEaZ0c6MT1s/U07Otkd2nvceywX1fI7cPUnmVpkoVrLEKU7HhG8z4X0cwzsV0r8SqW96KG+WM/LZrgB4PffkFmd05cuBoVUI8x/AX9GsTlEFPDJh1SDeF3cLnN17NnuY86d12pF7IHOaWJcUOrajJTjzRsHtRdkgoqBpvd/Wv/ALmUzABfxlkiP7Vks4QZ2OzE9Rr1OXi5P+PngR6IuMuHV1DTvayqnZIYwTlLmOjbHdp5HNruLm7LpWl4J+86H+SRzfU2+DWPnx+TQLAcabgs3U1jDFDMxgJbZ5py3MIy9rL2aRcHeOzpYq6U97T5snbPd3aWu2njGD25w+WF49OGPfwDS9Juj+GCWpoS2qqKgHJHG5zzcm4bfZEy5138jYBaI0pPJwLNVbZFVt8OCwuvh7zUOm2NQ4gIazMI6lkDKeppzcGNzS97Xx7nRkvfrfTs33rPfxSa5HZ7JrlVK2qaxJYz+eZoFa1LgN1US2gdmhYf7B6gWS5cJM6lT3UQb8EV9SESMNyEJQmo59hOl7p/V9lU+Yen9Rr2k0IwhV90eP2RQ5i9R6q95CJWwKx+mSmdGkfqv8B/6D9UMfWRr1H/AMefuKuiCOZztKjq+CVpw3A31kVvesSm6inPyWLmh37csr+BOUFOoSUXJmPtOU79RHTw6Y+L/rBzxlII5S25e4gF7jqXuOrnEnmUiyxz4na0+ihpJ93Hnwy/F/nJHRfZzhnX1bARdsQ6x3A5bZR5uLfIFVTHdM1dr6nuNG2ub4Lz5/IXpGHEsZkkOrZ6ksbtsKanu3TgHBjneL06177FDwOZ2ZFaPs6zVP1pcvovnx9x0Dp9htASypxOcQ08EMkbIwS3O+WweRl7TjkaAGtF7F3FalnoeWjY459qa+PM5Z7VuhEFBJA+jzZKrM0ROJc5r25bZS7tEHPsOwjnpuotcs7jFdWlyNx6UzvwbCqbDaG5q605A5gu8vIBnlbbXNcta3hcfKs3/cnkdjZHgJdIJThOAtw+eUz1deXXa55eWCRwMpuT3Wt0vvcb8VdazYtpU3iDyAwNxw3o3NWx9mor3ZGO2FuZ5ijsf7R1kg8Uy9udu1C6UoV7mcrjhDWho3LfGKisIwSm5PLN4xzFX4dh9Ph9GTHNiFO2qq5xo8Mlv1cTXbtARpssbd4lYZRdtj8Ebk1VWvac+ZC1uwLVGCjyM7m5czYOgGFSVOJ0rIwf6c7JnOHwMhe17nX3bABzcEu5pQeRtKe46h06nbLiUuU5vdqWGI8Gve6SV48cphv5Lk3erg9f/j8PSnP3I0asw9s0jWkuY4P7D2HK9hPylZKrHCfA9Jr9DVq6cT6cU1zRfUXQSulaQGySZzrJUOtfyOtvAapk4zm8pY+Rz4azR6Wp12Wubf8A9vL/AMUvYWOFexhzZGyS1EcZF7tjjL9oI0c4ttt4JrhZKOJSOJHtHTUXd5RTy8eH3wHxXoXgNMc1ZXljwLWMsLXkcAwMLirjp+GMvAF3bdk579kU+WcPOPic36YvwXLlw19VK+4u+SzYsut7BzA8u2cApOnYs4Br1kr3iTXkn/orcON4G/u/8iss/WPQaN500fP6sVqlEZ7ivlTUc6wzSbHeI+6k+hem5SCoRwOr7o8fsihzFaj1V7yEStgVj9MlM6NI/Vf4D/0FDH1ka9R/8efuKuiKOZztKdHkkFThVJkOZ2FyTNmYNrBObxTEfLYObfiSik33PDxGaWEI9qNy5uOY+/gvuarWf+oPNrT9LfZIXI693DUPyOp9CXGlwmtxC3a6t/V8+qYctvGRxHkFq0seGTgf5Fe52Qpj0WfN/wBJfEJ7J8LbHLK87KamijaTs7QGY/8A5j1VVLNkpDu2p91o6dOvzbw/k1/BqJ+MYlHW1biWdcHU0PwRQRu6xuYcXhgvxzeAGnvEnhHIXZ+3Su+zm8bV72uL9/57CdOK73rpBE10sMUGEyQZzNNHE0kvZNNlDjd5sGNsBtZrbatNSxBvxORN+kkbN7UOlEeGyxVDKUz1U0Lo4JX/AODAAbv33zHMLgWuANdEquDlwQcpKPFnHX0tdWifE6hxkDB25n9ll75WxRaWJubBrdBvttO6uMa2l1ZjscrE30Ol0lMcR6Mtig7c1E7uDaXROJy24mJ9wN5ISW1C/LGYc6cI5E4rec/A3imKmdkIkb/UpoRCJAdJIWEmIFu5zczm33jLw1VGO2UvaaJz3RXsM9H+jtVXS9VSxl5+Jx0jiHF79g8Np3AqTnGCyy4VuXI6zNLRdGqItaW1FdUt8DIRexI2shab8yb79mCUpWy9htSUEan0bc91KZ5SXy1Mkksjzte5ziL+gCy6nhJo9l2HDGmi/HL+eBii6TVNGSKOlgnleT/VkHaYLd0HONNL2Fln07jn0njy4mjtrTX3QSrUn7FJKK9rT4tgsQ6c9IXjWWGl/wDrjYT6uz/ytMr6Y+LODX2BrZrL2r3v7Jmr1VdX1MoZU1s8ode46xwboCe4Dl+iB6tJejEfT2DutULLOfgvv9hWTCIY9jb+J+w0SXqrJdce46T7F0lXRy97z9l8isrABoNFSbbyzLfCMFiKSXsLDDh/Qb+7/wAign6xv0axpo+f1YrVKIz3FfKmo51hmk2O8R91J9C9NykFQjiFSOx4EK48xd//AG/MHEiYqsepylM6FLLMNzRub8zCPUIOTOjt31Sj4p/QpqAk2A1JtYDffgnTRxtLLhk6DD0ZdRxsrK+oOHktIjjYb1M7T3mFtwGNOl8x03jcbjGSTT69OoyzUVWTjKGMx5ylhQS8Hnn7MYeeKZr2KW6xj2g2e2wG/Q3A2DXtcFnXVHb1L9OE/Ffn1OsdMohSYPSUGx880QeB/wDGfeZj4ZmAfuW5LZX5HlKX+s7RUujlnyjy+SRCOs6jAq2Vps+V3UtO8OlEcLCPAyX8lVLSWTT23CVmqrqXVJfFtFT0VxmOic2Z4JjibZ2UXLWWsXADblGthrYFLpllnX7Yo/6WSj0x8v6NM9oGH0PXTVUFfHVmrndIyKNpc5gkJc/rX3s217AWudNBYrr0ttbWj5/asccj2Ce1Oqhp20tTTxYhHGAIzKbOaB3Q4kOD7DQGwPElDKhp5iSNya9IpulHTCsxEtE2WGGI3jp4hljadgcfmdbeedgLlNqq28RVtuVhE+iHS2pw2YzQASMeAJYXEhsrRexB+F4ubG287Vd1W9ZBpt2cHyOgy4r0XxQ9bOfcp3d/NeBxPFzheN557eKzKdtfBGpwrnxIMwfonT/1JKwVNtcpn6y/7IACfBW77WUqIRE8c9r8cUfu2DUzYWt0Er2Na1vOOFul+bvNpQxqlJ5ZcrIx5HLpXzVE+eR7ppp3i7nG7nOOg14fwFqUVXHIqKldNQjzbOmvjEULIhsjYG+Nha64d08ts+maKlVwjBdEkJYeLvLvlH1On5WeHPJ0Ln6KQrikm1U+ZT4QKTDheYu+Vh9SQB91cuRh0y3Xt+CJVzlSC1DNerXJ8Dg6qRbQNtCwf2D6i/3S5cZM6lK20QXsRX1JRIw3MQlKajn2E6Tun9X2VT5h6f1G/aEQjDEguw+H8aq1zKsWa2heIo2Zq2OQFKZvqZb0jktnVpkbp7NMIhoqWqxuqZnFI57adh3uFgHDmXOawHdryW2mO7DPJ6+TqslSuj+XQ06Wvmq6h1XVu62WQ3/tjG5rG7gN35uSq67Pow5fU63ZWhUMWW8ZdF0j/fizf/Zz0c97qWTSD+lRvD+T5LHIzyNnHwHFKohmWeht7d1UYadQT9J8vd1+3+hTp10hFZijshvFQtdBGRsdISDO8ebWt/ZzT9VLEVHzMP8AjdGbJXP3L+QVVXyyU7KJrew6oNQ99/8A248rYyObixw/SUuEv+KS6nT1Wmb7QptxwSefLl838gNBPY2KRCWDsXV7kHrvZfUVWSSjibT3NndZeNhB+ICxPoLG66+nvcfWPA9sabTJp0tJ9UuXy4IYn9n2E4c0PxevLnWuIYhlL+QaM0jhzGVO/USl6qOL3MVzNWx3pTQlhgw3D4oGEEGedomnIO3KX5ur8QSeFkytTby3/CFzlFLCNXDlpMuDDgDtCppPmEm1yIZG8EO2PgXuZglWWbl0JwUj/m5RbT+kDwO1/wBh58lz9Xd+xeZ6vsLs5r/qJr/1+/2/0XGI1FyuRZLJ7amGETibkj12u1P2CtejEFvfMoMUn2oEBqZ7Y4AYWy0Zef8AqO+g0H1upLngXpI4rc31+iFK56JGbUSKOZuZwaPicB6lOjwWTh2rvJqC6vBeVR3cElHcteOCKicpiOVaxKUpiMFjDwCzBz1Qy5j6litHlCybFTCgJtFjbgbJj4mKPovA3EUtmytlnSvS2dSmR1foWafEMKmwaR4ilN3s4uHWCVjwPiyyNGYDdbitNHGGDhdsLZqlZ4pP4cP4EMG9jtYJAKmaFkYOpiLnvcP7Q5oA8Ts4FD3DfMYu14wj6MW37eRYdM+mVPSQf8JwcgyEFkkrDdtMD3znHelOuu487BaVGNUdz5fU5kFdr9RtXGT69Ev4S/o5nh1I9sop42ukd8DWNLnPHENCwTk7HuPXUQjov+JvCXV8PM6v0a6A1LgH1ThTj5BZ0h8fhb9fBMrol1M+s7fpittK3Px5L7v5DWJdJcCwlxDMs9QDq2ICWUHeHPJyx+Fx4Fa69OuaR5vVdp6jULbObx4Lgvh188moYr0/xevJZT5cNhO8azOH6yLj9ob4q3bVDrljdN2Pq71lx2x8X/C5/Q1zEuhjnN6yOV00p1f1h1kPEOOoPiT4o6tVHPpLgP1X+PyUM1SzLqn193h+cTVKmnkjdkka5hG5wt6cQujGSkspnmraLKpbZxaftB5kQnB7MoTBOCJ8jssbS9x3NBJ+iGUlFZY2uqdktsFl+w2/AuiOUiWrtpqI73H7zv8AAf6LBfq+kPien7O7Cw1PUf8A5+/2/wBGwVtYLWC5c5nsaacCdJDmOd3dH1KXFZ4sdZPatq5kcRqVJPJUUorJrNSTI8MbtcfQbyouCyc61u2aguo/UODWho0DRYeAQo22NQjtXJFHWypiRx9RMXwmPNKX7ox9ToPpdMm8RwZdDDfe5vlH6v8AGO1T0tG66RVSlMRy7GKScOKYjFPjwG3CwtwFks2yWFgHdWKySjKjCgwVS2zr/MPqP9hFHkJvWJ58SUTlTDrY/TPSmdGmQ+9pc27CWvZ2mOaS1zXcnDUIqrXXLK8xur0kNXTtfNcn7f76iz+kNfM3qpauqkaeyWOmlcHbrFpdr4FbXqUuUTzFXZ25+lPh7jovQn2YTOYJao+5xWuQbdc4cSDpGP1a8lnlGdrzNnThr9PoY7NPHL6t/wAvr5YRf1vT7B8NBhw6IVkxFiYtQ4j56g3Lv25vJaYUKK8EcfUay/WWLc3J9Ev4SOfY10zxLESWzT+7Qk/4MF2Ajg83zO8zbkhnqK4eqss26Pse295te1fF/wBefwC4JQ08XcYCbd52p/08lklqJz9Y9XpuydNplmqPHxfF/wBeWB6elI7Ueo4bx+QkuHVHRhbnhIzTVxCkZ4JOlMdfPFI3LI1rxwcAR6FPjdjkYrtJGaxJJr28RGTo9QO16sD9LnN+gNloWrmupy59iaWTy6/g2v5PR9HaBpv1d/FzyPQlR6ub6lQ7D0qednxb+49HJDEMsTGsHBoA/hInc3xbOnTo41rEIpL2LApU1xKRKzJuhSkQgpS7tP0H1P4VKOeLLlYlwjzJ1dSALDQDdwVyl0QMIdWa5iNYhSM2pvSWDNBBkaXu7zx/lbw8VJPPALTVd3HfLm/khesmVpCL7CirJU6KOJqbS0ooOriAPed2neJ3eQslyeWdLTVdzSk+b4v89grUvVoz3SK+VyYjnWMHA27v06/hFLghVK3We4PIUCNE2CujE5MxlUwoMnM27eY1CqLww7Y74e4BE5G0Z65DcL0po21yLSjfcgXAuQLk2AvvJ3BA0dKqZuFNj2FYSTJTRjEa12pmcCyCncdP6eYZvMC511ANluprW3LfDx+x5ftK2UrnhYb/AGri178cFnw+JrGP9LK7EXf83OTHfSGPsRD9g73i7MeaKeojDhBeZNL2a7Xm14XgufxM4dkZ3QB/J81gtsnP1met0NNOnWKopfX48wtbSX/qR7fib83Mc/5S0+jNN9Dl/wAlfPqvH+zFDXKOJVGp6MvaSuUUmjY4xmuA25sb9ToeI+/FH6MgFvhyBOoXfC4H6FDsfRhq5dUQ6iYbvqPyq2yL31+J7qZjuPqPyptkTfWupJtC495wH1KvY+pTuj0QZscbNe8eJ+wRJRiA3OYtV13NC5ZCUVDmUVdX81SRlv1KS4EKKkN+tl8WtP8AJ/CjfRA0UNvvLPJfyydXUKJB3WlLVzpiRyL7QWGU+d+d3djPq7cPLb6I5PasCNHT31m+Xqx+b/rmWFVKlJHRumVcz0xI5lshOVyYkYrJBqdtm3+bXy3IZPLHUx2wz4kZCrQM2CuiFZMxlRkgxmNyWzVCQtMzK7kdR+ExPKMtkNk+HJhY3IWhsJDlPIltG+qZYQhhaWkCzto4qpSk3ls2VVVKDgorD5+0qZ4XQvynUHuniPymZUlk5VlctNPa+XR+P9jlLUpbRupuLemqUto6lVxOppGydppyP47nfqH3UTwHbp42+lHhL6+8U62SI2eLcDuPgVeE+Rl7yyl4msfQfp8S5qsGuGqT5j0WI81MsdugxhuI81e5k2xPHEeam9k2RASYjzVZZN0EI1GJc1MCp6mK5FeZ3yGzAXfwPE7leEjG7Z2vEFkapqJrO0853fRvhxPNU5Z5GmrTRr9KfF/JGKmpUSKtuKmqqUaRy7rhCKN0r8rfM7mjim8IrLOfGM9RZsj5vwRckNY0MboGj/ZPNJ4t5Z2cRqgoR5Ir6iVEkYbZiMjkxIwTkBjZmdbcNvgjbwhEI95PHTqNPKWjZNi8hRoyzYG6ITkzG5RkhIYjcgaNUJBHszC3p4oU8MbOKsjgVYbaHcmMxxbTwxqN6Bo1wmO08yW0b6rB17WyNyP1B9QeI5oU2nlGuUYXQ2T/ANFPPC+J1nag7Hbj+DyTliS4HHsrnppYly6Px/sap6pA0a6ryyp6pLaOjXePsqQRY2IO46gocGyNqksME/D4natJjPLUehV7mKlpapcYvH0AnD5R3XNd43afur3IW9LcvVkn8jHUVA+G/g5v5UzEHu9Sv2/NHuoqD8NvFzfypmJO71L/AG/NGRQSnvOa3zJKm5BLS3P1ml8wrMPjGryXnnoPQflVuYyOkrjxm8/JBnThos0BoG4aBVga7YxWI8EIz1aJIyWXlbUVSNI51t4pFG+V2VvmdzRz/CZwissxRjZqJbYeb6L88C4ijbE3K3zO9x4lKbcnlnYrrhRDbHzfiKVEytIzW2CEj0aRgnMWkcmJGSchmJmUcztQN5Zqrh3ccdeoORytIXOQvI5GjNOQO6IVk8CoRPAdjkDRohIYY5A0aYSI1EV+0No281cXjgwbq93pR5go3omhMJjMb0to1QmOwToGjdXaOh7XDK4BwO4oeXI15jZHbJZRXVWGub2o7vbw+IflNU0+ZzbtDOv0quK8Oq+/1F4apRxFV6gdiq0DRthqByOsQ4NcdQMMrFWBy1AQVnNVgZ+oPGsU2k/UA3VivAD1AvJWK8CJagUlq0SRlnqBKaqRqJhs1IWmw57+0+7G/wDcfLd5qOajyGU6Oy30rPRj839vP4FndrG5WCwH+9eJSuLeWdNbKo7YLCE550SRlstEZHo0jDOYtI9GkZZzCU8XxHy/KqT6IZTXj05eRN7lSQc5C73I0jNOQBxRmdvJhQo8oQkxyphxYwxyBo0RkHY5A0aIyBzw/E3zH3CKMujFW1fuj5oHG9E0LhMYZIltGmExqKdC0a4WjsNQgaNkLTM9PFJq4WPzDQ/6+atScSW0U38ZLj4rn+e8RlwuRurHB44HQ/hGpxfMwz0FsONbyvg/sLPc9nfa5viDb12ItqfIzSnZX68WjLavmq2Bx1QQVaraH+qPGrU2l/qgbqvmr2C5aoi2R7+41zvAE/VXtS5gKyyz1E37hmLC5Xd8hg9T6DT6qnOK5GiGgunxm9q+L+3zHoKWKPUC7vmdqfLh5Jbk2bqtNTTxSy/F8/6My1CpIKdwjLOiSMc7RV8iNIyTmLyPRpGWcycEN+07ZuHHxUlLog6qs+lIK9yBIfKQB7kaRnlIA9yNIzSkQVgGch4FTKC2vwDVEfxDzQRfQddX+5AEZnJscqaGRkHY5A0aIyDsegaNEZEJYL6t0PDiiUujF2U7vSjzANfbQ6IsGdSaeGHZIhaNEZhmSoGh8bBmOoQ4NMbhmOpVYNEbg7alVgcriL2RO7zGnnlF/VXmS6gyhTPjKCfkgZo4PkHqfyr3y8Rf6XTP9n1+54UcHyD1P5U3y8SfpdMv2/N/cm2OJuxjRzyi/qqzJ9Q410R4xgvgibqlVgY7gD6lXgTK4WkqFeDPK4XfKiSM0rQD5EaRnlMC56JIRKeQsUG93p+ULl0Q6ujHpT+AR70KQ2UgL3I0jPKQB7kaRnlIGrFhoI76nYPqhk+g+qvPF8hjMl4NO4i0qwUwE0VtRs/hHF5M1le3iuQJEKJscqaGRkHY9A0PjIM16FofGZl7A7bt4qk2gpwjZzF3xubzHEfdMTTMsq5w9qPNkUaJGwK2RDgcrAjZEOBqsCNmVYGK0mKhVgYriQqFMF98e94UwX3xE1CmAXcQdMrwLdoN0qvAt2A3SIsCnYCdIiSEysMMY52zQcSo2kVGE7OXLxGY4w3ZqeKBts1QrjXy5+Jhz1EipTAveiSEykBe5GkZ5SBqxYSKO/gqbwMrr3P2DBKWam8cERzKwNxFrlbQMZBAUI1NNYYCWK2o2fwjUsmayvbxXIEiFEmuVYDUgzXoWh0ZhWvQtDozCtehwNUyL4WnkeX4VqTQMqYS9gF0Dhs7X++CLcmJdM48uJDORt0V4F72uZISKYCVhISKsB94Z6xVgvvD3WKYJ3hgyK8Fd4RMimAHYRz32aq8A72+RNsDjt08fwqckg402S58ArIGj+48/wAIXJsdGmEefEm56rAxzBOeiSEymCc9EkJlME5yJIS5EFYASKK/gqbwMrrcvcM6AWCWauCWECc5EhUpEcysDJBrlbQEZBWuQtDoyCAoRqYKWHe30RqXiIsp6xAIhBkFQtPARr0OBkZhGvVYGqYQPQ4GqZMPVYGKZPNx1VYC3J8yBiYd3por3MF1VvoRNM3iR6K97Aenh0bMe7D5ipvK/TL/AMj3uw+Yqbyfpl/5Gfdm8T9FN7LWnh4skImDd66qtzCVVa6E81tmirAe5LkRL1MAuYNz0WBbmDc9XgW5g3PRYFSmDJRCm8mFCg0UN9ToP5QuXgPrqzxkGJQD28cEDc5FgVKQJzkSQqUiN1YGTwUIgjUI2IVqFjUEaqGoUm7x8UxcjFZ6zIKwDwULCNQsYggVDETCoYiYVBokqCRkKgjKhZ5QhhQowrBZEqAsiUQDBlWLZBysWwZRC2YUKJM2jxCj5BR9ZDjklG6QNyIUwTkQpgyiFMwoUf/Z"/>
          <p:cNvSpPr>
            <a:spLocks noChangeAspect="1" noChangeArrowheads="1"/>
          </p:cNvSpPr>
          <p:nvPr/>
        </p:nvSpPr>
        <p:spPr bwMode="auto">
          <a:xfrm>
            <a:off x="155575" y="-2795588"/>
            <a:ext cx="583882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5116" name="AutoShape 12" descr="data:image/jpeg;base64,/9j/4AAQSkZJRgABAQAAAQABAAD/2wCEAAkGBxASEBUQEBMVEBUPEBUVFRUVFRUVFhAVFRYWFhUWFRUYHSggGBonGxUVITEiJSkrLi4uFx81ODMtNygtLisBCgoKDg0OGhAQGi0lICUtLS0tLSstLSstLS0uLS0tLS0tLS0tLS0tLS0tLS0tLS0tLS0tLS8tLS0tLS0tLS0tLf/AABEIAOEA4QMBEQACEQEDEQH/xAAbAAACAgMBAAAAAAAAAAAAAAADBAIFAQYHAP/EAEEQAAEDAgMEBwcDAgQFBQAAAAEAAgMEEQUSITFBUWEGEyIycYGRBxRCUqHB0XKCsSNiM5Lh8BUkQ6KyNFNjc6P/xAAbAQACAwEBAQAAAAAAAAAAAAACAwABBAUGB//EADgRAAICAQIDBAkEAgEEAwAAAAABAgMRBBIhMUEFE1GBIjJhcZGhsdHwFELB4QbxIyQzUnI0gpL/2gAMAwEAAhEDEQA/AONNaks6SQVrUOR0YhGtQ5GpApZ9zfVEo+Imy7pEAjM5kBQtLIRrEORkYBGsVZGqAQMQ5GqBMMVZGKBPIqyFsxzIGRg3+mv8K8MF2VrqRNQ3mfJXsYH6iHtPe8jgfopsK/Ux8GY95HA/RTYT9THwMiobwI8lNjL/AFEPBkhKw7/XRVtYasrfUnk4KshbU+RAsV5BcCBYryLcAbmK8inAG5iJMU4AyEQtrBhQoNFNuOz+ELj4D67ccJBiEA9rPIG5qIVKIJzUSYqUSNlYGA7WoGaIxCAIRqWOLASy30Gz+UajgzWWbuC5AkQok1qrIaiGaxC2OjAK1iFsdGAVrEORsYEXytHM8ArUWwZWwh7WBdUOOzsolFCXfOXLgQLSduviryL2uXFkhGpkJVkhGqyF3Znq1WS+7PdWpkndmOrV5K7siY1eQXWRyEbNFMg7GuKJtncNva8fyq2phq6cefEKyZp5Hn+ULi0PjdCXsJuYqyE4AnMRJipQBOYiTEygCc1EmJcSCsAJFLbwVNZG12OPuGSL6hLNPBrKBOaiFSiQyq8gYDtCA0JAJpb6DZ/KOKwZrLN3BcgSIUTa1U2MjEOxiBsfGIZrELY+MTL3hu303qkmwpTjWuIu+VzuQ4D7piSRllZOfDkjzY1GyRrCtjQ5GqsI2NDkaqwjYVWRqqJiBVkNUkvd1Mhdye93UyTuSJgUyC6SDoVeQHUDdEryLdYN0aLIp1gnRokxMqzzJHN5jgVGkyRnOvly8BiOQO2beCBpo0wnGzlz8DDmKJlSgBexEmIlEC9qNMRKINWLCQyW8FTWRldm1+wYISzU1niRyq8gYIVEnwjzVxXUC6z9qAIzOTY1U2MjEOxqBs0RiHY1A2PjEhLPbRup48ESjniwLLtvox5gGtvqdUWTOotvLDsjQtj4wDMiQNmiNYxHTocmmNIyymVZNEaQ7KZVkdGkw4xt7z2jxcFEm+gMpVQ9aSXmiBq4B8Y+p/hXsl4AfqdMv3o8KuD5x9R9lNkvAn6nTP8AeibXRO7r2n9wUw10DjOmfqyT80SdTKshOkA+mV5EypFpKdXkzypF3xIkzPKsA+NGmZ5QAuYiTEShjkFinvo7bx4+KFx6odXdn0Z/EI9iFMbKIF7EaZnlEA9qNMzyiDViw0Em47D9EMl1H1WY9FjGVLNO0RTjnkmNVMOKyMMagbNEYh2NQNmiMQc83wt8z9gijHqxdtv7Y+bBxsRNioQGGRoGzTCAzFCgbNcKh2GnQtmyFRKeeOPvHX5RqfTd5qKLlyJbdTR674+C5/nvEZcVedI2hg4nU/gfVGq0uZhn2hbLhWsfN/b6izxI/vuc7xOnpsRZS5GaUbbfXk3+eHI8yj5Kt4UdKEFIq3jFpTxpFN5P0pB1JyV7xctKRY17O44t8Dp6K9yfMGMLKvUbXuGYsUkbo8B4490/TRU4RfI0Q190OFi3fJ/b5D8FTFJo02PynQ/6+SW4tG6rUU38Ivj4Pn/fkYmp1SZc6RKWBGmZJ1Cr40SZknAXkYmJmWcCcE3wu8j9iqlHqg6rcejIK9qBMfKIB7UaZmlEA9qNMzyRBWASzniVWEFul4mAFZSWQ7GoGzRCIdjUDZphExUS27I2n6K4rPFg3WbfRjzBRsRNiYQGY2JbZqhAcggQNm2uoeaxrRmcQANpKHnyNijGEd0nhFdVYm53Zi7I+b4j4cP5TVBLmc67XTs9GrgvHq/t9fcLxUyjkIr047FSIHI3Q043HRocmqOnGGUarI9acIKNVuD/AE540am4n6cG6jV5AenASUavImWnFJaREmZZ6cRmpUamYbNMHpsRezsyXe3j8Tfyo4J8hlOtsq9Gz0l819yys17czDmB3pXFcGdNbLI7oPKEp4ESZlsqEpI0aZhnAWkYmJmScAlPLfsny58kMl1Q2mzPoS8ib2qkw5xF3tRpmacQDgjRnawYUKCRtQsbBDMbUDZqhEI92UX9OZQpZY2UlXHIqwX1O9MZjim3ljMbEDZrhAep4Uts3VVjznNjbnfoB6k8BzQpNvCNkpQphvnyKeonfM650aNjdw/JTliK4HHssnqZZly6L86jFPTIHI1VUFnBSJbZ0a6B+OmAFzoBvO5Dk2xpSWWCfXxN0beQ8tnqfsr2sVLVVR4R4+4EcRlPdY1vjd34V7ULertfqxS+f2I+81B+IDwaPuphA97qX1+SPe8VA+IHxa37BTESd7qV1+SMjEJR3mNd4Xb+VNqCWquXrRT+QVmIRO0cCw89R6hVtYyOrqlwksfQM+nBFxYg7xqFWRsqlJZjxQjPSIkzHZQVlRSo1I59tArFI+J2Zuw7W7nf74pnCSwzFCVmnluh5ro/zxLiORsrczfMb2ngUppxeGdiuyF8N0P9CdRCrTM1tYjIxGmYJwFpGpiZknHAzE/ML7xtQNYZqrn3kc9eoN7VaYucReRqNGacQdkQrAxGEDNMEMRtS2aoRF5n5nchoExLCMts98+HJBI2oWxsIjtPGltm+qBZRtDWlztA0XJQc+Bviowi5S5Ip6id0z7nRo7o4DnzTklFYOPZbLUz3Pl0X51HKWmS2zdTSW1NTJbZ1KqQtRVtj7IGd/Dc39R+yiWQ7b4VeiuMvp7xMxySm7zfgNgHgFfBGXZZc8zf2HqfDuSrJrhpUuY/Fh3JTDHKEIh24dyU2sm6CPHDuSm1l7oAJMO5KYZW2DEajDeSmRM9MnyEDC+M3YS3iNx8QrynzMnd2UvMHgbpqxr+y8ZH/R3gePJU1g01aiNnozWH8mRqaZRMq2kqKqmTEzl3UiMUjon5m7PiHzBM4SWGc+M5aezfHzXivzkXJyvaHt1Dgk8nhnZzG2CnHkwOJYTLFHFM9uVtSHuj4uawhpdbcCdnGyNeJzZuMpSiunMp5GpiZknEDG/K6+46FE1lCIS7ueenUae1LRsmhaRqNGWaBWRCcDMYQM1QROZ1m8zoFUVlh2y2Q94CJqNsz1xG4WJTZtriWdLEgbOnTATxaozO6puxp7XN3Dy/nwTILCyYddd3k+5jyXP3/wBfX3GaSBDJh0VF1SU6U2dimozW1eX+nH3vid8vIc/4US6sl9+3/jr59X4f2RoaFRsGjTdWXtJQ8lFHJtzGC4DjjGzabngNT/oj9GPMBb58gTq4/C0Dx1Q94+iDVK6sh7xMd/0H4VbpF93X4HveJhv+g/Cm6RO7r8Cba53xNB+hV731RTpXRhY3RyHK3vHY07T4cUS2yAe+tZfLxA1+EPaLujc0cS1wHqQhcGiQuqt4Jpv3o16uoFSZnv0yZiiqzfqpfBrjv5HnzUa6oqi957uzyf8ADJVdOomFdUUtXAmJnIvqH+g2HPqa2OibfLO/tEf9NrRme7/KD52THDfgxV6v9IpZ4p8vf0+PU2H2o1LJMSkjiAEVDFFSxtHdb1bc7gByMmX9iK7CaSA7LhKUJ2SfN/7+po0zEtMfbETlamJmGyIanddtt7dPwhksMfTLdDHgRkCtAzQKyITgYjCBmmCBVLrut8o+pRRXATe8zx4Eomqmw60P0zEpnQpiPTzdXGX79jfE7Pz5Korc8Gy63uKnPr095T0kV9ut/qmSZydPXniy8o4Uls7dFY7WT9WwBvffs5DeVSWTVfb3UMR9Z/mQOHUijYrTUdWbJR0oA4WVxibJzxwR6erJ7Meg47z4cAo59EXGrrI9T0RKkYZJO5IeFKxgBeQLkAX3k6ADibp8asmO3VKKzJ4XtCdIauionsppn2nEfWStAc4R57dWw5QbOtc+fhd8dNKS4I4y7cp3y3ywuS4Pj4vz6e4rY+kFA7TrQP1Ne0epFlb0k1+0bDtvSyeFZ8U1/BumFdFafqffK2QRU4bn1cGBzDsc5/wtNxa2pv6qVC6iNZ284ehRhvx5ry8foU9R7V6WImHBaAzhuhlLTEw87WzO/dlKeoxgvA4Leq1k/wB038f6QDC/afjj52RvoIJWyPDerjJbIQdtiZHDZxFlXeVvgmNn2VrKoOyUMJcc5j9xr2hYfTsrHMgyg9Wx8jG7I3vLt264ANufNZL68PKPT9hauV2ncbHlp49uOhz7EaNJTN2poyidBPnaWO7zB/mHHxUaxxC01veR2S5r5oVrIVaYi+s6F7GcPZTw1mKzaNhjcxp4MY3rZj9GDyK10LqeT7Uliah5nN4Kszh8zu/LLI+T9cji8/8Akk3euzudmqL0sUua5+/mJVLEKKugIStTEc6xA6d1nfq0/CKXFCqXtsx4h5AgRomgVkYnAeMIGaICbTc34lMfAxRe55Gogls2VotKViWzp0xFsZku9sY2MFz4nZ9P5R1rCyZO0J7rI1rpx83/AF9SdFEhkx2ngX1JGALnYEpnbpikssRjJlkLzv2Dg0bEXJGKGbrHN+XuNjw6mVRWTpPEI4D1s1z1bdg28zwVzfREqj+5jFDR7yjhAXddjkVmK9JCJBS0LDNK45QWtL+1wY0d8/Qc10qdLlbp8EeS7R7b2SddHGXj0X3f5xLmnoGYNCMUxZ3vFc8EUlKXZureR3jbS4uLkaN3XcQmykn6Fa4Hn52WWPfbLL9py6rqZZpXzzuzyzvL3uO9zuHADYBuAWuuGyODDZPcyz6IUkUuIUsU9urfUxhwOxwzCzTycbN81djai2iV4clk3P2+11S+tjpX5mU0cTXxjUNnkN8zr7y3Rtt37lkorUuLNNs3FcCm6LdJ4gGwVQETBoHsaAAP7m6AHnsQX6X90Tu9m9tJRVViSfR8l545e9fLmbLVdLJY2ujwal6ovGV1ZOLutxZmAv5AjxWRKMOL/s2Xw1Gte3Ll4ftgvb4y9/1Qt0FwOWaoML3ulfOTLPM67naWBcSdu0Acyk73bPGOB0u4r7K0bnnMs/F+HuX3NoHs0nlaS+VkN75WlpeTwzWIAPhdT9O31FW/5FTH0VBy9ucfDn/BoMfReq/4k2iaAJWy5XHUsDLZnPJ+XIb8dRvS1BuWwZZq4V1x1UOXP39MfwbR0trsHwx4ohRuxKcMBmJeW9WHC4u4A5XEWNmgWBButKojGPHHmcR9p6rVWvDa8FCOfj/ZYdM6iKl6NRxwMdAMQ6sNjc4uewTkzyNc6wJswPbryRrEI8DDJy1Go9Lq/DHL2dDjGEyZZSzdIPqNR9LrNNZjk72hnsvcHyl9V+McqmJaN10SrlCYjl2IUk014JiMU+HEbcbi/EXS+RtlxWQdlYrBOQ2YfD+dFFzDseK2xeII2Zq0OQBKZvqRb0jUtnVpiUpfnkc75nG3gNB9AE58EkcVS7y6U/F/6+Rc0LElnZ08S0lgke0QwsdJJMcoaxpc4ja7Qbrfyhiss1ay2NVHF4zwNv6P+y+ucA6bq6ccHHO//K3T/uT+4k+Zx123pqPVTk/ZwXxf2Npb0Hp4Raasaw222Yy3PtOKbGjHUzWf5HKT4Vrzf9IDRdDsLJcW1/WdUwvfllgORg2udYGzRxKpaZIqX+S3tcIR+f3Fq2q6NxxlsteJGkWIjlzuI3gdQ3N6J8IbXwOfqO177ouLws+H+2a1Ue03DKJjosDoRnIt10jco5E3Jkk8HFqftnY+Jx24xOcYlX1FVO6pq5DNK/edjRua0DRoFzoNFsqpUeJlsucuC5AcqcJyO4ThFRVSCKmifM87mDuji52xg5khDNxS9IKCk36J12PHjRU/u/SOpo6uzdIBEaipPy9aR2Abby39xXO2vOYnQyupznpJj+DTZhR4ZJCXA2ldO9gadx6lpc0+FwtNTm+b+X8iZ7ENdCsaLv8AlZTew/pk8BtZ5DUefJZ9XR+9eZ6PsLtFv/p5v/1f8fY6pg0seG4bUYlI3MSLtbsLwDkiZfdmkd9QslMMcS+3NU7bo1LlH6v8SKX2XU1RV1suK4hMZJIYy1keyOl63b1Y+GzGkafMbknVHG1Tyo8jHrOzpaSuDs9aXHHgvuWfstn97qq3EnjWZ4bFpq2Eudk9WRxeiCKXeSa9g/VucNDRXLruflnh9X8TmeGsfXVU2UXlrKx7r6nsvcct+DWtB8A1Z78znhe47nZHd6bRSslz9Z+1Pkv495t3t0nAdR0jTpFFJIR/lijPoJU+54hg4PZkO8ulN9F83+M47K7K4P8AlcD6FKjxWDba+7mpro8l5VBJR3LlkqJwmI5VqEpQmIwWIPAbsHLRDLmPqea0eULMVJ7HiQpHmDf/ANvzBxImKrHqcJTOhSizDsrHO+VhPoEHN4Oju2Vyl4JlLQt2J02cbSx5G49EsFlq5208W12rnHZGwd559RpvJASlFyeEdeWohpqnZPp834G9dIumdJg3/IYbC2pqgLSvd3Y3W/6rhq939gIAvtGxboVxhE8nqNTqNfbx4volyX54mj1Nbitec1ZXSNab/wBKI5GAcMrLA253PNLepjyijraf/HJyjuunj2Lj8/8AZY1vR2jwpkTGx+8YhVszt63K4UUV/wDEIy2DyRYOIJBBtqNTnOW3c+H59TJRpNPbqXVWnJLlxxnxbaXCK92Xwxz4XlRg8OHYI4AZZsZkYyRxLi7qiC+TUm9upbKfF6uDk1liNVTR+r7qpYiuD4vp6z4+Zxx0bC4kNDQSSG6nKNwuV1Y1xSODZY3JtcF4Gx9EOiFViMhZTNAay2eR92xx32AkAku5Aem1Sdka1xAhW5l30s9mlZQQ+8FzJ4m2zuZmDo7mwLmn4bkC4J27lVd8ZvBLKXFZKfoh0alxCqbTx9kd6R9riKMbXczuA3k8LkMssUI5YuuDm8Gy9L+l7KQOwnBP6DIjlqKof4ksg0cGv4jYXeTbAa44Rla9zNc5RqWEaZ0c6MT1s/U07Otkd2nvceywX1fI7cPUnmVpkoVrLEKU7HhG8z4X0cwzsV0r8SqW96KG+WM/LZrgB4PffkFmd05cuBoVUI8x/AX9GsTlEFPDJh1SDeF3cLnN17NnuY86d12pF7IHOaWJcUOrajJTjzRsHtRdkgoqBpvd/Wv/ALmUzABfxlkiP7Vks4QZ2OzE9Rr1OXi5P+PngR6IuMuHV1DTvayqnZIYwTlLmOjbHdp5HNruLm7LpWl4J+86H+SRzfU2+DWPnx+TQLAcabgs3U1jDFDMxgJbZ5py3MIy9rL2aRcHeOzpYq6U97T5snbPd3aWu2njGD25w+WF49OGPfwDS9Juj+GCWpoS2qqKgHJHG5zzcm4bfZEy5138jYBaI0pPJwLNVbZFVt8OCwuvh7zUOm2NQ4gIazMI6lkDKeppzcGNzS97Xx7nRkvfrfTs33rPfxSa5HZ7JrlVK2qaxJYz+eZoFa1LgN1US2gdmhYf7B6gWS5cJM6lT3UQb8EV9SESMNyEJQmo59hOl7p/V9lU+Yen9Rr2k0IwhV90eP2RQ5i9R6q95CJWwKx+mSmdGkfqv8B/6D9UMfWRr1H/AMefuKuiCOZztKjq+CVpw3A31kVvesSm6inPyWLmh37csr+BOUFOoSUXJmPtOU79RHTw6Y+L/rBzxlII5S25e4gF7jqXuOrnEnmUiyxz4na0+ihpJ93Hnwy/F/nJHRfZzhnX1bARdsQ6x3A5bZR5uLfIFVTHdM1dr6nuNG2ub4Lz5/IXpGHEsZkkOrZ6ksbtsKanu3TgHBjneL06177FDwOZ2ZFaPs6zVP1pcvovnx9x0Dp9htASypxOcQ08EMkbIwS3O+WweRl7TjkaAGtF7F3FalnoeWjY459qa+PM5Z7VuhEFBJA+jzZKrM0ROJc5r25bZS7tEHPsOwjnpuotcs7jFdWlyNx6UzvwbCqbDaG5q605A5gu8vIBnlbbXNcta3hcfKs3/cnkdjZHgJdIJThOAtw+eUz1deXXa55eWCRwMpuT3Wt0vvcb8VdazYtpU3iDyAwNxw3o3NWx9mor3ZGO2FuZ5ijsf7R1kg8Uy9udu1C6UoV7mcrjhDWho3LfGKisIwSm5PLN4xzFX4dh9Ph9GTHNiFO2qq5xo8Mlv1cTXbtARpssbd4lYZRdtj8Ebk1VWvac+ZC1uwLVGCjyM7m5czYOgGFSVOJ0rIwf6c7JnOHwMhe17nX3bABzcEu5pQeRtKe46h06nbLiUuU5vdqWGI8Gve6SV48cphv5Lk3erg9f/j8PSnP3I0asw9s0jWkuY4P7D2HK9hPylZKrHCfA9Jr9DVq6cT6cU1zRfUXQSulaQGySZzrJUOtfyOtvAapk4zm8pY+Rz4azR6Wp12Wubf8A9vL/AMUvYWOFexhzZGyS1EcZF7tjjL9oI0c4ttt4JrhZKOJSOJHtHTUXd5RTy8eH3wHxXoXgNMc1ZXljwLWMsLXkcAwMLirjp+GMvAF3bdk579kU+WcPOPic36YvwXLlw19VK+4u+SzYsut7BzA8u2cApOnYs4Br1kr3iTXkn/orcON4G/u/8iss/WPQaN500fP6sVqlEZ7ivlTUc6wzSbHeI+6k+hem5SCoRwOr7o8fsihzFaj1V7yEStgVj9MlM6NI/Vf4D/0FDH1ka9R/8efuKuiKOZztKdHkkFThVJkOZ2FyTNmYNrBObxTEfLYObfiSik33PDxGaWEI9qNy5uOY+/gvuarWf+oPNrT9LfZIXI693DUPyOp9CXGlwmtxC3a6t/V8+qYctvGRxHkFq0seGTgf5Fe52Qpj0WfN/wBJfEJ7J8LbHLK87KamijaTs7QGY/8A5j1VVLNkpDu2p91o6dOvzbw/k1/BqJ+MYlHW1biWdcHU0PwRQRu6xuYcXhgvxzeAGnvEnhHIXZ+3Su+zm8bV72uL9/57CdOK73rpBE10sMUGEyQZzNNHE0kvZNNlDjd5sGNsBtZrbatNSxBvxORN+kkbN7UOlEeGyxVDKUz1U0Lo4JX/AODAAbv33zHMLgWuANdEquDlwQcpKPFnHX0tdWifE6hxkDB25n9ll75WxRaWJubBrdBvttO6uMa2l1ZjscrE30Ol0lMcR6Mtig7c1E7uDaXROJy24mJ9wN5ISW1C/LGYc6cI5E4rec/A3imKmdkIkb/UpoRCJAdJIWEmIFu5zczm33jLw1VGO2UvaaJz3RXsM9H+jtVXS9VSxl5+Jx0jiHF79g8Np3AqTnGCyy4VuXI6zNLRdGqItaW1FdUt8DIRexI2shab8yb79mCUpWy9htSUEan0bc91KZ5SXy1Mkksjzte5ziL+gCy6nhJo9l2HDGmi/HL+eBii6TVNGSKOlgnleT/VkHaYLd0HONNL2Fln07jn0njy4mjtrTX3QSrUn7FJKK9rT4tgsQ6c9IXjWWGl/wDrjYT6uz/ytMr6Y+LODX2BrZrL2r3v7Jmr1VdX1MoZU1s8ode46xwboCe4Dl+iB6tJejEfT2DutULLOfgvv9hWTCIY9jb+J+w0SXqrJdce46T7F0lXRy97z9l8isrABoNFSbbyzLfCMFiKSXsLDDh/Qb+7/wAign6xv0axpo+f1YrVKIz3FfKmo51hmk2O8R91J9C9NykFQjiFSOx4EK48xd//AG/MHEiYqsepylM6FLLMNzRub8zCPUIOTOjt31Sj4p/QpqAk2A1JtYDffgnTRxtLLhk6DD0ZdRxsrK+oOHktIjjYb1M7T3mFtwGNOl8x03jcbjGSTT69OoyzUVWTjKGMx5ylhQS8Hnn7MYeeKZr2KW6xj2g2e2wG/Q3A2DXtcFnXVHb1L9OE/Ffn1OsdMohSYPSUGx880QeB/wDGfeZj4ZmAfuW5LZX5HlKX+s7RUujlnyjy+SRCOs6jAq2Vps+V3UtO8OlEcLCPAyX8lVLSWTT23CVmqrqXVJfFtFT0VxmOic2Z4JjibZ2UXLWWsXADblGthrYFLpllnX7Yo/6WSj0x8v6NM9oGH0PXTVUFfHVmrndIyKNpc5gkJc/rX3s217AWudNBYrr0ttbWj5/asccj2Ce1Oqhp20tTTxYhHGAIzKbOaB3Q4kOD7DQGwPElDKhp5iSNya9IpulHTCsxEtE2WGGI3jp4hljadgcfmdbeedgLlNqq28RVtuVhE+iHS2pw2YzQASMeAJYXEhsrRexB+F4ubG287Vd1W9ZBpt2cHyOgy4r0XxQ9bOfcp3d/NeBxPFzheN557eKzKdtfBGpwrnxIMwfonT/1JKwVNtcpn6y/7IACfBW77WUqIRE8c9r8cUfu2DUzYWt0Er2Na1vOOFul+bvNpQxqlJ5ZcrIx5HLpXzVE+eR7ppp3i7nG7nOOg14fwFqUVXHIqKldNQjzbOmvjEULIhsjYG+Nha64d08ts+maKlVwjBdEkJYeLvLvlH1On5WeHPJ0Ln6KQrikm1U+ZT4QKTDheYu+Vh9SQB91cuRh0y3Xt+CJVzlSC1DNerXJ8Dg6qRbQNtCwf2D6i/3S5cZM6lK20QXsRX1JRIw3MQlKajn2E6Tun9X2VT5h6f1G/aEQjDEguw+H8aq1zKsWa2heIo2Zq2OQFKZvqZb0jktnVpkbp7NMIhoqWqxuqZnFI57adh3uFgHDmXOawHdryW2mO7DPJ6+TqslSuj+XQ06Wvmq6h1XVu62WQ3/tjG5rG7gN35uSq67Pow5fU63ZWhUMWW8ZdF0j/fizf/Zz0c97qWTSD+lRvD+T5LHIzyNnHwHFKohmWeht7d1UYadQT9J8vd1+3+hTp10hFZijshvFQtdBGRsdISDO8ebWt/ZzT9VLEVHzMP8AjdGbJXP3L+QVVXyyU7KJrew6oNQ99/8A248rYyObixw/SUuEv+KS6nT1Wmb7QptxwSefLl838gNBPY2KRCWDsXV7kHrvZfUVWSSjibT3NndZeNhB+ICxPoLG66+nvcfWPA9sabTJp0tJ9UuXy4IYn9n2E4c0PxevLnWuIYhlL+QaM0jhzGVO/USl6qOL3MVzNWx3pTQlhgw3D4oGEEGedomnIO3KX5ur8QSeFkytTby3/CFzlFLCNXDlpMuDDgDtCppPmEm1yIZG8EO2PgXuZglWWbl0JwUj/m5RbT+kDwO1/wBh58lz9Xd+xeZ6vsLs5r/qJr/1+/2/0XGI1FyuRZLJ7amGETibkj12u1P2CtejEFvfMoMUn2oEBqZ7Y4AYWy0Zef8AqO+g0H1upLngXpI4rc31+iFK56JGbUSKOZuZwaPicB6lOjwWTh2rvJqC6vBeVR3cElHcteOCKicpiOVaxKUpiMFjDwCzBz1Qy5j6litHlCybFTCgJtFjbgbJj4mKPovA3EUtmytlnSvS2dSmR1foWafEMKmwaR4ilN3s4uHWCVjwPiyyNGYDdbitNHGGDhdsLZqlZ4pP4cP4EMG9jtYJAKmaFkYOpiLnvcP7Q5oA8Ts4FD3DfMYu14wj6MW37eRYdM+mVPSQf8JwcgyEFkkrDdtMD3znHelOuu487BaVGNUdz5fU5kFdr9RtXGT69Ev4S/o5nh1I9sop42ukd8DWNLnPHENCwTk7HuPXUQjov+JvCXV8PM6v0a6A1LgH1ThTj5BZ0h8fhb9fBMrol1M+s7fpittK3Px5L7v5DWJdJcCwlxDMs9QDq2ICWUHeHPJyx+Fx4Fa69OuaR5vVdp6jULbObx4Lgvh188moYr0/xevJZT5cNhO8azOH6yLj9ob4q3bVDrljdN2Pq71lx2x8X/C5/Q1zEuhjnN6yOV00p1f1h1kPEOOoPiT4o6tVHPpLgP1X+PyUM1SzLqn193h+cTVKmnkjdkka5hG5wt6cQujGSkspnmraLKpbZxaftB5kQnB7MoTBOCJ8jssbS9x3NBJ+iGUlFZY2uqdktsFl+w2/AuiOUiWrtpqI73H7zv8AAf6LBfq+kPien7O7Cw1PUf8A5+/2/wBGwVtYLWC5c5nsaacCdJDmOd3dH1KXFZ4sdZPatq5kcRqVJPJUUorJrNSTI8MbtcfQbyouCyc61u2aguo/UODWho0DRYeAQo22NQjtXJFHWypiRx9RMXwmPNKX7ox9ToPpdMm8RwZdDDfe5vlH6v8AGO1T0tG66RVSlMRy7GKScOKYjFPjwG3CwtwFks2yWFgHdWKySjKjCgwVS2zr/MPqP9hFHkJvWJ58SUTlTDrY/TPSmdGmQ+9pc27CWvZ2mOaS1zXcnDUIqrXXLK8xur0kNXTtfNcn7f76iz+kNfM3qpauqkaeyWOmlcHbrFpdr4FbXqUuUTzFXZ25+lPh7jovQn2YTOYJao+5xWuQbdc4cSDpGP1a8lnlGdrzNnThr9PoY7NPHL6t/wAvr5YRf1vT7B8NBhw6IVkxFiYtQ4j56g3Lv25vJaYUKK8EcfUay/WWLc3J9Ev4SOfY10zxLESWzT+7Qk/4MF2Ajg83zO8zbkhnqK4eqss26Pse295te1fF/wBefwC4JQ08XcYCbd52p/08lklqJz9Y9XpuydNplmqPHxfF/wBeWB6elI7Ueo4bx+QkuHVHRhbnhIzTVxCkZ4JOlMdfPFI3LI1rxwcAR6FPjdjkYrtJGaxJJr28RGTo9QO16sD9LnN+gNloWrmupy59iaWTy6/g2v5PR9HaBpv1d/FzyPQlR6ub6lQ7D0qednxb+49HJDEMsTGsHBoA/hInc3xbOnTo41rEIpL2LApU1xKRKzJuhSkQgpS7tP0H1P4VKOeLLlYlwjzJ1dSALDQDdwVyl0QMIdWa5iNYhSM2pvSWDNBBkaXu7zx/lbw8VJPPALTVd3HfLm/khesmVpCL7CirJU6KOJqbS0ooOriAPed2neJ3eQslyeWdLTVdzSk+b4v89grUvVoz3SK+VyYjnWMHA27v06/hFLghVK3We4PIUCNE2CujE5MxlUwoMnM27eY1CqLww7Y74e4BE5G0Z65DcL0po21yLSjfcgXAuQLk2AvvJ3BA0dKqZuFNj2FYSTJTRjEa12pmcCyCncdP6eYZvMC511ANluprW3LfDx+x5ftK2UrnhYb/AGri178cFnw+JrGP9LK7EXf83OTHfSGPsRD9g73i7MeaKeojDhBeZNL2a7Xm14XgufxM4dkZ3QB/J81gtsnP1met0NNOnWKopfX48wtbSX/qR7fib83Mc/5S0+jNN9Dl/wAlfPqvH+zFDXKOJVGp6MvaSuUUmjY4xmuA25sb9ToeI+/FH6MgFvhyBOoXfC4H6FDsfRhq5dUQ6iYbvqPyq2yL31+J7qZjuPqPyptkTfWupJtC495wH1KvY+pTuj0QZscbNe8eJ+wRJRiA3OYtV13NC5ZCUVDmUVdX81SRlv1KS4EKKkN+tl8WtP8AJ/CjfRA0UNvvLPJfyydXUKJB3WlLVzpiRyL7QWGU+d+d3djPq7cPLb6I5PasCNHT31m+Xqx+b/rmWFVKlJHRumVcz0xI5lshOVyYkYrJBqdtm3+bXy3IZPLHUx2wz4kZCrQM2CuiFZMxlRkgxmNyWzVCQtMzK7kdR+ExPKMtkNk+HJhY3IWhsJDlPIltG+qZYQhhaWkCzto4qpSk3ls2VVVKDgorD5+0qZ4XQvynUHuniPymZUlk5VlctNPa+XR+P9jlLUpbRupuLemqUto6lVxOppGydppyP47nfqH3UTwHbp42+lHhL6+8U62SI2eLcDuPgVeE+Rl7yyl4msfQfp8S5qsGuGqT5j0WI81MsdugxhuI81e5k2xPHEeam9k2RASYjzVZZN0EI1GJc1MCp6mK5FeZ3yGzAXfwPE7leEjG7Z2vEFkapqJrO0853fRvhxPNU5Z5GmrTRr9KfF/JGKmpUSKtuKmqqUaRy7rhCKN0r8rfM7mjim8IrLOfGM9RZsj5vwRckNY0MboGj/ZPNJ4t5Z2cRqgoR5Ir6iVEkYbZiMjkxIwTkBjZmdbcNvgjbwhEI95PHTqNPKWjZNi8hRoyzYG6ITkzG5RkhIYjcgaNUJBHszC3p4oU8MbOKsjgVYbaHcmMxxbTwxqN6Bo1wmO08yW0b6rB17WyNyP1B9QeI5oU2nlGuUYXQ2T/ANFPPC+J1nag7Hbj+DyTliS4HHsrnppYly6Px/sap6pA0a6ryyp6pLaOjXePsqQRY2IO46gocGyNqksME/D4natJjPLUehV7mKlpapcYvH0AnD5R3XNd43afur3IW9LcvVkn8jHUVA+G/g5v5UzEHu9Sv2/NHuoqD8NvFzfypmJO71L/AG/NGRQSnvOa3zJKm5BLS3P1ml8wrMPjGryXnnoPQflVuYyOkrjxm8/JBnThos0BoG4aBVga7YxWI8EIz1aJIyWXlbUVSNI51t4pFG+V2VvmdzRz/CZwissxRjZqJbYeb6L88C4ijbE3K3zO9x4lKbcnlnYrrhRDbHzfiKVEytIzW2CEj0aRgnMWkcmJGSchmJmUcztQN5Zqrh3ccdeoORytIXOQvI5GjNOQO6IVk8CoRPAdjkDRohIYY5A0aYSI1EV+0No281cXjgwbq93pR5go3omhMJjMb0to1QmOwToGjdXaOh7XDK4BwO4oeXI15jZHbJZRXVWGub2o7vbw+IflNU0+ZzbtDOv0quK8Oq+/1F4apRxFV6gdiq0DRthqByOsQ4NcdQMMrFWBy1AQVnNVgZ+oPGsU2k/UA3VivAD1AvJWK8CJagUlq0SRlnqBKaqRqJhs1IWmw57+0+7G/wDcfLd5qOajyGU6Oy30rPRj839vP4FndrG5WCwH+9eJSuLeWdNbKo7YLCE550SRlstEZHo0jDOYtI9GkZZzCU8XxHy/KqT6IZTXj05eRN7lSQc5C73I0jNOQBxRmdvJhQo8oQkxyphxYwxyBo0RkHY5A0aIyBzw/E3zH3CKMujFW1fuj5oHG9E0LhMYZIltGmExqKdC0a4WjsNQgaNkLTM9PFJq4WPzDQ/6+atScSW0U38ZLj4rn+e8RlwuRurHB44HQ/hGpxfMwz0FsONbyvg/sLPc9nfa5viDb12ItqfIzSnZX68WjLavmq2Bx1QQVaraH+qPGrU2l/qgbqvmr2C5aoi2R7+41zvAE/VXtS5gKyyz1E37hmLC5Xd8hg9T6DT6qnOK5GiGgunxm9q+L+3zHoKWKPUC7vmdqfLh5Jbk2bqtNTTxSy/F8/6My1CpIKdwjLOiSMc7RV8iNIyTmLyPRpGWcycEN+07ZuHHxUlLog6qs+lIK9yBIfKQB7kaRnlIA9yNIzSkQVgGch4FTKC2vwDVEfxDzQRfQddX+5AEZnJscqaGRkHY5A0aIyDsegaNEZEJYL6t0PDiiUujF2U7vSjzANfbQ6IsGdSaeGHZIhaNEZhmSoGh8bBmOoQ4NMbhmOpVYNEbg7alVgcriL2RO7zGnnlF/VXmS6gyhTPjKCfkgZo4PkHqfyr3y8Rf6XTP9n1+54UcHyD1P5U3y8SfpdMv2/N/cm2OJuxjRzyi/qqzJ9Q410R4xgvgibqlVgY7gD6lXgTK4WkqFeDPK4XfKiSM0rQD5EaRnlMC56JIRKeQsUG93p+ULl0Q6ujHpT+AR70KQ2UgL3I0jPKQB7kaRnlIGrFhoI76nYPqhk+g+qvPF8hjMl4NO4i0qwUwE0VtRs/hHF5M1le3iuQJEKJscqaGRkHY9A0PjIM16FofGZl7A7bt4qk2gpwjZzF3xubzHEfdMTTMsq5w9qPNkUaJGwK2RDgcrAjZEOBqsCNmVYGK0mKhVgYriQqFMF98e94UwX3xE1CmAXcQdMrwLdoN0qvAt2A3SIsCnYCdIiSEysMMY52zQcSo2kVGE7OXLxGY4w3ZqeKBts1QrjXy5+Jhz1EipTAveiSEykBe5GkZ5SBqxYSKO/gqbwMrr3P2DBKWam8cERzKwNxFrlbQMZBAUI1NNYYCWK2o2fwjUsmayvbxXIEiFEmuVYDUgzXoWh0ZhWvQtDozCtehwNUyL4WnkeX4VqTQMqYS9gF0Dhs7X++CLcmJdM48uJDORt0V4F72uZISKYCVhISKsB94Z6xVgvvD3WKYJ3hgyK8Fd4RMimAHYRz32aq8A72+RNsDjt08fwqckg402S58ArIGj+48/wAIXJsdGmEefEm56rAxzBOeiSEymCc9EkJlME5yJIS5EFYASKK/gqbwMrrcvcM6AWCWauCWECc5EhUpEcysDJBrlbQEZBWuQtDoyCAoRqYKWHe30RqXiIsp6xAIhBkFQtPARr0OBkZhGvVYGqYQPQ4GqZMPVYGKZPNx1VYC3J8yBiYd3por3MF1VvoRNM3iR6K97Aenh0bMe7D5ipvK/TL/AMj3uw+Yqbyfpl/5Gfdm8T9FN7LWnh4skImDd66qtzCVVa6E81tmirAe5LkRL1MAuYNz0WBbmDc9XgW5g3PRYFSmDJRCm8mFCg0UN9ToP5QuXgPrqzxkGJQD28cEDc5FgVKQJzkSQqUiN1YGTwUIgjUI2IVqFjUEaqGoUm7x8UxcjFZ6zIKwDwULCNQsYggVDETCoYiYVBokqCRkKgjKhZ5QhhQowrBZEqAsiUQDBlWLZBysWwZRC2YUKJM2jxCj5BR9ZDjklG6QNyIUwTkQpgyiFMwoUf/Z"/>
          <p:cNvSpPr>
            <a:spLocks noChangeAspect="1" noChangeArrowheads="1"/>
          </p:cNvSpPr>
          <p:nvPr/>
        </p:nvSpPr>
        <p:spPr bwMode="auto">
          <a:xfrm>
            <a:off x="155575" y="-2795588"/>
            <a:ext cx="583882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5122" name="Picture 18" descr="https://encrypted-tbn2.gstatic.com/images?q=tbn:ANd9GcS4uNWbRlYVKHYedlyFN8z-BpqAyuhOOyBCl8ECj90yJOpwsx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6" y="0"/>
            <a:ext cx="2984494" cy="1254429"/>
          </a:xfrm>
          <a:prstGeom prst="rect">
            <a:avLst/>
          </a:prstGeom>
          <a:noFill/>
        </p:spPr>
      </p:pic>
      <p:sp>
        <p:nvSpPr>
          <p:cNvPr id="8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  <a:noFill/>
        </p:spPr>
        <p:txBody>
          <a:bodyPr/>
          <a:lstStyle/>
          <a:p>
            <a:r>
              <a:rPr lang="nl-NL" dirty="0" err="1"/>
              <a:t>Improve</a:t>
            </a:r>
            <a:r>
              <a:rPr lang="nl-NL" dirty="0"/>
              <a:t> IT Services BV</a:t>
            </a:r>
          </a:p>
        </p:txBody>
      </p:sp>
      <p:pic>
        <p:nvPicPr>
          <p:cNvPr id="6146" name="Picture 2" descr="Afbeeldingsresultaat voor thank you">
            <a:extLst>
              <a:ext uri="{FF2B5EF4-FFF2-40B4-BE49-F238E27FC236}">
                <a16:creationId xmlns:a16="http://schemas.microsoft.com/office/drawing/2014/main" id="{1412E986-3249-489A-92F2-6AF28D11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19" y="2200274"/>
            <a:ext cx="5994650" cy="38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9471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http://sociable.co/wp-content/uploads/2016/05/On-demand-Apocaly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568" y="4194628"/>
            <a:ext cx="3379399" cy="190772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Testing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325" y="1531711"/>
            <a:ext cx="8378825" cy="46640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Increasing business importance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Increasing </a:t>
            </a:r>
            <a:r>
              <a:rPr lang="en-US" sz="2800" b="1" dirty="0">
                <a:solidFill>
                  <a:srgbClr val="C00000"/>
                </a:solidFill>
              </a:rPr>
              <a:t>code size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complexity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Technology advancement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Systems-of-systems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Variety of devices and OS’s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Security vulnerabilities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Outsourcing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Time-to-market critical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/>
              <a:t>Number of defects hardly decreases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2050" name="Picture 2" descr="Afbeeldingsresultaat voor niemals aufgeben frog">
            <a:extLst>
              <a:ext uri="{FF2B5EF4-FFF2-40B4-BE49-F238E27FC236}">
                <a16:creationId xmlns:a16="http://schemas.microsoft.com/office/drawing/2014/main" id="{B4CCD1E0-853C-43B5-ACFF-14D7AA5E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080860"/>
            <a:ext cx="2028825" cy="28575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893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2A2356-1335-4274-A1D8-66CC919AA82D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  <p:sp>
        <p:nvSpPr>
          <p:cNvPr id="552964" name="AutoShape 4" descr="data:image/jpeg;base64,/9j/4AAQSkZJRgABAQAAAQABAAD/2wCEAAkGBxIPEBAPDwwQEA8NEA8NEBANDBAQDw4UFBEWFxQRFBQYHCggGBonHBQUITItJSkrLzo6Fx8zODM4NygtLi0BCgoKDg0OGxAQGiwlICQsLy8rLywsLDQvLC0sLCwsLC8tLCwsLCwsLCwtLCwsLCwsLCwtLCwvLCwsLCwsLCwsLP/AABEIAOEA4QMBEQACEQEDEQH/xAAbAAEAAgMBAQAAAAAAAAAAAAAABQYCAwQHAf/EAEgQAAIBAgIECAkJBgUFAAAAAAABAgMRBBIGMVGSBRMhQVNhcbEVFiIygZGTocEHIzNCUnJzstFjgqLC0vAkNENU4RRio7Px/8QAGgEBAAIDAQAAAAAAAAAAAAAAAAQFAQIDBv/EADcRAQABAgIFCgYBBAMBAAAAAAABAhEDBAUSFDFRExUhMjNBYXGBkVKhwdHh8CIjQlOxNHLxov/aAAwDAQACEQMRAD8A9S0h4cdF8VStxlryk+Xi76kltJ2Vyuv/ACq3f7VWfz84U8nh7++eH5VStXlN3nOU3tlJss6aaad0WUVeJXXN6pmfNrMtAAAAAAAAAAAAAAAAAAAAAAAAAAAM6dSUXeMpRe2MnF+tGJiJ3w2pqqpm9M28ll4A4elKSo13dy5IVNTvzRl+pX5nKxEa9HrC5yOkKqqow8Xv3T9JWYrl081xFVznOb1zlKT9Luehpp1aYjg8biVzXXNU98sacHJpJXbMzMRF5YppmqbQkqXBq+tJt7I8iI8409ybRlI/uls8Hw2PeNeWqb7Lhng+Gx7w5ao2XDPB8Nj3hy1RsuGeD4bHvDlqjZcM8Hw2PeHLVGy4Z4Phse8OWqNlwzwfDY94ctUbLhng+Gx7w5ao2XDPB8Nj3hy1RsuGeD4bHvDlqjZcM8Hw2PeHLVGy4Z4Phse8OWqNlwzwfDY94ctUbLhng+Gx7w5ao2XDPB8Nj3hy1RsuGeD4bHvDlqjZcM8Hw2PeHLVGy4Z4Phse8OWqNlwzwfDY94ctUbLhng+Gx7w5ao2XDPB8Nj3hy1RsuGeD4bHvDlqjZcNjLg6HM5L03MxjVMTlKJ3I/E4Z03y8qeprUzvRXFSHi4VWHPS1X2cj5muY2clj8ZZ7F6kQNipXPOlStlgpknwVT5HLnbyrsX9+4jY09Nk/KU2ianecUsAAAAAAAAAAAAAAAAAAAAAAAAAADViaeeEl1XXatRtRNpu54tOvRMIImqlsNW7Vc2aJfgx/N+lkTG6yyyvZuu5zSC4C4C4C4C4GdGlKbtGLb6ubtfMa1VRTF5bU0TVNqYd1Pgeb1yjH1tnGcxT3JMZSqd8lTgia82UZdWpiMxT3sVZSqN3S4KkHF2kmmuZo7xMTF4RqqZpm0sbmWC4C4C4C4C4C4C4C4C4C4C4C4C4HxvkBKvJk9Stpq3aGbNEtwa/m/SyLi9ZY5bs3Vc5u5cBcBcBcDbhaLqTUFz63sXOzSuqKYvLph0TXVqws+HoRpxUYqyXrfWyvqqmqbytqKIoi0Npq3ANGMwsasbPX9WXPFm9Fc0TeHPFwoxItKr1YOEnGWuLsyxiYmLwqKommbSxuZalwFwFwFwFwFwFwFwFwFwFwFwPjYJQCJymbzV1c7Zs5JPg9+R6WRsXrLDLT/B03ObvcuC5cFy4LlwXTujlLyZz528i7ErvvXqIeaq6YhY5KnompMkVOAAACuaQRtVTX1oJvtu18ET8tN6FXnItieiMud0S5cFy4LlwXLguXBcuC5cFy4LlwXLguXBcuC42ZJlBJkxUOk1dXNJ8ps5JHAPyPSyPidZOy/UdFzm73LguXBcuC5cF1m0cd6L6pyXuRAzPX9Frkp/p+qUI6YAAAFe0m8+H3X3k7K9WVZnutHkhrklBuXBcuC5cFy4LlwXLguXBcuC5cFy4LlwXLguORliZQqZLVTqNXZyT1s2cUhgX5HpZwxN6bgdRvzGlne5mFi5mFi5mFi5mFi6z6Mv5mX4kvyxK/Ndf0W2Q7OfP7JcjJoAAAV3Sl+VS+7PvROym6VZpDfT6oPMS7K+5mFi5mFi5mFi5mFi5mFi5mFi5mFi5mFi5mFi5mFi5mFi5mFi45CzF0PElKx2Grs46j5WbOMu3BvyPSzjXvS8Gf4N+Y1drmYFzMC5mBczAutWi/0L/El+WJXZvr+i40f2U+f2TBFTgAAAi+GuDJV3BxlFZFJPNflvbZ2EjAxow73Q81lqsaYtO5G+LlTpIfxfoSNrp4Si8318YPFup0sPVIxtdPA5vr4w++Lc+lh6mNrp4HN9fxQeLc+mhusbZTwZ5vq+KDxbn00d1jbI4HN9XxHi3PpYbrG108Dm+v4oYvRypzVKf8X6Gdrp4SxzficYaa/ANaKulGfVCXL70janNYc+DnVkcWmL9E+SLmmm0001yNNWa7USI6emESbxNpfMxli5mBczAuZgXHIF0VF6iQrnaauziqa2bOMuvCS8n0s5V70nBn+Ldc1dblwXLguXBcuC626K/QP8SXdErc32nou9H9l6pkipwAAAAAAAAAAAAACP4W4MjXjzKol5Mv5X1HbBxpw58EbM5anFp8e5S5pxbi004tpp601rRax09MKCbxNpY3MsXLguXBcchYmUZHmO6AkDV3R9XWzZwlsw9XK7PU/ca1Rd0w69Xol15jSyTczCxczCxczCxczCxdcNE/oH+JLuRV5ztPReaO7H1TRFTwAAAAAAAAAAAAAAClaT0smIk1/qRjU+D/AClrlar4fkoM/Tq40+PT++yKzEmyHczCxczCxdoxFbkstb19RtTDliV9Foc0da7Ubo6RNXZHVX5TNnGd7G4YfY1GtTFobRVMbmXHy2+5GLQzr1cTj5bfchaDXq4nHy2+5C0GvVxOPlt9yFoNerivWhUm8M2+ln3Iqc92vo9JoqZnA6eMp8hrIAAAAAAAAAAAAAAAommmJ/xKjF+ZShF9rcn3NFvkqf6d54vN6VxZ5e0d0R9UDx8tvuRLtCt16uJx8tvuQtBr1cXx1pfa+AtDGvVxY3MtX2L5V2oMpI1dkbWflM2cZ3tdwwXAXAXAXAXAv2g/+Vf4s+5FRnu19HptE/8AH9ZWEhrMAAAAAAAAAAAAABycJ4+GHpyq1HyLkUeecuaK6zphYdWJVqw45jHpwKJrq/8AfB5jisTKrOdSb8qpJyezl5l1LV6C9opimmKY7nj8TEnErmurfLTc2aFwFwFwMovlXagJQ1d0ZX859pu4TvawwAAAAABf9Bv8q/xZ90Snz3a+j02iP+P6ysJDWgAAARfCvDtLCyjCrnvKOZZI3Vr22nfCy9eLF6UPMZ3CwKoprv0uLxxw2yr7NfqddhxfBH53y/j7Hjhhv2vs/wDkbDi+DPO2X8fZktL8NtqeyZjYsXw92edsvxn2ffG7C/aqeykNixfD3Odstxn2k8bsL9qp7KQ2LF8Pc52y3GfaWL0ww37R9lP/AJM7Di+DHO2X8fZrlpph1qp132Qh8ZGYyGJxj99Gk6YwI3RV7R93NidNo2+aw8m/2soxS9Cvc6U6Pn+6r2cq9NU2/hRPr+LqvwjwjUxE89Wd2uSKXJCC2RXN3k/DwqcOLUqfHzGJj1a1c/aPJyHRwAAAAB9hrXagyljR3RWIflS7Tdwne13DBcBcBcBcBcC/6Bv/AAsvxp/liVGf7T0el0P2E+c/RYyEtQAAAo2n/wBNR/Cf5i10f1J83ndM9pT5fVVrk9TlwFwFwFwFwFwFwFwFwFwFwFwFwMoPlXau8CXNEhE4jzpdpu4TvawwAAAAABffk/f+GqdVeX/rplTn+0jy+svR6Gn+jV/2+kLMQVuAAAFG+UFfO0HtpzXqkv1LTR/Vq83ntNdpR5SqpYKYAAAAAAAAAAAAAAA+w1rtXeBMmiQiMS/Ll2m6PVvarhguAuAuAuAuBe/k9fzFZft2/wDxw/QqtIdePL6y9FoXsqv+30haiAuQAAApvyiUXbD1OZOpTfbJRa/LIstH1daPJQ6bon+FfnHvafpKmXLJRFwFwFwFwFwFwFwFwFwFwFwFwFwMoPlXau8EJo0SUNivPl2m6PVvag1AAAAAAuXyd1+XEU+qnUXvUv5St0hT1al7oSvpro8p/fkupWr8AAAOHhng5YmjOjJ2cleMvsyXmv8AvrOuDizh1xVCPmsvGPhTRPp4S8sxeGnRnKnUg4zg7NP3NPnTL2iuK41qdzx+Jh1YdU0VxaYaTZzAAAAAAAAAAAAAAZU9a7V3hmE4aJKFxXny7fgbo1W9quGC4C4C4C4C4EvonjeJxdJt2jUvQl2Ttb+JRI+ao18KfDpTdHY3JZimZ3T0e/5s9RKN68AAAAHDwpwTRxUbVqabXmyXJOPZJf8Aw64WNXhzemUfMZXCx4tiR91draCQ+pippc2enGb9zRMjSE99P781XVoSn+2ufWL/AGaHoHLmxkfTh2v5zbnCPh+f4c+ZKv8AJ/8AP5Y+Ik/93D2Mv6jPOFPw/P8ADHMlf+SPb8niJU/3cPYy/qHOFPw/P8HMlfxx7fk8RKn+7h7GX9Q5wp+H5scyV/HHt+WL0Fq82JpvthJfEzzhT8MnMmJ8ce35c2I0LxMVeMqVS3NGbjJ9mZJe83pz2FO+8OVeh8xTF6bT6/fo+av4ijKnJwqQlCcdcZppol01RVF4lWV0VUVatUWlruZalwFwFwFwMqetdq7wzCdNElB4t+XLt+BujVb2q4YLgLgLgLgLgLhh6ro1wp/1WHhNv5yPzdVf9yWv0qz9JRZjC5OuY7u57HI5nl8GKu+OifP870qcEwAAAAAAAAAAAACK0g4Fhi6bi0lVim6dS3LF7Hti+c74GPOFVfu70POZOnMUWnfG6f3ueWVYOEpRkmpQbjJPWmnZr1l7ExMXh5CqJpmYnfDG4YLgLgLgZU35S7V3gjenzRKQWM8+Xb8DdGq3tNzLUuAuAuAuAuAuBLaNcMvCVlJ3dKpaFWK2c0l1q/va5yPmMHlaLd/cmZHNzl8W/dO/7+j1OlUU4qUZKUZJSjJO6aa5GmUcxMTaXsKaoqiJjdLMwyAAAAAAAAAAAAB5pp3hlTxja/1qcKr7eWL/ACL1lzkqtbC8peU0thxRmZmO+In6fRXrkxWlwFwFwM6XnR7V3mGY3rAaJSBxn0ku34G6LVvaTLUAAAAAAAAsmiekzwrVGs28PJ8j1ui3raXPHavSQs1leU/lTv8A9rXR+kOQ/hX1f9fh6PSqKcVKMlKMknGUWmmnqaZUTExNpeopqiqLxN4ZGGQAAAAAAAAAAAeb/KBXUsWop/RUYRfU25S7pRLjI02wr8ZeW0xXFWYtHdEfWfsrRNVQAAAZUvOj95d4ZjesRzS0BjX85Pt+Bui1b2i5lqXAXAXAXAXAXAXAXAmOAdIquDdo+XSbvKlJ8nbF/Vfu6iPj5ajF39E8U3KZ/Ey02jpp4fbg9C4H0hoYpJU6mWpz0qlo1F2L63ouVOLl68PfHRxely2ewcx1Z6eE7/3ySpwTAAAAAAAAABH8OcKwwlGVWXK9UIXs6kuaP6nXBwpxatWEbNZmnL4c1z6Rxl5LicRKrOdSbvOpJzk+t7OovqaYpiIjueNrrqrqmurfLVc2aFwFwFwM6T8qP3l3hmN6xnNLV7HfST7fgbote9oMtQAAAAAAAAAAXAmuD9KcXQslX4yK+rXXGLe873kevK4VfdbyTsHSWZwuiKrx49P5+acw3ygPVVwie10qtv4WviRatH/DUsKNOT/fR7T9J+6Qp6e4Z+dRrx/cpte6RynR+J3TH76JEaawJ3xV8vu3LTjCbaq7aT/U12HF8Pd054y3GfYenGE21fZP9RsOL4e5zxluM+zB6d4X7Nf2Uf6jOwYvg155y/j7Pi08wvR1/Zw/qGwYvGGOesvwq9vyxlp7hualiH+5T+MzOwYnGP30YnTWBwq9o+7hxnygcjVDC8vNKtPkX7sdfrOtGj/iq9nDF03/AI6Pf7R91S4S4Sq4mfGVqjlLUlqjBbIpaidh4dOHFqYU2PmMTGq1sSb/AE8nIdHEAAAAGdJ+VH70e8Eb1lOaYruO+kn2/BG6JX1paLmWpcBcBcBcBcBcBcBcBcBcBcBcBcBcBcBcBcBcBcBcBcBcBcBcBcDOj50fvR7wzG9Zjmmq3j385Pt+COkIdfWluwlOM4NNcqb5edHOqZiUjBoprotLnrUZQ1rk2rUzeKolwrw6qN7VmMud4MwLwZgXgzAvBmBeDMC8GYF4MwLwZgXgzAvBmBeDMC8GYF4MwLwZgXgzAvBmBeDMC8GYF4MwLwZgXgzAvDKEXJ2Su+oT0b21MTVNod1LDqEXKVm7N9S5OY4zVMzaEyjCiimZqcVF+VH70e87IUb4Wg5pyvcL0nCvUjLXGTXq5H70zamb0xMImNTNOJNM9zRh67g760+RraKqbwYeJNE3SMMRGWprses5TTMJ1OLTVuZZ11GLS21oM66haTWgzrqFpNaDOuoWk1oM66haTWgzrqFpNaDOuoWk1oM66haTWgzrqFpNaDOuoWk1oM66haTWgzrqFpNaDOuoWk1oM66haTWgzrqFpNaDOuoWk1oM66haTWgzrqFpNaDOuoWk1oM66haTWgzrqFpNaDOuoWk1oHVS50vSLSxNdMOLF4rN5MdXO9p1pot0yiY2NrdEbmnDK84JfaXud2buEb1/8AVdhA2uhfc3Yj7pnow67degrz+tFLlfWlz/AN7Wc8pmoiNSv0dNJ6OqrnlcOOnvh5/VwtSLalTkmuTzW+4s7vPTTVE2mGHFS+xLcYYtPA4mXRy3GGNWeBxMujluMGrPA4mXRy3GDVngcTLo5bjBqzwOJl0ctxg1Z4HEy6OW4was8DiZdHLcYNWeBxMujluMGrPA4mXRy3GDVngcTLo5bjBqzwOJl0ctxg1Z4HEy6OW4was8DiZdHLcYNWeBxMujluMGrPA4mXRy3GDVngcTLo5bjBqzwOJl0ctxg1Z4HEy6OW4was8DiZdHLcYNWeBxMujluMGrPA4mXRy3GDVngcTLo5bjBqzwOKl9iW4was8GUaE3yKnLda97DNpXXQ/RaSlGvXjZR5Yxa5Xs5Nn96iBms1ERqUT0rzRujapqjExItEbo4/hfSpejAKrpX567F3FnkuqpNJ9aEATlSAAAAAAAAAAAAAAAAAAAAAAAAAABL6N/TIiZvqLDR3aLkVL0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66" name="AutoShape 6" descr="data:image/jpeg;base64,/9j/4AAQSkZJRgABAQAAAQABAAD/2wCEAAkGBxIPEBAPDwwQEA8NEA8NEBANDBAQDw4UFBEWFxQRFBQYHCggGBonHBQUITItJSkrLzo6Fx8zODM4NygtLi0BCgoKDg0OGxAQGiwlICQsLy8rLywsLDQvLC0sLCwsLC8tLCwsLCwsLCwtLCwsLCwsLCwtLCwvLCwsLCwsLCwsLP/AABEIAOEA4QMBEQACEQEDEQH/xAAbAAEAAgMBAQAAAAAAAAAAAAAABQYCAwQHAf/EAEgQAAIBAgIECAkJBgUFAAAAAAABAgMRBBIGMVGSBRMhQVNhcbEVFiIygZGTocEHIzNCUnJzstFjgqLC0vAkNENU4RRio7Px/8QAGgEBAAIDAQAAAAAAAAAAAAAAAAQFAQIDBv/EADcRAQABAgIFCgYBBAMBAAAAAAABAhEDBAUSFDFRExUhMjNBYXGBkVKhwdHh8CIjQlOxNHLxov/aAAwDAQACEQMRAD8A9S0h4cdF8VStxlryk+Xi76kltJ2Vyuv/ACq3f7VWfz84U8nh7++eH5VStXlN3nOU3tlJss6aaad0WUVeJXXN6pmfNrMtAAAAAAAAAAAAAAAAAAAAAAAAAAAM6dSUXeMpRe2MnF+tGJiJ3w2pqqpm9M28ll4A4elKSo13dy5IVNTvzRl+pX5nKxEa9HrC5yOkKqqow8Xv3T9JWYrl081xFVznOb1zlKT9Luehpp1aYjg8biVzXXNU98sacHJpJXbMzMRF5YppmqbQkqXBq+tJt7I8iI8409ybRlI/uls8Hw2PeNeWqb7Lhng+Gx7w5ao2XDPB8Nj3hy1RsuGeD4bHvDlqjZcM8Hw2PeHLVGy4Z4Phse8OWqNlwzwfDY94ctUbLhng+Gx7w5ao2XDPB8Nj3hy1RsuGeD4bHvDlqjZcM8Hw2PeHLVGy4Z4Phse8OWqNlwzwfDY94ctUbLhng+Gx7w5ao2XDPB8Nj3hy1RsuGeD4bHvDlqjZcM8Hw2PeHLVGy4Z4Phse8OWqNlwzwfDY94ctUbLhng+Gx7w5ao2XDPB8Nj3hy1RsuGeD4bHvDlqjZcNjLg6HM5L03MxjVMTlKJ3I/E4Z03y8qeprUzvRXFSHi4VWHPS1X2cj5muY2clj8ZZ7F6kQNipXPOlStlgpknwVT5HLnbyrsX9+4jY09Nk/KU2ianecUsAAAAAAAAAAAAAAAAAAAAAAAAAADViaeeEl1XXatRtRNpu54tOvRMIImqlsNW7Vc2aJfgx/N+lkTG6yyyvZuu5zSC4C4C4C4C4GdGlKbtGLb6ubtfMa1VRTF5bU0TVNqYd1Pgeb1yjH1tnGcxT3JMZSqd8lTgia82UZdWpiMxT3sVZSqN3S4KkHF2kmmuZo7xMTF4RqqZpm0sbmWC4C4C4C4C4C4C4C4C4C4C4C4C4HxvkBKvJk9Stpq3aGbNEtwa/m/SyLi9ZY5bs3Vc5u5cBcBcBcDbhaLqTUFz63sXOzSuqKYvLph0TXVqws+HoRpxUYqyXrfWyvqqmqbytqKIoi0Npq3ANGMwsasbPX9WXPFm9Fc0TeHPFwoxItKr1YOEnGWuLsyxiYmLwqKommbSxuZalwFwFwFwFwFwFwFwFwFwFwFwPjYJQCJymbzV1c7Zs5JPg9+R6WRsXrLDLT/B03ObvcuC5cFy4LlwXTujlLyZz528i7ErvvXqIeaq6YhY5KnompMkVOAAACuaQRtVTX1oJvtu18ET8tN6FXnItieiMud0S5cFy4LlwXLguXBcuC5cFy4LlwXLguXBcuC42ZJlBJkxUOk1dXNJ8ps5JHAPyPSyPidZOy/UdFzm73LguXBcuC5cF1m0cd6L6pyXuRAzPX9Frkp/p+qUI6YAAAFe0m8+H3X3k7K9WVZnutHkhrklBuXBcuC5cFy4LlwXLguXBcuC5cFy4LlwXLguORliZQqZLVTqNXZyT1s2cUhgX5HpZwxN6bgdRvzGlne5mFi5mFi5mFi5mFi6z6Mv5mX4kvyxK/Ndf0W2Q7OfP7JcjJoAAAV3Sl+VS+7PvROym6VZpDfT6oPMS7K+5mFi5mFi5mFi5mFi5mFi5mFi5mFi5mFi5mFi5mFi5mFi5mFi45CzF0PElKx2Grs46j5WbOMu3BvyPSzjXvS8Gf4N+Y1drmYFzMC5mBczAutWi/0L/El+WJXZvr+i40f2U+f2TBFTgAAAi+GuDJV3BxlFZFJPNflvbZ2EjAxow73Q81lqsaYtO5G+LlTpIfxfoSNrp4Si8318YPFup0sPVIxtdPA5vr4w++Lc+lh6mNrp4HN9fxQeLc+mhusbZTwZ5vq+KDxbn00d1jbI4HN9XxHi3PpYbrG108Dm+v4oYvRypzVKf8X6Gdrp4SxzficYaa/ANaKulGfVCXL70janNYc+DnVkcWmL9E+SLmmm0001yNNWa7USI6emESbxNpfMxli5mBczAuZgXHIF0VF6iQrnaauziqa2bOMuvCS8n0s5V70nBn+Ldc1dblwXLguXBcuC626K/QP8SXdErc32nou9H9l6pkipwAAAAAAAAAAAAACP4W4MjXjzKol5Mv5X1HbBxpw58EbM5anFp8e5S5pxbi004tpp601rRax09MKCbxNpY3MsXLguXBcchYmUZHmO6AkDV3R9XWzZwlsw9XK7PU/ca1Rd0w69Xol15jSyTczCxczCxczCxczCxdcNE/oH+JLuRV5ztPReaO7H1TRFTwAAAAAAAAAAAAAAClaT0smIk1/qRjU+D/AClrlar4fkoM/Tq40+PT++yKzEmyHczCxczCxdoxFbkstb19RtTDliV9Foc0da7Ubo6RNXZHVX5TNnGd7G4YfY1GtTFobRVMbmXHy2+5GLQzr1cTj5bfchaDXq4nHy2+5C0GvVxOPlt9yFoNerivWhUm8M2+ln3Iqc92vo9JoqZnA6eMp8hrIAAAAAAAAAAAAAAAommmJ/xKjF+ZShF9rcn3NFvkqf6d54vN6VxZ5e0d0R9UDx8tvuRLtCt16uJx8tvuQtBr1cXx1pfa+AtDGvVxY3MtX2L5V2oMpI1dkbWflM2cZ3tdwwXAXAXAXAXAv2g/+Vf4s+5FRnu19HptE/8AH9ZWEhrMAAAAAAAAAAAAABycJ4+GHpyq1HyLkUeecuaK6zphYdWJVqw45jHpwKJrq/8AfB5jisTKrOdSb8qpJyezl5l1LV6C9opimmKY7nj8TEnErmurfLTc2aFwFwFwMovlXagJQ1d0ZX859pu4TvawwAAAAABf9Bv8q/xZ90Snz3a+j02iP+P6ysJDWgAAARfCvDtLCyjCrnvKOZZI3Vr22nfCy9eLF6UPMZ3CwKoprv0uLxxw2yr7NfqddhxfBH53y/j7Hjhhv2vs/wDkbDi+DPO2X8fZktL8NtqeyZjYsXw92edsvxn2ffG7C/aqeykNixfD3Odstxn2k8bsL9qp7KQ2LF8Pc52y3GfaWL0ww37R9lP/AJM7Di+DHO2X8fZrlpph1qp132Qh8ZGYyGJxj99Gk6YwI3RV7R93NidNo2+aw8m/2soxS9Cvc6U6Pn+6r2cq9NU2/hRPr+LqvwjwjUxE89Wd2uSKXJCC2RXN3k/DwqcOLUqfHzGJj1a1c/aPJyHRwAAAAB9hrXagyljR3RWIflS7Tdwne13DBcBcBcBcBcC/6Bv/AAsvxp/liVGf7T0el0P2E+c/RYyEtQAAAo2n/wBNR/Cf5i10f1J83ndM9pT5fVVrk9TlwFwFwFwFwFwFwFwFwFwFwFwFwMoPlXau8CXNEhE4jzpdpu4TvawwAAAAABffk/f+GqdVeX/rplTn+0jy+svR6Gn+jV/2+kLMQVuAAAFG+UFfO0HtpzXqkv1LTR/Vq83ntNdpR5SqpYKYAAAAAAAAAAAAAAA+w1rtXeBMmiQiMS/Ll2m6PVvarhguAuAuAuAuBe/k9fzFZft2/wDxw/QqtIdePL6y9FoXsqv+30haiAuQAAApvyiUXbD1OZOpTfbJRa/LIstH1daPJQ6bon+FfnHvafpKmXLJRFwFwFwFwFwFwFwFwFwFwFwFwFwMoPlXau8EJo0SUNivPl2m6PVvag1AAAAAAuXyd1+XEU+qnUXvUv5St0hT1al7oSvpro8p/fkupWr8AAAOHhng5YmjOjJ2cleMvsyXmv8AvrOuDizh1xVCPmsvGPhTRPp4S8sxeGnRnKnUg4zg7NP3NPnTL2iuK41qdzx+Jh1YdU0VxaYaTZzAAAAAAAAAAAAAAZU9a7V3hmE4aJKFxXny7fgbo1W9quGC4C4C4C4C4EvonjeJxdJt2jUvQl2Ttb+JRI+ao18KfDpTdHY3JZimZ3T0e/5s9RKN68AAAAHDwpwTRxUbVqabXmyXJOPZJf8Aw64WNXhzemUfMZXCx4tiR91draCQ+pippc2enGb9zRMjSE99P781XVoSn+2ufWL/AGaHoHLmxkfTh2v5zbnCPh+f4c+ZKv8AJ/8AP5Y+Ik/93D2Mv6jPOFPw/P8ADHMlf+SPb8niJU/3cPYy/qHOFPw/P8HMlfxx7fk8RKn+7h7GX9Q5wp+H5scyV/HHt+WL0Fq82JpvthJfEzzhT8MnMmJ8ce35c2I0LxMVeMqVS3NGbjJ9mZJe83pz2FO+8OVeh8xTF6bT6/fo+av4ijKnJwqQlCcdcZppol01RVF4lWV0VUVatUWlruZalwFwFwFwMqetdq7wzCdNElB4t+XLt+BujVb2q4YLgLgLgLgLgLhh6ro1wp/1WHhNv5yPzdVf9yWv0qz9JRZjC5OuY7u57HI5nl8GKu+OifP870qcEwAAAAAAAAAAAACK0g4Fhi6bi0lVim6dS3LF7Hti+c74GPOFVfu70POZOnMUWnfG6f3ueWVYOEpRkmpQbjJPWmnZr1l7ExMXh5CqJpmYnfDG4YLgLgLgZU35S7V3gjenzRKQWM8+Xb8DdGq3tNzLUuAuAuAuAuAuBLaNcMvCVlJ3dKpaFWK2c0l1q/va5yPmMHlaLd/cmZHNzl8W/dO/7+j1OlUU4qUZKUZJSjJO6aa5GmUcxMTaXsKaoqiJjdLMwyAAAAAAAAAAAAB5pp3hlTxja/1qcKr7eWL/ACL1lzkqtbC8peU0thxRmZmO+In6fRXrkxWlwFwFwM6XnR7V3mGY3rAaJSBxn0ku34G6LVvaTLUAAAAAAAAsmiekzwrVGs28PJ8j1ui3raXPHavSQs1leU/lTv8A9rXR+kOQ/hX1f9fh6PSqKcVKMlKMknGUWmmnqaZUTExNpeopqiqLxN4ZGGQAAAAAAAAAAAeb/KBXUsWop/RUYRfU25S7pRLjI02wr8ZeW0xXFWYtHdEfWfsrRNVQAAAZUvOj95d4ZjesRzS0BjX85Pt+Bui1b2i5lqXAXAXAXAXAXAXAXAmOAdIquDdo+XSbvKlJ8nbF/Vfu6iPj5ajF39E8U3KZ/Ey02jpp4fbg9C4H0hoYpJU6mWpz0qlo1F2L63ouVOLl68PfHRxely2ewcx1Z6eE7/3ySpwTAAAAAAAAABH8OcKwwlGVWXK9UIXs6kuaP6nXBwpxatWEbNZmnL4c1z6Rxl5LicRKrOdSbvOpJzk+t7OovqaYpiIjueNrrqrqmurfLVc2aFwFwFwM6T8qP3l3hmN6xnNLV7HfST7fgbote9oMtQAAAAAAAAAAXAmuD9KcXQslX4yK+rXXGLe873kevK4VfdbyTsHSWZwuiKrx49P5+acw3ygPVVwie10qtv4WviRatH/DUsKNOT/fR7T9J+6Qp6e4Z+dRrx/cpte6RynR+J3TH76JEaawJ3xV8vu3LTjCbaq7aT/U12HF8Pd054y3GfYenGE21fZP9RsOL4e5zxluM+zB6d4X7Nf2Uf6jOwYvg155y/j7Pi08wvR1/Zw/qGwYvGGOesvwq9vyxlp7hualiH+5T+MzOwYnGP30YnTWBwq9o+7hxnygcjVDC8vNKtPkX7sdfrOtGj/iq9nDF03/AI6Pf7R91S4S4Sq4mfGVqjlLUlqjBbIpaidh4dOHFqYU2PmMTGq1sSb/AE8nIdHEAAAAGdJ+VH70e8Eb1lOaYruO+kn2/BG6JX1paLmWpcBcBcBcBcBcBcBcBcBcBcBcBcBcBcBcBcBcBcBcBcBcBcBcBcDOj50fvR7wzG9Zjmmq3j385Pt+COkIdfWluwlOM4NNcqb5edHOqZiUjBoprotLnrUZQ1rk2rUzeKolwrw6qN7VmMud4MwLwZgXgzAvBmBeDMC8GYF4MwLwZgXgzAvBmBeDMC8GYF4MwLwZgXgzAvBmBeDMC8GYF4MwLwZgXgzAvDKEXJ2Su+oT0b21MTVNod1LDqEXKVm7N9S5OY4zVMzaEyjCiimZqcVF+VH70e87IUb4Wg5pyvcL0nCvUjLXGTXq5H70zamb0xMImNTNOJNM9zRh67g760+RraKqbwYeJNE3SMMRGWprses5TTMJ1OLTVuZZ11GLS21oM66haTWgzrqFpNaDOuoWk1oM66haTWgzrqFpNaDOuoWk1oM66haTWgzrqFpNaDOuoWk1oM66haTWgzrqFpNaDOuoWk1oM66haTWgzrqFpNaDOuoWk1oM66haTWgzrqFpNaDOuoWk1oM66haTWgzrqFpNaDOuoWk1oHVS50vSLSxNdMOLF4rN5MdXO9p1pot0yiY2NrdEbmnDK84JfaXud2buEb1/8AVdhA2uhfc3Yj7pnow67degrz+tFLlfWlz/AN7Wc8pmoiNSv0dNJ6OqrnlcOOnvh5/VwtSLalTkmuTzW+4s7vPTTVE2mGHFS+xLcYYtPA4mXRy3GGNWeBxMujluMGrPA4mXRy3GDVngcTLo5bjBqzwOJl0ctxg1Z4HEy6OW4was8DiZdHLcYNWeBxMujluMGrPA4mXRy3GDVngcTLo5bjBqzwOJl0ctxg1Z4HEy6OW4was8DiZdHLcYNWeBxMujluMGrPA4mXRy3GDVngcTLo5bjBqzwOJl0ctxg1Z4HEy6OW4was8DiZdHLcYNWeBxMujluMGrPA4mXRy3GDVngcTLo5bjBqzwOKl9iW4was8GUaE3yKnLda97DNpXXQ/RaSlGvXjZR5Yxa5Xs5Nn96iBms1ERqUT0rzRujapqjExItEbo4/hfSpejAKrpX567F3FnkuqpNJ9aEATlSAAAAAAAAAAAAAAAAAAAAAAAAAABL6N/TIiZvqLDR3aLkVL0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74" name="AutoShape 14" descr="data:image/jpeg;base64,/9j/4AAQSkZJRgABAQAAAQABAAD/2wCEAAkGBxQREBQQDxIUEBUUEBQUFxUXFBAUFBQUFBQWFxgVFBUYHCggGBslGxkUIjEiJSkrLi4vFx8zODMsNygtLiwBCgoKDg0OGhAQGywkICYsLC00LC0sLCwsLCwsLCwsLC8sLC8sLCw0LzcsLCwsLCwsLCwsLCwsLCwsLCwsLCwsLP/AABEIANUA7QMBEQACEQEDEQH/xAAcAAEAAQUBAQAAAAAAAAAAAAAAAwIEBQYHAQj/xABIEAABAwICBgYGBggDCQEAAAABAAIDBBEFMQYSIUFRYRMicYGRoQcyQlKxwRQjYoKi0TNDVHKSssLhNFPwJERjdIOTs9LxFf/EABoBAQACAwEAAAAAAAAAAAAAAAABAgMEBQb/xAA0EQEAAgECAwQIBwEBAAMAAAAAAQIDBBESITEFE0FRIjJhcYGRobEUFTNSwdHwQuEjcvH/2gAMAwEAAhEDEQA/AO4oCAgICAgICAgICAgICAgICAgICAgICAgICAgICAgICAgICAgolkDRrOyH52QexyBwu0ghBUgICAgIKHyAIKRMEEgKD1AQEBAQEBAQEBAQEBAQEBAQEBAQWeKn6s8yPiphEsVC8g3BIUoZCGvPtC/PIqErtlS077dqhKUG+SD1BBUVAaDtAsNpJsAERM7OfaR6TmUmOncWsGbgSHPPI5hvxXU0+livpX6uPqdZN54aTy8/NgKesfG7Wje5h4gkePFbVqVtG0w065LVneJbvo5pYJLRzkNfkHZMf2+67y+C52fSzX0qdHV02ti/o35T923MffJaToKkBAQEBAQEBAQEBAQEBAQEBAQEFli36P7w+amESxTQpQmaFCUrUErUFeseJUCOWFrgWva1wOYIBB7QVMTMTvCJiJjaVqcGpz/u8P8A22fksnfZP3T82PuMX7Y+Sg4FTfs8X8DR8E7/ACfulH4bF+2Pk8Oj9N/kM8D+an8Rl/dKPwuH9sMhBGGABtwALDa47O8rFM7zvLNEbRtCfpjx+ChL3piiXvTFBJE++aCRAQEBAQEBAQEBAQEBAQEFpig+r7wphEsU1EJWolK1BWEHqCGtrY4WGSZ4jYMyT5DieQVqUtedqxvKt71pHFadoaRW6fSTSdDh1OZCcnOBcTzDG5DmT2gLo00FaRxZrbOZftC17cOGu6eDCsWm601W2nv7LdXWHKzGgfiVbZdJXlWm69cWrvztfZct0exBvq4mSftR3HmSqfiNPPXH9V40+ojpk+iv6biVNtnhjrWDN0XVlA46thfsDVHBpsnqzNZ9vRPHqcfrRFo9nVm8Ex2GraTC7a31mO6sjD9pvzGxa+bBfFPpfPwbGHPTLHo/LxZNYWZ7dBJAdqC5RIgICAgICAgICAgICAgILevF43d3xCEsS0KUJGoJAgqQQ11YyGN00p1WMbcn5DiSbADmrUpN7RWvVW960rNrdIconqJ8YqwwdVguQ3NkUe9zuLsu0kBduK49Jj38fvLg2tk1mXaOn2h0/BMGipIxHC23vOPrvPFx+WQXHzZr5bb2dvDgpirw1ZFYmUug9ugwOPaP9K4VNK7oKpm1rxsElvYlG8HK/wARsWzh1HDHBfnX7e5q5tPxTx05W8/P3rrR3GPpMZLm9HLG7UljObHj5Hd/ZUz4e7ty5xPSWTBm7yvPlMdYZW6wsyqN20dqC9UJEBAQEBAQEBAQEBAQEBBHO27XD7J+CDDtUoVhBUEFQKDnHpRxcl7KRp2NAkfzcfVaewbfvDgut2dh2ick+5xu083OMce+Wf8AR3hQhpBKR15+uTwZ7A8Nv3lra7Lx5OHwht6DDwYuLxltS0m8xGP6Rw0bR0riXEXbG2xeRx4Acys+DT3zT6PTza+fU48Mel18mEoNM6icF8OHvkjBsXCTbszt1LOPILZvo8dOVsm0+5rY9bkvzrjnb3r7ENMY2Ugq4mGS8oiMbndG9j7Elr9hsRZYsejtbJ3czty336suTW1ri7yI357bdE2iOkZrmyOMXRajmttr697gnPVCrqdP3MxG++62l1PfxM7bbIsXb9FrYatuxk7hTT8CXfopD2EWvwVsU95itjnrHOP5Vyx3eWuSOk8p/iWyXWo3HhcgtcX0tpaUtFTIYy4XH1cpBtnZzWkE8rrLjwXyc6/eGLJqKY52t9pY8eknDv2i3bFN/wCqyfg8vl9YY/xmL2/KWVw3SmjqCBDVRPJybrBrj911isdsGSvWGSuox26T/H3ZhYWYQEBAQEBAQEBAQEHjjYXOwIMI1wO1puDtB4jcpQrQeoPQg4fj8xnrZnb3TuaOwO1W+QC9HgiKYq+55nPM3zW97t8MYY1rG7A1oaOxosF52Z3nd6WI2jaFti+ItpoJJ37Qxt7e8cmt7yQO9XxY5yXiseKmXJGOk2nwcVdJJWVI13a0k0rW34FxAFhwHDgF6HauLHy6RDzW9s2Tn1mXcqOmbFG2KMarWNDQOQ+a85a02mbS9PSsUrFY8HMfSXB0VT1NjJ2slcNxlj12a3g7zXY7PtxU59Y5fCXF7Srw35dJ5/GGc9FDf9nmPGYDwYPzWt2lPp19zZ7Lj/4597P6ZQdJQzje2MyA8DH17+S1tLbbNX5fNt6qvFht8/kyGH1PSwxy+/Ex/wDE0H5rDkrw2mvlLLjtxUi3nCVxVV3P9JMSDaiWlq2dNA8tc33o9Zo2tOew35jdwXTw4eLHF6crR9XHz6rus048kb1n6LbCfRpTVLNZtXIL5WbGQRyO/nksd9Xes7TVs4tLjtG9ZVVfoYcLmGsBO4PiLfxtcfgojW+cLzo/KUFFiGJ4G5orGunpbgFwcZGNB2dR+bDycBdZJ7rUeyf982GIy6fnHTy8Ph5fZ1zDa5lREyaF2sx7dZp+R5jJc69Jpaay6GO9b1i1ei5VVxAQEBAQEBAQeE22lBhsaxJrI3PkdqMaNvPgLbzyV6Ute3DXqx5MlcdZtadoYjRbERUU+uBq2key28AOu2/3S1XzYpx24ZY9PnjNTjhmFiZxB6Cg4TfVqut7NRt7pNq9J1x8vL+HmOmXn5/y7uSvNvTtL9KdSRTRRj25rnmGNOzxIPcuh2dXfJM+UOb2nbbHEectR0Bg18Qh4N13/wALHW87Lf1ttsMufoK754djuuA9E5x6WHfW0439G/zc38iut2b6tvg4/anWvxZX0Vj/AGSQ8ag/yMWHtH9SPcz9mfpT7/4bHpE8CjqCf2ab/wAblqYP1a++G5qP0re6fso0ZFqKmB/Zov5Ap1H6tvfKNP8ApV90L9ywsznnpHp7TRSe9GW97HX/AKguv2fbesw8/wBr12vW3nH2/wD1iNG8akpZAWXc0uGszadbbbq8HcLLY1Gnrkrz6+bT0mryYbxEc4nw/wB4u3wP1mg/2Xn3rSeFr2uZI0Pa4FrmuALXA5gg5hTE7c4RMRMbS1nRHDjQ1FRQtJMPVqIL3OqyQlr47nPVc0dxHFbGa3eUreevSf4a2Gvd5LUjpPP+/wCG1LWbQgICAgICAg8c6wudiDDYxirI2GSR2qxviTuAG8ngsmPHa9uGrFly1xVm155OVY/jb6p93dVgPUZuHM8Xc13MGnriry6+bzGq1ds9t56eEf7xZ30bVW2eE/ZkHm139C0e0Kc4s6XY+TetqfFvF1znZeXQe3QcV0tpOirZ2cZS8dknXFvHyXodNfixVn2PNaunBmtHtdgwms6aCKUe3G13eQLjxuuDlrwXmvlL0WK/HSLecNX9KNOXU0cg9iax5B7SL+IA71u9nW2yTHnDR7TrvjifKWs+jd4Fe0HfFIB22v8AAFbmv54fjDR7OnbN8HWrrhu+5V6TKvXrQwH9FE1p/edd58nNXb7Ppti385cHtK++XbyhtPow/wAE7/mH/wArFpdofq/Bv9m/o/Fd6b1BMLaSP9JVSNiaN4ZcF7jyA2d6ppK+lOSelef9Mmst6MY4625M/DGGNaxuTWho7ALBaszvO7aiNo2elQlqPpFp707JPclt3OafmGrodn22yTHscntem+GLeUrXQHALkVkw2fqmnf8A8Q/Lx4K2t1O//wAdfip2ZouGO9v18P7dJpDsI5rmO0uEGNl/xsdv2Wa/fJBq/Byyx+lPvj7SwTv30f8A1n7wySxM4gICAgICAgx2JTWzyaLlTEbomdo3cdx3Gn1Ums7Y0X1Gbmj5niV6DBgrirtHV5HVau2otvPTwhjCVnarM6F1XR10fCQOjPeLj8TW+K09dTfFv5Ol2Vk4c+3m6jdcR6Z5dAug0D0n4Xfo6toyHRv8SWHzI8F1Oz8vXHPvcntLDvtkj3Lz0Z4rrwOpnHrREubzjcfk6/8AEFj7QxbX448fuy9nZeKnBPh9m1YpQtqIXwPye21+BzDh2Gx7lpY8k47RaPBu5ccZKTSfFyBjZcOrGmRtnxPvb2XtyJad4IvtXemaajFO08peeiL6bLEzHR0qXTWkEPSiTWNtkdj0hPukbu3JciNFlm3Dt8fB2p12GKcW/wAPFhafRR9VSzS1HUqaiQTNvcamrfVY7eAQ49nV3hbE6qMeSK19WOTWjSWy47Wv6081toxJW0IkgNE+YOdrNsbND7Wvri7S02Hgr6iMGba3Hsppu/wb04N2y4Dg8vTGsrXB07m6rWN2shZ7ref99puStTNmrw93j9X7tzDhtxd5k9b7NhWq23iCyxOhZUsMMly3WY51tnquDtXvtY8ieSvS80neFMmOuSvDboyEbQAABYAWAGwADcAqLrykO3uUJXSDF0HXqp5dzBHA3hdgL3kd8gb2sWa/LHWvvn+I+31a+P0streW0fzP32+DKLC2BAQEBAQEBBjsTj2gneLeH/1TCJaZiOhMDxeEuhd2l7O8E38Ct7Hr8lfW5uZm7Kw39XlLU8T0ZqILks6RvvR3d4tzHhbmt/HrMd/Hb3uRm7NzY+cRvHsYiCo6N7JBmx7Xj7jgfks2WvHSYa+C3d5K28pdmbICARkRcdhXnXsd3usg8ughrKdssbopBrNe0tI5HhzU0tNZi0K3rF6zWekuUVME2F1gcNtiSx23VljOwg92wjce5dutqanFt/olwrVvpcu/+mHUcHxaOqiEsRuDsI9pjt7XDiuPlxWx24bO3iy1yV4qpq2ijmbqzRtkG4OANuY4dyrS9qc6zsm9K3ja0braiwGmicHxQRtcMnWuR2E3t3K9tRktG02lWmnxVneKwyl1hZnt0GF0jx8U4EUQ6Wok2RxDabnYHO4N+PiRsYMHeelblWOstbUaju/RrztPSGUw8SCJgnLTJqDXLRZutvssN+Hinh6M9OLhji6q5ZLWa3a45fMnkFVZLEzVFvPeTxKCUIJ4D1goEtfUdHG54Gsdga33nuNmt73EBWpXinZXJbhru8w2l6KJrL6xFy52Ws9xLnu73EnvU3txW3RjpwViP9v4rlUZBAQEBAQEBBa4i27L8CPySESxRKsh5dBisUwGCouZYxrH229V/eRn33WXHnyU9WWvl02LL60fHxXdFB0UbIgS8MY1gJtrENFgTzsFjtO87s1a8MRCXXULF0C6CzxXDY6mMxTN1hmDk5p95p3FZMeS2O3FVjy4q5K8Nmhz4HWYdIZqQmVm8tFyW8JI9/aPJdOM+HPXhvyn/dJcqdPm09uLHzj/AHWGawv0gQuFqlroXbyAXs8usOyx7Vr5NBePUnds4+0KTyvGzOxaS0hFxUxd7g0+BWtOmyx/zLajU4p/6hDU6YUcec4dyYHP8wLeatXSZrf8q21mGv8A0xx0iqqvq4fTmNp/Xy2AA4tG0X/i7Fm/D4sXPLbf2QwTqMuXlhrt7Z/39sto/o6ymJle4zzv9eV2e3MNvkPP4LBm1E5PRjlXyZ8GmjH6UzvafFmJpg0XPhvJOQHNa7Ze00RF3O9Z2fIbmjsQXAQVBBI0qBdSQaz2uJuGXIH2iLa3cLj7xVonaNkTXeYnyTKqwgICAgICAgIKJmXaRxBQYAlWVUkoPLoKSUFLiiFJ5HxQedLbPZ8ESqD0QqDkStavDoZv0sUch4ua0nxzWSuS9fVmYY7YqX9aIlZHRajz+jt8X/msn4rL+5j/AAuH9q5psIpojdkETTx1Gk+J2qls2S3W0r1wY69KwybZFhZlRkAFygipBrnpXZewOR9s8zu5dqC+CCoIKggrCgX8RuB2IlUgICAgICAgICAg1+sbqvcOfx2qyqAuRCguQUlyCkuQeF6DzXQU2G7Z2IGuRz/1wQVNmBRKOqrAxpJNrIKKOFzxryXaDtDMjb7R+SC+bA3cLd5UCKanc5wDjePMj2jbJpHDj4IlkGPvkglBQVBBWEFQUC8pj1e9EpkBAQEBAQEBAQEGs12JRS1EkUTw58QaJAPZc7WsL8diyzjtWsTPixRkra0xHghLlVZQXIKC5NhSXqUKC9B5roAeo2FQegOI3qErCKDpZdYkmNhyOTnj4gfHvRLNNcglaUFbSoS91L7cj/rNBUHket47v7IJ2uQSBQKgguqQ5hErlAQEBAQEBAQEGi+krTP6HH9Hpz9e9u0j9U07/wB47vHgt7R6Xjnjt0+7Q1ep4PQr1+3/AK556N64trHMcb9NG7PMvadYHw1/Fbeupvj38mvorbX283TC5cp00Zehujc9SjdGXoKS9EbvNdE7muoHoeiVvPMXu6NhsTtcfdbx7eCgZCFoaA1osALAKErhhRKZpQSNUCUIlWEDU93Z8EFbZNx2fBQJgUFxSnrdoRK8QEBAQEBAQEGE0u0gbQ0zpnWLz1Y2+8+2/kMz4b1sabBOa+3h4tbVaiMNN/GenvfPGIVb5pHSyuLnvcSSeJXeiIiNo6OJz6z1SYHV9DUwy5asrSf3SbO/CSqZqcVJhlxW4bxLsznrguyic9SInSIhG6RBYVGLMY4tN7jgFtY9FkyVi0bNHL2jhxXmlt949iP/APbj+14K/wCX5vZ81PzXT+35PDjsf2vD+6fl2X2H5rg9vyRSaQMtsa7wb+at+W5fOP8AfBX84w+U/T+1FLj7GD1Hucdrj1Rc+OQT8syfuhE9sYvCs/RK7SwDKK/a+39KvHZc+Nvp/wCsc9sx4U+v/iJ2mLt0bB2uJ/JXjsynjaVJ7YyeFFvJphOcixvYy/xJWWOzsMefzYp7U1E+UfBZy6R1Ls53j93VZ/KAs1dHgj/mGG2u1M9b/wAKcMknlnjbHLJrlws4ucdXiTfcBe6tlphpjmbRGyuC+fJlrFbTv73WWZZ32Z8ea8xL10JAgrUDwNIy8D8ignp5OsN21EskgICAgICAgEoOB+kPSA1lUdU/VR9Vg3W97vz7LcF6HTYe5xxHjPOXnc2bvsk38I5Q1QhZ1VGoTsAuTsAGZPAKEw7P0b4mtjmt0jWMD7Za2qCbLgW2mZmOjtxvERE9UL5VGxuidKpN0ZkUI3arpFBJG4yscSxx27GktJ47Ml1dLqd6xSesONrNHWLTk25SwZrn+95N/JbfHPm0e5p5PDWP94+Sccp7qvk8+kO94+JTik7uvk96UnefEqd5OGPJUCpiUbK2lWUlICrQrKtpVlZdB0EwnUjNQ8daQWbyZx7/AIAcVxO0dRxW7uOkdfe9B2XpeCve26z09zbQuY6ysIKwoFYQVtZfddBkgiXqAgICAgINc0/xLoKF+qbOlIib96+t+EOW5ocXeZo36RzaPaObu8E7dZ5f74OASm5J4ld6ebiU5RsjIVWRs3o3wsVGJQhwu2K8zv8Ap21fxli1dZfgxT7eTa0lOPLHs5um6Zs1Jmu3PZ5tNj5Fq4+Po6mTq1t0yyMaMzIKekUCOaVoaektqkWN8jytvVqUtafR6q3vStfTnk0jEomteeiJLCdl93LsXXrW8Vjj6uJa2ObTwdFprIjZUCpRsraVeFZSNKtCkwkBVoVlI1WUlmtGMJNTOGn1G2c88tze0/nwWDV6juce/jPRtaPTd/k2npHV1RgtsGwDIcAvOTO71MRskCgSBBLHGTkLqBeRUnvHuCJXLWgZCyCpAQEBAQEBBoXpav0MHDpXX7dXZ/Uur2Vtx29zjds793X3uPTR2Nl1phzKW3hCQqskS6T6EoAZqqTe2OJo7HueT/IFzO0p5Vj3up2dHO0t00+hvTtkHsSC/wC6/Z8dVc7F12b+aPR3c9My2NmtuhkrmtzPcNqy002S/SGDJq8WPrPyWNTjFhsswcTtPcFuU0VK88ktG/aF78sUbMLVYmXHZdx4n5BZu8rWNqQ1+6ved8krF8pO0m6pNpnqyxSK9HgKEwqBUqyraVaFZStV4UlI1XhSVxTxF7gxg1nOIAA3k7lM2isbyiKzaYiOrq+j2FimhEY2uO17uLj8hkF5zU55zX4vDweo0unjBjivj4ss1YGwuIKdzshs47kGQhoQPW63wUJXQFtg2IPUBAQEBAQEBAQYnSfBRWU7oSdV1w5jvdeL2J5WJB5FZ9NnnDki0NbVaeM+OaT/AKXFcZwaSnf0dRGWHcdzhxa7Ihejx5aZa71l5bJiyYLbWjZiX0XA+SvwpjP5w2XQjHjhpmPR9N0oYLa2pbULtuRv6xWpqdJ3+3PbZt6btDud/R339rJY5p/NURuiMcUbHCx9ZzthB2EkDMDcsWPs7HSd5mZ+i+TtXLeNq1iPq06fEeZd5BbURip6sNSZzZPWssZa5xy6vxVbZrT0Xrp6x15rRzidpN1hmd+rYiIjo8UJehEKgrQhUFaFJSNVoUlI1XhSUrVeFJb9oNgeqBUyjrOH1YO5p9rtO7l2rk6/U7z3dfi7XZ2l4Y723Xwb5TUL3btUcT+S5jqsnBQNbn1jzy8FCV2gICAgICAgICAgICAgtq+gjnYY52NkadxG/iDmDzG1Xpe1J3rO0qZMdckcNo3hzrSL0fPjvJR3lbn0Zt0jf3Tk8cs+1dnTdp1n0csbe1wtV2TaPSw8/Z/TRZoSCQQQQbEEEEHgQciurytG8OPzrO0xzWskaxzVkrZayRLFajNW62e1YphnrZQQsey8S8smyd3oCnZCoBTsiZVAKykpAFaFJSNCvCstw0C0TdWydLJ1YIztJH6R2eoOXHw3rU1mp7qvDXrP0bui0ne24rerH1dipaBkeQueJ+XBcJ6BdICAgICAgICAgICAgICAgICDDY/ozBWD6xuq+1hI2weOAPvDke6y2dPqsmCfRnl5eDV1OjxZ49KOfn4uYaQ6HT0pLtXpY/8AMYCbD7bc2/Dmu7p9dizcuk+U/wAPP6js/Lg59Y84/lrDmLamrTiUEkN1jtTdlrfZavhssM0Zq3RlipwsnEqjhLjZoLjwAJPgFE7RzlMb2naGXotGKiT2OjHF5t5Z+SwX1WKvjv7mxTR5beG3vbLhOhDLjXLpne60Fre+23zC1L660+rGzcx9n0j1p3btT6FRviMUrWxsPssA1gdzr7jz2rVjPeLce/Ntzp6TTg25NJj9HU/036Mb9D6/T22GO+77e7V78l1fx1O64vHy9v8ATkfl9+94fDz9n9uvYfRMgibDC0MYxtgB8TxJNyTvuuNe83tNrdXbpStKxWvRcKq4gICAgICAgICAgICAgICAgICAg1HTnA4nxiXomhwfZzgA0kOB9YjPbbxWxi1WXHyraWtl0mHJztWGgzYLGSGtBBPM7Bx2rY/Mc/nHya35bg8p+acaPxbwT94/JJ7QzT4x8kx2dgjwn5riHA4G/qmntu74rDbVZbdbM1dJhr0qzGH4a53Vhj/hAAHacgsE2merYrWI6Q2Sh0aA2zOv9luXeVXdbZnIKdrBqsaGjl8+KhKVAQEBAQEBAQEBAQEBAQEBAQEBAQEBAQWONwa9PI37BI7W9YeYQlzulisLnN20/IdysqylDhUkvqN2e8djfHf3JuNiodHGN2ynpDwyb+ZUbp2ZqNgaLNAAG4CwUJVICAgICAgICAgICAgICAgICAgICAgICAgIBCDFUeARRm5GuftZDsbl4qd0bMqAoSICAgICAgICAgICAgICAgICAgICD//Z"/>
          <p:cNvSpPr>
            <a:spLocks noChangeAspect="1" noChangeArrowheads="1"/>
          </p:cNvSpPr>
          <p:nvPr/>
        </p:nvSpPr>
        <p:spPr bwMode="auto">
          <a:xfrm>
            <a:off x="155575" y="-2560638"/>
            <a:ext cx="59340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2976" name="AutoShape 16" descr="data:image/jpeg;base64,/9j/4AAQSkZJRgABAQAAAQABAAD/2wCEAAkGBxQREBQQDxIUEBUUEBQUFxUXFBAUFBQUFBQWFxgVFBUYHCggGBslGxkUIjEiJSkrLi4vFx8zODMsNygtLiwBCgoKDg0OGhAQGywkICYsLC00LC0sLCwsLCwsLCwsLC8sLC8sLCw0LzcsLCwsLCwsLCwsLCwsLCwsLCwsLCwsLP/AABEIANUA7QMBEQACEQEDEQH/xAAcAAEAAQUBAQAAAAAAAAAAAAAAAwIEBQYHAQj/xABIEAABAwICBgYGBggDCQEAAAABAAIDBBEFMQYSIUFRYRMicYGRoQcyQlKxwRQjYoKi0TNDVHKSssLhNFPwJERjdIOTs9LxFf/EABoBAQACAwEAAAAAAAAAAAAAAAABAgMEBQb/xAA0EQEAAgECAwQIBwEBAAMAAAAAAQIDBBESITEFE0FRIjJhcYGRobEUFTNSwdHwQuEjcvH/2gAMAwEAAhEDEQA/AO4oCAgICAgICAgICAgICAgICAgICAgICAgICAgICAgICAgICAgolkDRrOyH52QexyBwu0ghBUgICAgIKHyAIKRMEEgKD1AQEBAQEBAQEBAQEBAQEBAQEBAQWeKn6s8yPiphEsVC8g3BIUoZCGvPtC/PIqErtlS077dqhKUG+SD1BBUVAaDtAsNpJsAERM7OfaR6TmUmOncWsGbgSHPPI5hvxXU0+livpX6uPqdZN54aTy8/NgKesfG7Wje5h4gkePFbVqVtG0w065LVneJbvo5pYJLRzkNfkHZMf2+67y+C52fSzX0qdHV02ti/o35T923MffJaToKkBAQEBAQEBAQEBAQEBAQEBAQEFli36P7w+amESxTQpQmaFCUrUErUFeseJUCOWFrgWva1wOYIBB7QVMTMTvCJiJjaVqcGpz/u8P8A22fksnfZP3T82PuMX7Y+Sg4FTfs8X8DR8E7/ACfulH4bF+2Pk8Oj9N/kM8D+an8Rl/dKPwuH9sMhBGGABtwALDa47O8rFM7zvLNEbRtCfpjx+ChL3piiXvTFBJE++aCRAQEBAQEBAQEBAQEBAQEFpig+r7wphEsU1EJWolK1BWEHqCGtrY4WGSZ4jYMyT5DieQVqUtedqxvKt71pHFadoaRW6fSTSdDh1OZCcnOBcTzDG5DmT2gLo00FaRxZrbOZftC17cOGu6eDCsWm601W2nv7LdXWHKzGgfiVbZdJXlWm69cWrvztfZct0exBvq4mSftR3HmSqfiNPPXH9V40+ojpk+iv6biVNtnhjrWDN0XVlA46thfsDVHBpsnqzNZ9vRPHqcfrRFo9nVm8Ex2GraTC7a31mO6sjD9pvzGxa+bBfFPpfPwbGHPTLHo/LxZNYWZ7dBJAdqC5RIgICAgICAgICAgICAgILevF43d3xCEsS0KUJGoJAgqQQ11YyGN00p1WMbcn5DiSbADmrUpN7RWvVW960rNrdIconqJ8YqwwdVguQ3NkUe9zuLsu0kBduK49Jj38fvLg2tk1mXaOn2h0/BMGipIxHC23vOPrvPFx+WQXHzZr5bb2dvDgpirw1ZFYmUug9ugwOPaP9K4VNK7oKpm1rxsElvYlG8HK/wARsWzh1HDHBfnX7e5q5tPxTx05W8/P3rrR3GPpMZLm9HLG7UljObHj5Hd/ZUz4e7ty5xPSWTBm7yvPlMdYZW6wsyqN20dqC9UJEBAQEBAQEBAQEBAQEBBHO27XD7J+CDDtUoVhBUEFQKDnHpRxcl7KRp2NAkfzcfVaewbfvDgut2dh2ick+5xu083OMce+Wf8AR3hQhpBKR15+uTwZ7A8Nv3lra7Lx5OHwht6DDwYuLxltS0m8xGP6Rw0bR0riXEXbG2xeRx4Acys+DT3zT6PTza+fU48Mel18mEoNM6icF8OHvkjBsXCTbszt1LOPILZvo8dOVsm0+5rY9bkvzrjnb3r7ENMY2Ugq4mGS8oiMbndG9j7Elr9hsRZYsejtbJ3czty336suTW1ri7yI357bdE2iOkZrmyOMXRajmttr697gnPVCrqdP3MxG++62l1PfxM7bbIsXb9FrYatuxk7hTT8CXfopD2EWvwVsU95itjnrHOP5Vyx3eWuSOk8p/iWyXWo3HhcgtcX0tpaUtFTIYy4XH1cpBtnZzWkE8rrLjwXyc6/eGLJqKY52t9pY8eknDv2i3bFN/wCqyfg8vl9YY/xmL2/KWVw3SmjqCBDVRPJybrBrj911isdsGSvWGSuox26T/H3ZhYWYQEBAQEBAQEBAQEHjjYXOwIMI1wO1puDtB4jcpQrQeoPQg4fj8xnrZnb3TuaOwO1W+QC9HgiKYq+55nPM3zW97t8MYY1rG7A1oaOxosF52Z3nd6WI2jaFti+ItpoJJ37Qxt7e8cmt7yQO9XxY5yXiseKmXJGOk2nwcVdJJWVI13a0k0rW34FxAFhwHDgF6HauLHy6RDzW9s2Tn1mXcqOmbFG2KMarWNDQOQ+a85a02mbS9PSsUrFY8HMfSXB0VT1NjJ2slcNxlj12a3g7zXY7PtxU59Y5fCXF7Srw35dJ5/GGc9FDf9nmPGYDwYPzWt2lPp19zZ7Lj/4597P6ZQdJQzje2MyA8DH17+S1tLbbNX5fNt6qvFht8/kyGH1PSwxy+/Ex/wDE0H5rDkrw2mvlLLjtxUi3nCVxVV3P9JMSDaiWlq2dNA8tc33o9Zo2tOew35jdwXTw4eLHF6crR9XHz6rus048kb1n6LbCfRpTVLNZtXIL5WbGQRyO/nksd9Xes7TVs4tLjtG9ZVVfoYcLmGsBO4PiLfxtcfgojW+cLzo/KUFFiGJ4G5orGunpbgFwcZGNB2dR+bDycBdZJ7rUeyf982GIy6fnHTy8Ph5fZ1zDa5lREyaF2sx7dZp+R5jJc69Jpaay6GO9b1i1ei5VVxAQEBAQEBAQeE22lBhsaxJrI3PkdqMaNvPgLbzyV6Ute3DXqx5MlcdZtadoYjRbERUU+uBq2key28AOu2/3S1XzYpx24ZY9PnjNTjhmFiZxB6Cg4TfVqut7NRt7pNq9J1x8vL+HmOmXn5/y7uSvNvTtL9KdSRTRRj25rnmGNOzxIPcuh2dXfJM+UOb2nbbHEectR0Bg18Qh4N13/wALHW87Lf1ttsMufoK754djuuA9E5x6WHfW0439G/zc38iut2b6tvg4/anWvxZX0Vj/AGSQ8ag/yMWHtH9SPcz9mfpT7/4bHpE8CjqCf2ab/wAblqYP1a++G5qP0re6fso0ZFqKmB/Zov5Ap1H6tvfKNP8ApV90L9ywsznnpHp7TRSe9GW97HX/AKguv2fbesw8/wBr12vW3nH2/wD1iNG8akpZAWXc0uGszadbbbq8HcLLY1Gnrkrz6+bT0mryYbxEc4nw/wB4u3wP1mg/2Xn3rSeFr2uZI0Pa4FrmuALXA5gg5hTE7c4RMRMbS1nRHDjQ1FRQtJMPVqIL3OqyQlr47nPVc0dxHFbGa3eUreevSf4a2Gvd5LUjpPP+/wCG1LWbQgICAgICAg8c6wudiDDYxirI2GSR2qxviTuAG8ngsmPHa9uGrFly1xVm155OVY/jb6p93dVgPUZuHM8Xc13MGnriry6+bzGq1ds9t56eEf7xZ30bVW2eE/ZkHm139C0e0Kc4s6XY+TetqfFvF1znZeXQe3QcV0tpOirZ2cZS8dknXFvHyXodNfixVn2PNaunBmtHtdgwms6aCKUe3G13eQLjxuuDlrwXmvlL0WK/HSLecNX9KNOXU0cg9iax5B7SL+IA71u9nW2yTHnDR7TrvjifKWs+jd4Fe0HfFIB22v8AAFbmv54fjDR7OnbN8HWrrhu+5V6TKvXrQwH9FE1p/edd58nNXb7Ppti385cHtK++XbyhtPow/wAE7/mH/wArFpdofq/Bv9m/o/Fd6b1BMLaSP9JVSNiaN4ZcF7jyA2d6ppK+lOSelef9Mmst6MY4625M/DGGNaxuTWho7ALBaszvO7aiNo2elQlqPpFp707JPclt3OafmGrodn22yTHscntem+GLeUrXQHALkVkw2fqmnf8A8Q/Lx4K2t1O//wAdfip2ZouGO9v18P7dJpDsI5rmO0uEGNl/xsdv2Wa/fJBq/Byyx+lPvj7SwTv30f8A1n7wySxM4gICAgICAgx2JTWzyaLlTEbomdo3cdx3Gn1Ums7Y0X1Gbmj5niV6DBgrirtHV5HVau2otvPTwhjCVnarM6F1XR10fCQOjPeLj8TW+K09dTfFv5Ol2Vk4c+3m6jdcR6Z5dAug0D0n4Xfo6toyHRv8SWHzI8F1Oz8vXHPvcntLDvtkj3Lz0Z4rrwOpnHrREubzjcfk6/8AEFj7QxbX448fuy9nZeKnBPh9m1YpQtqIXwPye21+BzDh2Gx7lpY8k47RaPBu5ccZKTSfFyBjZcOrGmRtnxPvb2XtyJad4IvtXemaajFO08peeiL6bLEzHR0qXTWkEPSiTWNtkdj0hPukbu3JciNFlm3Dt8fB2p12GKcW/wAPFhafRR9VSzS1HUqaiQTNvcamrfVY7eAQ49nV3hbE6qMeSK19WOTWjSWy47Wv6081toxJW0IkgNE+YOdrNsbND7Wvri7S02Hgr6iMGba3Hsppu/wb04N2y4Dg8vTGsrXB07m6rWN2shZ7ref99puStTNmrw93j9X7tzDhtxd5k9b7NhWq23iCyxOhZUsMMly3WY51tnquDtXvtY8ieSvS80neFMmOuSvDboyEbQAABYAWAGwADcAqLrykO3uUJXSDF0HXqp5dzBHA3hdgL3kd8gb2sWa/LHWvvn+I+31a+P0streW0fzP32+DKLC2BAQEBAQEBBjsTj2gneLeH/1TCJaZiOhMDxeEuhd2l7O8E38Ct7Hr8lfW5uZm7Kw39XlLU8T0ZqILks6RvvR3d4tzHhbmt/HrMd/Hb3uRm7NzY+cRvHsYiCo6N7JBmx7Xj7jgfks2WvHSYa+C3d5K28pdmbICARkRcdhXnXsd3usg8ughrKdssbopBrNe0tI5HhzU0tNZi0K3rF6zWekuUVME2F1gcNtiSx23VljOwg92wjce5dutqanFt/olwrVvpcu/+mHUcHxaOqiEsRuDsI9pjt7XDiuPlxWx24bO3iy1yV4qpq2ijmbqzRtkG4OANuY4dyrS9qc6zsm9K3ja0braiwGmicHxQRtcMnWuR2E3t3K9tRktG02lWmnxVneKwyl1hZnt0GF0jx8U4EUQ6Wok2RxDabnYHO4N+PiRsYMHeelblWOstbUaju/RrztPSGUw8SCJgnLTJqDXLRZutvssN+Hinh6M9OLhji6q5ZLWa3a45fMnkFVZLEzVFvPeTxKCUIJ4D1goEtfUdHG54Gsdga33nuNmt73EBWpXinZXJbhru8w2l6KJrL6xFy52Ws9xLnu73EnvU3txW3RjpwViP9v4rlUZBAQEBAQEBBa4i27L8CPySESxRKsh5dBisUwGCouZYxrH229V/eRn33WXHnyU9WWvl02LL60fHxXdFB0UbIgS8MY1gJtrENFgTzsFjtO87s1a8MRCXXULF0C6CzxXDY6mMxTN1hmDk5p95p3FZMeS2O3FVjy4q5K8Nmhz4HWYdIZqQmVm8tFyW8JI9/aPJdOM+HPXhvyn/dJcqdPm09uLHzj/AHWGawv0gQuFqlroXbyAXs8usOyx7Vr5NBePUnds4+0KTyvGzOxaS0hFxUxd7g0+BWtOmyx/zLajU4p/6hDU6YUcec4dyYHP8wLeatXSZrf8q21mGv8A0xx0iqqvq4fTmNp/Xy2AA4tG0X/i7Fm/D4sXPLbf2QwTqMuXlhrt7Z/39sto/o6ymJle4zzv9eV2e3MNvkPP4LBm1E5PRjlXyZ8GmjH6UzvafFmJpg0XPhvJOQHNa7Ze00RF3O9Z2fIbmjsQXAQVBBI0qBdSQaz2uJuGXIH2iLa3cLj7xVonaNkTXeYnyTKqwgICAgICAgIKJmXaRxBQYAlWVUkoPLoKSUFLiiFJ5HxQedLbPZ8ESqD0QqDkStavDoZv0sUch4ua0nxzWSuS9fVmYY7YqX9aIlZHRajz+jt8X/msn4rL+5j/AAuH9q5psIpojdkETTx1Gk+J2qls2S3W0r1wY69KwybZFhZlRkAFygipBrnpXZewOR9s8zu5dqC+CCoIKggrCgX8RuB2IlUgICAgICAgICAg1+sbqvcOfx2qyqAuRCguQUlyCkuQeF6DzXQU2G7Z2IGuRz/1wQVNmBRKOqrAxpJNrIKKOFzxryXaDtDMjb7R+SC+bA3cLd5UCKanc5wDjePMj2jbJpHDj4IlkGPvkglBQVBBWEFQUC8pj1e9EpkBAQEBAQEBAQEGs12JRS1EkUTw58QaJAPZc7WsL8diyzjtWsTPixRkra0xHghLlVZQXIKC5NhSXqUKC9B5roAeo2FQegOI3qErCKDpZdYkmNhyOTnj4gfHvRLNNcglaUFbSoS91L7cj/rNBUHket47v7IJ2uQSBQKgguqQ5hErlAQEBAQEBAQEGi+krTP6HH9Hpz9e9u0j9U07/wB47vHgt7R6Xjnjt0+7Q1ep4PQr1+3/AK556N64trHMcb9NG7PMvadYHw1/Fbeupvj38mvorbX283TC5cp00Zehujc9SjdGXoKS9EbvNdE7muoHoeiVvPMXu6NhsTtcfdbx7eCgZCFoaA1osALAKErhhRKZpQSNUCUIlWEDU93Z8EFbZNx2fBQJgUFxSnrdoRK8QEBAQEBAQEGE0u0gbQ0zpnWLz1Y2+8+2/kMz4b1sabBOa+3h4tbVaiMNN/GenvfPGIVb5pHSyuLnvcSSeJXeiIiNo6OJz6z1SYHV9DUwy5asrSf3SbO/CSqZqcVJhlxW4bxLsznrguyic9SInSIhG6RBYVGLMY4tN7jgFtY9FkyVi0bNHL2jhxXmlt949iP/APbj+14K/wCX5vZ81PzXT+35PDjsf2vD+6fl2X2H5rg9vyRSaQMtsa7wb+at+W5fOP8AfBX84w+U/T+1FLj7GD1Hucdrj1Rc+OQT8syfuhE9sYvCs/RK7SwDKK/a+39KvHZc+Nvp/wCsc9sx4U+v/iJ2mLt0bB2uJ/JXjsynjaVJ7YyeFFvJphOcixvYy/xJWWOzsMefzYp7U1E+UfBZy6R1Ls53j93VZ/KAs1dHgj/mGG2u1M9b/wAKcMknlnjbHLJrlws4ucdXiTfcBe6tlphpjmbRGyuC+fJlrFbTv73WWZZ32Z8ea8xL10JAgrUDwNIy8D8ignp5OsN21EskgICAgICAgEoOB+kPSA1lUdU/VR9Vg3W97vz7LcF6HTYe5xxHjPOXnc2bvsk38I5Q1QhZ1VGoTsAuTsAGZPAKEw7P0b4mtjmt0jWMD7Za2qCbLgW2mZmOjtxvERE9UL5VGxuidKpN0ZkUI3arpFBJG4yscSxx27GktJ47Ml1dLqd6xSesONrNHWLTk25SwZrn+95N/JbfHPm0e5p5PDWP94+Sccp7qvk8+kO94+JTik7uvk96UnefEqd5OGPJUCpiUbK2lWUlICrQrKtpVlZdB0EwnUjNQ8daQWbyZx7/AIAcVxO0dRxW7uOkdfe9B2XpeCve26z09zbQuY6ysIKwoFYQVtZfddBkgiXqAgICAgINc0/xLoKF+qbOlIib96+t+EOW5ocXeZo36RzaPaObu8E7dZ5f74OASm5J4ld6ebiU5RsjIVWRs3o3wsVGJQhwu2K8zv8Ap21fxli1dZfgxT7eTa0lOPLHs5um6Zs1Jmu3PZ5tNj5Fq4+Po6mTq1t0yyMaMzIKekUCOaVoaektqkWN8jytvVqUtafR6q3vStfTnk0jEomteeiJLCdl93LsXXrW8Vjj6uJa2ObTwdFprIjZUCpRsraVeFZSNKtCkwkBVoVlI1WUlmtGMJNTOGn1G2c88tze0/nwWDV6juce/jPRtaPTd/k2npHV1RgtsGwDIcAvOTO71MRskCgSBBLHGTkLqBeRUnvHuCJXLWgZCyCpAQEBAQEBBoXpav0MHDpXX7dXZ/Uur2Vtx29zjds793X3uPTR2Nl1phzKW3hCQqskS6T6EoAZqqTe2OJo7HueT/IFzO0p5Vj3up2dHO0t00+hvTtkHsSC/wC6/Z8dVc7F12b+aPR3c9My2NmtuhkrmtzPcNqy002S/SGDJq8WPrPyWNTjFhsswcTtPcFuU0VK88ktG/aF78sUbMLVYmXHZdx4n5BZu8rWNqQ1+6ved8krF8pO0m6pNpnqyxSK9HgKEwqBUqyraVaFZStV4UlI1XhSVxTxF7gxg1nOIAA3k7lM2isbyiKzaYiOrq+j2FimhEY2uO17uLj8hkF5zU55zX4vDweo0unjBjivj4ss1YGwuIKdzshs47kGQhoQPW63wUJXQFtg2IPUBAQEBAQEBAQYnSfBRWU7oSdV1w5jvdeL2J5WJB5FZ9NnnDki0NbVaeM+OaT/AKXFcZwaSnf0dRGWHcdzhxa7Ihejx5aZa71l5bJiyYLbWjZiX0XA+SvwpjP5w2XQjHjhpmPR9N0oYLa2pbULtuRv6xWpqdJ3+3PbZt6btDud/R339rJY5p/NURuiMcUbHCx9ZzthB2EkDMDcsWPs7HSd5mZ+i+TtXLeNq1iPq06fEeZd5BbURip6sNSZzZPWssZa5xy6vxVbZrT0Xrp6x15rRzidpN1hmd+rYiIjo8UJehEKgrQhUFaFJSNVoUlI1XhSUrVeFJb9oNgeqBUyjrOH1YO5p9rtO7l2rk6/U7z3dfi7XZ2l4Y723Xwb5TUL3btUcT+S5jqsnBQNbn1jzy8FCV2gICAgICAgICAgICAgtq+gjnYY52NkadxG/iDmDzG1Xpe1J3rO0qZMdckcNo3hzrSL0fPjvJR3lbn0Zt0jf3Tk8cs+1dnTdp1n0csbe1wtV2TaPSw8/Z/TRZoSCQQQQbEEEEHgQciurytG8OPzrO0xzWskaxzVkrZayRLFajNW62e1YphnrZQQsey8S8smyd3oCnZCoBTsiZVAKykpAFaFJSNCvCstw0C0TdWydLJ1YIztJH6R2eoOXHw3rU1mp7qvDXrP0bui0ne24rerH1dipaBkeQueJ+XBcJ6BdICAgICAgICAgICAgICAgICDDY/ozBWD6xuq+1hI2weOAPvDke6y2dPqsmCfRnl5eDV1OjxZ49KOfn4uYaQ6HT0pLtXpY/8AMYCbD7bc2/Dmu7p9dizcuk+U/wAPP6js/Lg59Y84/lrDmLamrTiUEkN1jtTdlrfZavhssM0Zq3RlipwsnEqjhLjZoLjwAJPgFE7RzlMb2naGXotGKiT2OjHF5t5Z+SwX1WKvjv7mxTR5beG3vbLhOhDLjXLpne60Fre+23zC1L660+rGzcx9n0j1p3btT6FRviMUrWxsPssA1gdzr7jz2rVjPeLce/Ntzp6TTg25NJj9HU/036Mb9D6/T22GO+77e7V78l1fx1O64vHy9v8ATkfl9+94fDz9n9uvYfRMgibDC0MYxtgB8TxJNyTvuuNe83tNrdXbpStKxWvRcKq4gICAgICAgICAgICAgICAgICAg1HTnA4nxiXomhwfZzgA0kOB9YjPbbxWxi1WXHyraWtl0mHJztWGgzYLGSGtBBPM7Bx2rY/Mc/nHya35bg8p+acaPxbwT94/JJ7QzT4x8kx2dgjwn5riHA4G/qmntu74rDbVZbdbM1dJhr0qzGH4a53Vhj/hAAHacgsE2merYrWI6Q2Sh0aA2zOv9luXeVXdbZnIKdrBqsaGjl8+KhKVAQEBAQEBAQEBAQEBAQEBAQEBAQEBAQWONwa9PI37BI7W9YeYQlzulisLnN20/IdysqylDhUkvqN2e8djfHf3JuNiodHGN2ynpDwyb+ZUbp2ZqNgaLNAAG4CwUJVICAgICAgICAgICAgICAgICAgICAgICAgIBCDFUeARRm5GuftZDsbl4qd0bMqAoSICAgICAgICAgICAgICAgICAgICD//Z"/>
          <p:cNvSpPr>
            <a:spLocks noChangeAspect="1" noChangeArrowheads="1"/>
          </p:cNvSpPr>
          <p:nvPr/>
        </p:nvSpPr>
        <p:spPr bwMode="auto">
          <a:xfrm>
            <a:off x="155575" y="-2560638"/>
            <a:ext cx="5934075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52978" name="Picture 18" descr="http://beatcreativemarketing.com/wp-content/uploads/2013/08/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2088232" cy="1877063"/>
          </a:xfrm>
          <a:prstGeom prst="rect">
            <a:avLst/>
          </a:prstGeom>
          <a:noFill/>
        </p:spPr>
      </p:pic>
      <p:pic>
        <p:nvPicPr>
          <p:cNvPr id="552972" name="Picture 12" descr="https://encrypted-tbn3.gstatic.com/images?q=tbn:ANd9GcS7G2p5sOLvZFQ-yGaYhcNdWiwAsoSaS1_p-zxAADdIVEhz171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24819"/>
            <a:ext cx="2520280" cy="1681306"/>
          </a:xfrm>
          <a:prstGeom prst="rect">
            <a:avLst/>
          </a:prstGeom>
          <a:noFill/>
        </p:spPr>
      </p:pic>
      <p:pic>
        <p:nvPicPr>
          <p:cNvPr id="552980" name="Picture 20" descr="https://encrypted-tbn1.gstatic.com/images?q=tbn:ANd9GcTnyz4Br0YaRzAzpx_BC2UhupG98bLO7yxHI0_Ij0d76x6msnI_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2304256" cy="1485033"/>
          </a:xfrm>
          <a:prstGeom prst="rect">
            <a:avLst/>
          </a:prstGeom>
          <a:noFill/>
        </p:spPr>
      </p:pic>
      <p:sp>
        <p:nvSpPr>
          <p:cNvPr id="16" name="Tekstvak 15"/>
          <p:cNvSpPr txBox="1"/>
          <p:nvPr/>
        </p:nvSpPr>
        <p:spPr>
          <a:xfrm>
            <a:off x="3124095" y="1700808"/>
            <a:ext cx="564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/>
              <a:t>www.erikvanveenendaal.nl</a:t>
            </a:r>
            <a:endParaRPr lang="nl-NL" sz="3600" dirty="0"/>
          </a:p>
        </p:txBody>
      </p:sp>
      <p:sp>
        <p:nvSpPr>
          <p:cNvPr id="17" name="Tekstvak 16"/>
          <p:cNvSpPr txBox="1"/>
          <p:nvPr/>
        </p:nvSpPr>
        <p:spPr>
          <a:xfrm>
            <a:off x="3173984" y="3358733"/>
            <a:ext cx="575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/>
              <a:t>erik</a:t>
            </a:r>
            <a:r>
              <a:rPr lang="nl-NL" sz="3600" dirty="0"/>
              <a:t>@</a:t>
            </a:r>
            <a:r>
              <a:rPr lang="nl-NL" sz="3600" dirty="0" err="1"/>
              <a:t>erikvanveenendaal.nl</a:t>
            </a:r>
            <a:endParaRPr lang="nl-NL" sz="3600" dirty="0"/>
          </a:p>
        </p:txBody>
      </p:sp>
      <p:sp>
        <p:nvSpPr>
          <p:cNvPr id="18" name="Tekstvak 17"/>
          <p:cNvSpPr txBox="1"/>
          <p:nvPr/>
        </p:nvSpPr>
        <p:spPr>
          <a:xfrm>
            <a:off x="3106180" y="5301208"/>
            <a:ext cx="411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@</a:t>
            </a:r>
            <a:r>
              <a:rPr lang="nl-NL" sz="3600" dirty="0" err="1"/>
              <a:t>ErikvVeenendaal</a:t>
            </a:r>
            <a:endParaRPr lang="nl-NL" sz="3600" dirty="0"/>
          </a:p>
        </p:txBody>
      </p:sp>
      <p:sp>
        <p:nvSpPr>
          <p:cNvPr id="13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  <p:extLst>
      <p:ext uri="{BB962C8B-B14F-4D97-AF65-F5344CB8AC3E}">
        <p14:creationId xmlns:p14="http://schemas.microsoft.com/office/powerpoint/2010/main" val="25417765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voettekst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l-NL"/>
              <a:t>Improve Quality Services B.V.</a:t>
            </a:r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C208B8-C1D0-4ED5-B165-3A1C1C02A856}" type="slidenum">
              <a:rPr lang="nl-NL"/>
              <a:pPr/>
              <a:t>4</a:t>
            </a:fld>
            <a:endParaRPr lang="nl-NL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dirty="0"/>
              <a:t>Proof….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149350" y="1835150"/>
            <a:ext cx="7986713" cy="5014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22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251" y="2780928"/>
            <a:ext cx="23492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235" y="-675455"/>
            <a:ext cx="2297095" cy="408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al 12"/>
          <p:cNvSpPr/>
          <p:nvPr/>
        </p:nvSpPr>
        <p:spPr bwMode="auto">
          <a:xfrm>
            <a:off x="7236296" y="2132856"/>
            <a:ext cx="864096" cy="21602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10188624" y="2204864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Ovaal 15"/>
          <p:cNvSpPr/>
          <p:nvPr/>
        </p:nvSpPr>
        <p:spPr bwMode="auto">
          <a:xfrm>
            <a:off x="3635896" y="3140968"/>
            <a:ext cx="864096" cy="21602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Ovaal 18"/>
          <p:cNvSpPr/>
          <p:nvPr/>
        </p:nvSpPr>
        <p:spPr bwMode="auto">
          <a:xfrm>
            <a:off x="7884368" y="6093296"/>
            <a:ext cx="1259632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2" name="Ovaal 21"/>
          <p:cNvSpPr/>
          <p:nvPr/>
        </p:nvSpPr>
        <p:spPr bwMode="auto">
          <a:xfrm>
            <a:off x="0" y="2060848"/>
            <a:ext cx="1331640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0" name="Ovaal 19"/>
          <p:cNvSpPr/>
          <p:nvPr/>
        </p:nvSpPr>
        <p:spPr bwMode="auto">
          <a:xfrm>
            <a:off x="0" y="2132856"/>
            <a:ext cx="1403648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7" name="Rechthoek 26"/>
          <p:cNvSpPr/>
          <p:nvPr/>
        </p:nvSpPr>
        <p:spPr bwMode="auto">
          <a:xfrm>
            <a:off x="2051720" y="3212976"/>
            <a:ext cx="720080" cy="38164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5" name="Ovaal 24"/>
          <p:cNvSpPr/>
          <p:nvPr/>
        </p:nvSpPr>
        <p:spPr bwMode="auto">
          <a:xfrm>
            <a:off x="1187624" y="5517232"/>
            <a:ext cx="936104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26" name="Afbeelding 25" descr="Screenshot_2017-02-07-11-17-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996952"/>
            <a:ext cx="2304256" cy="4104456"/>
          </a:xfrm>
          <a:prstGeom prst="rect">
            <a:avLst/>
          </a:prstGeom>
        </p:spPr>
      </p:pic>
      <p:sp>
        <p:nvSpPr>
          <p:cNvPr id="18" name="Ovaal 17"/>
          <p:cNvSpPr/>
          <p:nvPr/>
        </p:nvSpPr>
        <p:spPr bwMode="auto">
          <a:xfrm>
            <a:off x="3779912" y="5517232"/>
            <a:ext cx="792088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-747464"/>
            <a:ext cx="236092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Afbeelding 22" descr="Screenshot_2016-09-09-13-35-2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531440"/>
            <a:ext cx="2267744" cy="4031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6995" y="-696188"/>
            <a:ext cx="23492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vaal 28"/>
          <p:cNvSpPr/>
          <p:nvPr/>
        </p:nvSpPr>
        <p:spPr bwMode="auto">
          <a:xfrm>
            <a:off x="554357" y="3732909"/>
            <a:ext cx="1331640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24" name="Afbeelding 23" descr="Screenshot_2016-04-22-13-44-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6043" y="3008527"/>
            <a:ext cx="2399042" cy="4077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13CB83-3756-43A9-96F6-A6DFD74232B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>
          <a:xfrm>
            <a:off x="-72824" y="-247941"/>
            <a:ext cx="2417448" cy="3728217"/>
          </a:xfrm>
          <a:prstGeom prst="rect">
            <a:avLst/>
          </a:prstGeom>
        </p:spPr>
      </p:pic>
      <p:sp>
        <p:nvSpPr>
          <p:cNvPr id="30" name="Ovaal 29">
            <a:extLst>
              <a:ext uri="{FF2B5EF4-FFF2-40B4-BE49-F238E27FC236}">
                <a16:creationId xmlns:a16="http://schemas.microsoft.com/office/drawing/2014/main" id="{C5DE1F46-2012-4B0C-9A2C-05E6EDAA4641}"/>
              </a:ext>
            </a:extLst>
          </p:cNvPr>
          <p:cNvSpPr/>
          <p:nvPr/>
        </p:nvSpPr>
        <p:spPr bwMode="auto">
          <a:xfrm>
            <a:off x="1018571" y="1187619"/>
            <a:ext cx="1070432" cy="285589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23BE0D85-BB16-462A-AA0B-488DDC850EB0}"/>
              </a:ext>
            </a:extLst>
          </p:cNvPr>
          <p:cNvSpPr/>
          <p:nvPr/>
        </p:nvSpPr>
        <p:spPr bwMode="auto">
          <a:xfrm>
            <a:off x="1143000" y="5560952"/>
            <a:ext cx="980728" cy="24431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DB66EA-3D1D-4AED-BBD0-7758707721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09"/>
          <a:stretch/>
        </p:blipFill>
        <p:spPr>
          <a:xfrm>
            <a:off x="6822688" y="-239371"/>
            <a:ext cx="2364730" cy="36476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A3AD784-02D1-4D0C-8E12-3461EEC514C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1"/>
          <a:stretch/>
        </p:blipFill>
        <p:spPr>
          <a:xfrm>
            <a:off x="4551679" y="-210552"/>
            <a:ext cx="2297095" cy="3662320"/>
          </a:xfrm>
          <a:prstGeom prst="rect">
            <a:avLst/>
          </a:prstGeom>
        </p:spPr>
      </p:pic>
      <p:sp>
        <p:nvSpPr>
          <p:cNvPr id="28" name="Ovaal 27"/>
          <p:cNvSpPr/>
          <p:nvPr/>
        </p:nvSpPr>
        <p:spPr bwMode="auto">
          <a:xfrm>
            <a:off x="3719479" y="3129393"/>
            <a:ext cx="864096" cy="21602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086F9CD6-BE71-4CE2-851B-9320D254E75F}"/>
              </a:ext>
            </a:extLst>
          </p:cNvPr>
          <p:cNvSpPr/>
          <p:nvPr/>
        </p:nvSpPr>
        <p:spPr bwMode="auto">
          <a:xfrm>
            <a:off x="5606939" y="3711561"/>
            <a:ext cx="1070432" cy="285589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F46CEEC1-9C44-46E1-B033-71FEC1DA3355}"/>
              </a:ext>
            </a:extLst>
          </p:cNvPr>
          <p:cNvSpPr/>
          <p:nvPr/>
        </p:nvSpPr>
        <p:spPr bwMode="auto">
          <a:xfrm>
            <a:off x="2252626" y="2880272"/>
            <a:ext cx="108611" cy="584775"/>
          </a:xfrm>
          <a:prstGeom prst="rect">
            <a:avLst/>
          </a:prstGeom>
          <a:solidFill>
            <a:schemeClr val="bg1"/>
          </a:solidFill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FE6D8496-B8E1-4D20-B057-BC0A5A983CD6}"/>
              </a:ext>
            </a:extLst>
          </p:cNvPr>
          <p:cNvCxnSpPr/>
          <p:nvPr/>
        </p:nvCxnSpPr>
        <p:spPr bwMode="auto">
          <a:xfrm>
            <a:off x="6947277" y="3451768"/>
            <a:ext cx="2143816" cy="1351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Ovaal 33">
            <a:extLst>
              <a:ext uri="{FF2B5EF4-FFF2-40B4-BE49-F238E27FC236}">
                <a16:creationId xmlns:a16="http://schemas.microsoft.com/office/drawing/2014/main" id="{CC5084E8-1D9D-46F9-BB1D-5BEF84EB172C}"/>
              </a:ext>
            </a:extLst>
          </p:cNvPr>
          <p:cNvSpPr/>
          <p:nvPr/>
        </p:nvSpPr>
        <p:spPr bwMode="auto">
          <a:xfrm>
            <a:off x="7638365" y="3226626"/>
            <a:ext cx="864096" cy="21602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AA6BCE8-F401-47FF-BB75-23FA3F0BBB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5"/>
          <a:stretch/>
        </p:blipFill>
        <p:spPr>
          <a:xfrm>
            <a:off x="2280252" y="-261236"/>
            <a:ext cx="2349261" cy="3741512"/>
          </a:xfrm>
          <a:prstGeom prst="rect">
            <a:avLst/>
          </a:prstGeom>
        </p:spPr>
      </p:pic>
      <p:sp>
        <p:nvSpPr>
          <p:cNvPr id="37" name="Ovaal 36">
            <a:extLst>
              <a:ext uri="{FF2B5EF4-FFF2-40B4-BE49-F238E27FC236}">
                <a16:creationId xmlns:a16="http://schemas.microsoft.com/office/drawing/2014/main" id="{11087302-A8C3-4D9C-A1D6-2FA782A33502}"/>
              </a:ext>
            </a:extLst>
          </p:cNvPr>
          <p:cNvSpPr/>
          <p:nvPr/>
        </p:nvSpPr>
        <p:spPr bwMode="auto">
          <a:xfrm>
            <a:off x="4556531" y="1196753"/>
            <a:ext cx="980728" cy="24431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6305F921-5435-4DED-8235-145583285A32}"/>
              </a:ext>
            </a:extLst>
          </p:cNvPr>
          <p:cNvSpPr/>
          <p:nvPr/>
        </p:nvSpPr>
        <p:spPr bwMode="auto">
          <a:xfrm>
            <a:off x="2288756" y="1196753"/>
            <a:ext cx="980728" cy="24431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298A7C-B9CD-4149-80F4-02C83D4F1B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24" y="-212505"/>
            <a:ext cx="2314292" cy="4052821"/>
          </a:xfrm>
          <a:prstGeom prst="rect">
            <a:avLst/>
          </a:prstGeom>
        </p:spPr>
      </p:pic>
      <p:sp>
        <p:nvSpPr>
          <p:cNvPr id="42" name="Ovaal 41">
            <a:extLst>
              <a:ext uri="{FF2B5EF4-FFF2-40B4-BE49-F238E27FC236}">
                <a16:creationId xmlns:a16="http://schemas.microsoft.com/office/drawing/2014/main" id="{022736F2-869D-4D62-944B-BD9939F93C27}"/>
              </a:ext>
            </a:extLst>
          </p:cNvPr>
          <p:cNvSpPr/>
          <p:nvPr/>
        </p:nvSpPr>
        <p:spPr bwMode="auto">
          <a:xfrm>
            <a:off x="7515795" y="1206911"/>
            <a:ext cx="979622" cy="25796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A30269F-5740-4CA0-9C12-C0B687BF831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2"/>
          <a:stretch/>
        </p:blipFill>
        <p:spPr>
          <a:xfrm>
            <a:off x="6837346" y="3518963"/>
            <a:ext cx="2338088" cy="3638331"/>
          </a:xfrm>
          <a:prstGeom prst="rect">
            <a:avLst/>
          </a:prstGeom>
        </p:spPr>
      </p:pic>
      <p:sp>
        <p:nvSpPr>
          <p:cNvPr id="44" name="Ovaal 43">
            <a:extLst>
              <a:ext uri="{FF2B5EF4-FFF2-40B4-BE49-F238E27FC236}">
                <a16:creationId xmlns:a16="http://schemas.microsoft.com/office/drawing/2014/main" id="{F9E62B54-3FA2-4D5F-8662-651A0DA02DC8}"/>
              </a:ext>
            </a:extLst>
          </p:cNvPr>
          <p:cNvSpPr/>
          <p:nvPr/>
        </p:nvSpPr>
        <p:spPr bwMode="auto">
          <a:xfrm>
            <a:off x="8047152" y="4835599"/>
            <a:ext cx="1070432" cy="285589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0BA043-2498-44E6-A109-5B4694CA65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2" y="-268345"/>
            <a:ext cx="2357612" cy="4191309"/>
          </a:xfrm>
          <a:prstGeom prst="rect">
            <a:avLst/>
          </a:prstGeom>
        </p:spPr>
      </p:pic>
      <p:sp>
        <p:nvSpPr>
          <p:cNvPr id="45" name="Ovaal 44">
            <a:extLst>
              <a:ext uri="{FF2B5EF4-FFF2-40B4-BE49-F238E27FC236}">
                <a16:creationId xmlns:a16="http://schemas.microsoft.com/office/drawing/2014/main" id="{C696F021-E04E-4029-8304-17884C4D6E3D}"/>
              </a:ext>
            </a:extLst>
          </p:cNvPr>
          <p:cNvSpPr/>
          <p:nvPr/>
        </p:nvSpPr>
        <p:spPr bwMode="auto">
          <a:xfrm>
            <a:off x="4634365" y="1195194"/>
            <a:ext cx="979622" cy="25796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466947" name="Picture 3"/>
          <p:cNvPicPr>
            <a:picLocks noChangeAspect="1" noChangeArrowheads="1"/>
          </p:cNvPicPr>
          <p:nvPr/>
        </p:nvPicPr>
        <p:blipFill rotWithShape="1">
          <a:blip r:embed="rId18" cstate="print"/>
          <a:srcRect t="17179"/>
          <a:stretch/>
        </p:blipFill>
        <p:spPr bwMode="auto">
          <a:xfrm>
            <a:off x="4572000" y="3531552"/>
            <a:ext cx="2326758" cy="34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Rechte verbindingslijn 30"/>
          <p:cNvCxnSpPr/>
          <p:nvPr/>
        </p:nvCxnSpPr>
        <p:spPr bwMode="auto">
          <a:xfrm>
            <a:off x="-1016" y="3501008"/>
            <a:ext cx="9145016" cy="0"/>
          </a:xfrm>
          <a:prstGeom prst="line">
            <a:avLst/>
          </a:prstGeom>
          <a:solidFill>
            <a:srgbClr val="B4C3E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AA8A1BF0-1759-4E47-860F-16F3340EB60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49" y="3515998"/>
            <a:ext cx="2442765" cy="4342693"/>
          </a:xfrm>
          <a:prstGeom prst="rect">
            <a:avLst/>
          </a:prstGeom>
        </p:spPr>
      </p:pic>
      <p:sp>
        <p:nvSpPr>
          <p:cNvPr id="48" name="Ovaal 47">
            <a:extLst>
              <a:ext uri="{FF2B5EF4-FFF2-40B4-BE49-F238E27FC236}">
                <a16:creationId xmlns:a16="http://schemas.microsoft.com/office/drawing/2014/main" id="{20246D85-B121-404C-B0FA-D7AD9BA48CB9}"/>
              </a:ext>
            </a:extLst>
          </p:cNvPr>
          <p:cNvSpPr/>
          <p:nvPr/>
        </p:nvSpPr>
        <p:spPr bwMode="auto">
          <a:xfrm>
            <a:off x="5603445" y="3695093"/>
            <a:ext cx="979622" cy="25796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BE5CE1F3-1766-45A5-90C8-AF29AE905E35}"/>
              </a:ext>
            </a:extLst>
          </p:cNvPr>
          <p:cNvSpPr/>
          <p:nvPr/>
        </p:nvSpPr>
        <p:spPr bwMode="auto">
          <a:xfrm>
            <a:off x="2162608" y="5028996"/>
            <a:ext cx="1423782" cy="306243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5113" marR="0" indent="-265113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20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113" y="412462"/>
            <a:ext cx="8356600" cy="584775"/>
          </a:xfrm>
        </p:spPr>
        <p:txBody>
          <a:bodyPr/>
          <a:lstStyle/>
          <a:p>
            <a:r>
              <a:rPr lang="nl-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</a:t>
            </a:r>
            <a:r>
              <a:rPr lang="nl-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≠ </a:t>
            </a:r>
            <a:r>
              <a:rPr lang="nl-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</a:t>
            </a:r>
            <a:r>
              <a:rPr lang="nl-N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Bullit</a:t>
            </a:r>
            <a:endParaRPr lang="nl-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graphicFrame>
        <p:nvGraphicFramePr>
          <p:cNvPr id="6" name="Grafiek 5"/>
          <p:cNvGraphicFramePr/>
          <p:nvPr/>
        </p:nvGraphicFramePr>
        <p:xfrm>
          <a:off x="1242307" y="1412776"/>
          <a:ext cx="643237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chte verbindingslijn 6"/>
          <p:cNvCxnSpPr/>
          <p:nvPr/>
        </p:nvCxnSpPr>
        <p:spPr>
          <a:xfrm flipV="1">
            <a:off x="2149946" y="2811742"/>
            <a:ext cx="5184576" cy="115212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3275856" y="4797152"/>
            <a:ext cx="3074206" cy="40011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Project </a:t>
            </a:r>
            <a:r>
              <a:rPr lang="nl-NL" sz="2000" b="1" dirty="0" err="1">
                <a:solidFill>
                  <a:schemeClr val="tx2"/>
                </a:solidFill>
              </a:rPr>
              <a:t>Size</a:t>
            </a:r>
            <a:r>
              <a:rPr lang="nl-NL" sz="2000" b="1" dirty="0">
                <a:solidFill>
                  <a:schemeClr val="tx2"/>
                </a:solidFill>
              </a:rPr>
              <a:t> (KLOC)</a:t>
            </a:r>
          </a:p>
        </p:txBody>
      </p:sp>
      <p:sp>
        <p:nvSpPr>
          <p:cNvPr id="9" name="Tekstvak 8"/>
          <p:cNvSpPr txBox="1"/>
          <p:nvPr/>
        </p:nvSpPr>
        <p:spPr>
          <a:xfrm rot="16200000">
            <a:off x="687516" y="3434331"/>
            <a:ext cx="111120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tx2"/>
                </a:solidFill>
              </a:rPr>
              <a:t>Defects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0" y="5877834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“</a:t>
            </a:r>
            <a:r>
              <a:rPr lang="nl-NL" dirty="0" err="1"/>
              <a:t>despite</a:t>
            </a:r>
            <a:r>
              <a:rPr lang="nl-NL" dirty="0"/>
              <a:t> </a:t>
            </a: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 in adoption of agile,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organizations</a:t>
            </a:r>
            <a:r>
              <a:rPr lang="nl-NL" dirty="0"/>
              <a:t> are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facing</a:t>
            </a:r>
            <a:r>
              <a:rPr lang="nl-NL" dirty="0"/>
              <a:t> the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challenges</a:t>
            </a:r>
            <a:r>
              <a:rPr lang="nl-NL" dirty="0"/>
              <a:t> as in </a:t>
            </a:r>
            <a:r>
              <a:rPr lang="nl-NL" dirty="0" err="1"/>
              <a:t>previous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”, </a:t>
            </a:r>
            <a:r>
              <a:rPr lang="nl-NL" sz="1600" dirty="0"/>
              <a:t>World </a:t>
            </a:r>
            <a:r>
              <a:rPr lang="nl-NL" sz="1600" dirty="0" err="1"/>
              <a:t>Quality</a:t>
            </a:r>
            <a:r>
              <a:rPr lang="nl-NL" sz="1600" dirty="0"/>
              <a:t> Report</a:t>
            </a:r>
          </a:p>
        </p:txBody>
      </p:sp>
      <p:pic>
        <p:nvPicPr>
          <p:cNvPr id="11" name="Picture 2" descr="Gerelateerde afbeelding">
            <a:extLst>
              <a:ext uri="{FF2B5EF4-FFF2-40B4-BE49-F238E27FC236}">
                <a16:creationId xmlns:a16="http://schemas.microsoft.com/office/drawing/2014/main" id="{06665A5D-95C4-4FC0-9222-9361CF6D3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"/>
          <a:stretch/>
        </p:blipFill>
        <p:spPr bwMode="auto">
          <a:xfrm>
            <a:off x="5751923" y="102484"/>
            <a:ext cx="3291632" cy="17833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208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TM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6000" y="2773212"/>
            <a:ext cx="1504950" cy="2197100"/>
          </a:xfrm>
          <a:prstGeom prst="rect">
            <a:avLst/>
          </a:prstGeom>
        </p:spPr>
      </p:pic>
      <p:pic>
        <p:nvPicPr>
          <p:cNvPr id="18" name="Afbeelding 17" descr="cope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3000" y="1100227"/>
            <a:ext cx="1448869" cy="18779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269" y="1546225"/>
            <a:ext cx="8378825" cy="4664075"/>
          </a:xfrm>
        </p:spPr>
        <p:txBody>
          <a:bodyPr/>
          <a:lstStyle/>
          <a:p>
            <a:pPr>
              <a:buNone/>
            </a:pPr>
            <a:r>
              <a:rPr lang="en-US" sz="2700" i="1" dirty="0"/>
              <a:t>Many organizations</a:t>
            </a:r>
            <a:endParaRPr lang="nl-NL" sz="2700" i="1" dirty="0"/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/>
              <a:t>No test </a:t>
            </a:r>
            <a:r>
              <a:rPr lang="nl-NL" sz="2700" dirty="0" err="1"/>
              <a:t>strategy</a:t>
            </a:r>
            <a:endParaRPr lang="nl-NL" sz="2700" dirty="0"/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 err="1"/>
              <a:t>Useless</a:t>
            </a:r>
            <a:r>
              <a:rPr lang="nl-NL" sz="2700" dirty="0"/>
              <a:t> test plans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/>
              <a:t>No test </a:t>
            </a:r>
            <a:r>
              <a:rPr lang="nl-NL" sz="2700" dirty="0" err="1"/>
              <a:t>techniques</a:t>
            </a:r>
            <a:r>
              <a:rPr lang="nl-NL" sz="2700" dirty="0"/>
              <a:t> </a:t>
            </a:r>
            <a:r>
              <a:rPr lang="nl-NL" sz="2700" dirty="0" err="1"/>
              <a:t>applied</a:t>
            </a:r>
            <a:endParaRPr lang="nl-NL" sz="2700" dirty="0"/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/>
              <a:t>Few have </a:t>
            </a:r>
            <a:r>
              <a:rPr lang="nl-NL" sz="2700" dirty="0" err="1"/>
              <a:t>effective</a:t>
            </a:r>
            <a:r>
              <a:rPr lang="nl-NL" sz="2700" dirty="0"/>
              <a:t> </a:t>
            </a:r>
            <a:r>
              <a:rPr lang="nl-NL" sz="2700" dirty="0" err="1"/>
              <a:t>reviews</a:t>
            </a:r>
            <a:endParaRPr lang="nl-NL" sz="2700" dirty="0"/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/>
              <a:t>Test </a:t>
            </a:r>
            <a:r>
              <a:rPr lang="nl-NL" sz="2700" dirty="0" err="1"/>
              <a:t>automation</a:t>
            </a:r>
            <a:r>
              <a:rPr lang="nl-NL" sz="2700" dirty="0"/>
              <a:t> </a:t>
            </a:r>
            <a:r>
              <a:rPr lang="nl-NL" sz="2700" dirty="0" err="1"/>
              <a:t>not</a:t>
            </a:r>
            <a:r>
              <a:rPr lang="nl-NL" sz="2700" dirty="0"/>
              <a:t> </a:t>
            </a:r>
            <a:r>
              <a:rPr lang="nl-NL" sz="2700" dirty="0" err="1"/>
              <a:t>successful</a:t>
            </a:r>
            <a:endParaRPr lang="nl-NL" sz="2700" dirty="0"/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 err="1"/>
              <a:t>Re-usable</a:t>
            </a:r>
            <a:r>
              <a:rPr lang="nl-NL" sz="2700" dirty="0"/>
              <a:t> testware hard to </a:t>
            </a:r>
            <a:r>
              <a:rPr lang="nl-NL" sz="2700" dirty="0" err="1"/>
              <a:t>find</a:t>
            </a:r>
            <a:endParaRPr lang="nl-NL" sz="2700" dirty="0"/>
          </a:p>
          <a:p>
            <a:pPr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§"/>
            </a:pPr>
            <a:r>
              <a:rPr lang="nl-NL" sz="2700" dirty="0"/>
              <a:t>“Testers” </a:t>
            </a:r>
            <a:r>
              <a:rPr lang="nl-NL" sz="2700" dirty="0" err="1"/>
              <a:t>not</a:t>
            </a:r>
            <a:r>
              <a:rPr lang="nl-NL" sz="2700" dirty="0"/>
              <a:t> </a:t>
            </a:r>
            <a:r>
              <a:rPr lang="nl-NL" sz="2700" dirty="0" err="1"/>
              <a:t>trained</a:t>
            </a:r>
            <a:r>
              <a:rPr lang="nl-NL" sz="2700" dirty="0"/>
              <a:t> </a:t>
            </a:r>
            <a:r>
              <a:rPr lang="nl-NL" sz="2700" dirty="0" err="1"/>
              <a:t>for</a:t>
            </a:r>
            <a:r>
              <a:rPr lang="nl-NL" sz="2700" dirty="0"/>
              <a:t> </a:t>
            </a:r>
            <a:r>
              <a:rPr lang="nl-NL" sz="2700" dirty="0" err="1"/>
              <a:t>the</a:t>
            </a:r>
            <a:r>
              <a:rPr lang="nl-NL" sz="2700" dirty="0"/>
              <a:t> job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6970488" y="6219372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68CD28-F924-4229-B649-DE9F681E7A9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5" descr="Software Tes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938" y="1631724"/>
            <a:ext cx="1230313" cy="1524000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6786" y="4344202"/>
            <a:ext cx="1284287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5" name="Picture 55" descr="ISTQB-ohne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7378" y="5828628"/>
            <a:ext cx="1376542" cy="102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Front Cover.jpg"/>
          <p:cNvPicPr>
            <a:picLocks noChangeAspect="1"/>
          </p:cNvPicPr>
          <p:nvPr/>
        </p:nvPicPr>
        <p:blipFill>
          <a:blip r:embed="rId8" cstate="print"/>
          <a:srcRect l="11811" r="11811"/>
          <a:stretch>
            <a:fillRect/>
          </a:stretch>
        </p:blipFill>
        <p:spPr>
          <a:xfrm>
            <a:off x="7038001" y="2307772"/>
            <a:ext cx="1283172" cy="1680029"/>
          </a:xfrm>
          <a:prstGeom prst="rect">
            <a:avLst/>
          </a:prstGeom>
        </p:spPr>
      </p:pic>
      <p:sp>
        <p:nvSpPr>
          <p:cNvPr id="150532" name="AutoShape 4" descr="data:image/jpeg;base64,/9j/4AAQSkZJRgABAQAAAQABAAD/2wBDAAoHBwgHBgoICAgLCgoLDhgQDg0NDh0VFhEYIx8lJCIfIiEmKzcvJik0KSEiMEExNDk7Pj4+JS5ESUM8SDc9Pjv/2wBDAQoLCw4NDhwQEBw7KCIoOzs7Ozs7Ozs7Ozs7Ozs7Ozs7Ozs7Ozs7Ozs7Ozs7Ozs7Ozs7Ozs7Ozs7Ozs7Ozs7Ozv/wAARCAFRAQQDASIAAhEBAxEB/8QAHAAAAQUBAQEAAAAAAAAAAAAAAAEDBAUGAgcI/8QAUxAAAQMDAgMDBQ0EBgcHBAMAAQIDBAAFERIhBjFBEyJRFDJhcYEHFRYjNEJScpGSobHRM1OTwSREVGKCsjZDRWN0orM1c4Oj4fDxCCUmJ2TCw//EABoBAAIDAQEAAAAAAAAAAAAAAAADAQIEBQb/xAAwEQACAgEDAwQBAwMEAwAAAAAAAQIRAwQSIRQxURMiMkGhYXHwM0JSBRWB8UOR0f/aAAwDAQACEQMRAD8AsJk2Uic+EyngA6oABZwNzTXvhMx8re++a2XwOtsr+kOOyAt3vqAUMZO/hQeB7VjHbSvvj9K7kNXplFJr8GdwnZjBcZh/rT33zSm4TB/W3fvmtj8B7V++k/eH6UvwHtX76V98fpVus03j8EenMxnvhNP9ae++aTy+Z1lvfxDWzPBFqA2ek+1Y/SkPBNrIOH5I/wAY2/CjrNN4/AenMx/l8vrKf/iGufLpn9rf/iGtl8CbZg5kSDj+8B/Kj4FWrBPbSef0x+lHWabx+A9OZjvLpv8Aanv4hpfL5v8Aanvvmtkngm1nPxsn74/Sl+BFq/eyvvj9KOs0vj8B6czGeXzMfKnvvml8umn+tPffNbP4E2r95J++P0o+BNq/eyfvj9KjrNN4/AenPyY3y2YOcp7+IaTy6X0lPfxDW0+BVq/eyfvj9KPgVas57ST98fpR1mm8fgPTn5MX5dM/tT38Q0eXS/7U9981s/gTav3kn74/Sj4FWn95J++P0o6zTePwHpz8mM8vmH+tO/fNJ5dM/tT38Q1tfgVaf3kn74/Sk+BVp+nJ++P0o63TePwHpzMX5dM6ynv4hpfLpg/rT38Q1tPgVafpyfvj9KPgVafpyfvj9KOs03j8B6c/JivL5n9qe++aDOmf2t775rafAm0/Tk/fH6UfAq0/Tk/fH6UdbpvH4D05+TFeXTP7W/8AxDS+XTB/W3vvmtp8CbT9OT98fpS/Aq0/Tk/xB+lHWabx+A9OfkxXvhMP9ae++aT3wmf2p7+Ia23wKtP0pP3x+lJ8CbR9KT98fpR1mm8fgPTkYry+Z/a3vvmjy+aT8qe++a2vwJtA+fJ/iD9KPgVaPpSfvj9KOs03j8B6cvJixcpo/rLp/wAZpDcpv9pd+8a2nwJtH05P8QfpR8CLR9KT/EH6UdZpvH4J9OfkxRuM0/1p7HoWaBOl8zLf/iGtr8CLR9OT/EH6UfAi0fTk/fH6UdZpvH4I9OXkqrC649BWp11Th7UgFSsnGBRVoq1x7TiPFKyhQ1nWcnPL+VFcbPKM8jlHsaIqlTL6N8la+oPypw03G+TNfUH5U4aogCkopcHGcbVICK3HLPornBAV3fxzXSvN6+yuSkISokFPLrQAg5HIJ3FKAcKynIz0POue7pVz5jO+aUacK6b9P/SgDpGQTkY38c11XCMAqwCN+tOYPhQAlFGDufCggigAooooAWkoooAKKKKACilAJ5CkoAKKOZo50AFFHKigAooxtmigApKWigBKKKKACiiigCqunylP1B+ZoounylP1B+ZoqjLFlG+TNfUH5U4abjfJmvqD8q7PKrIqKndVeRQJtyS9buJzdZqpU2/KgvMLdyx2OojSEdNhXrqPOrw23s3QQ7Q8uUybX8J9KI4b+MDms7lXhz2oZJ69xS6tjhO8utOKbcRBeUlaTgpIQcEGsDwgZVr4isBVeJ8hm6WZUqU3JfLiQoAHIzyre8W78IXvbP8AQHtv8BrFcHcNXVy327iK53Jh1mPaC1DjtNYUlCkfPV1IFBBpLTxrDvVqn3GFb7kY8ROpKlMYMkb/ALPfvHbHtFdWLjKFfZkmCIk+3So7IfUzOa7MlvOCoejNZm13WXZvcDbuMFYbksRz2ayAdJLxTnHiM01ZoEq38d3JuZdZFzcd4bLvbvgBQBWO6MdOvtoJNNYvdBtN7uzUBmPOYEnV5I/IZ0tydPPQf1rN2PiFBtnGEC5t3VTLEyY6qYznCGwQNCFk7LHMCr33N4MSVwNYJT8Ztx6KhfYuKTktkqUDjw2qig7+51x+PC5T/wAhQBIvHEBtPEfCMqK1cpkN22rKYzOXHXAUJ0lSc4JA3J9dXkC92a3yeKJhfnBMF5KpnlCtSEnTkBodB6PGqWGSOLOAPTZlj/yk1U3b/sv3TR/v2j+AqANrY+OIF8VKaEKdBkRmfKCzLa0Kca6LTvuKi2P3SLXfbhChot1yieXhXkr0lgJbeKRkgKBOeVVUbfjp308LJ/OqmwHMb3Mj/elD8DUga533RLSzfFW1UScWUSREXPDP9HS8dtBV6/RU57i6I1xWnh1qDNlSUhBfeZay1H1DI1nO21eaBF4uSrtaLfZJElkcSmQ5LQoaEaVjKSOfLetzYzj3VeKh4xoh/wCQ0ASVyfgNZrhPu8165Llzy40Gm++SvAQ0kZ6BPoqbw3xNG4kYkFqLJhyIiw3IiykaHGyRkZHpFQPdBttxudgje9cUy5EOezK7EKCStKCcgE9a74Rvca9SbqfeRVouTLqBNaXpKlkjukqHPaggquMYSr/xvaeH35MhuE5CekFDDpbKnEkaST1xU60Xadw3YbBb+JG3nbjOkeSBQWlZBydJUc793G+5qJxGiQv3TbUmK/5PIVaJQae0BXZq6KweeD0qjRdZ16snAlwuT/bynL3hbmgJ1YKgNgAOQqCTRX/iaz3Dhe/+WMz0xrXLEWT2CghxagtO6Dnlkjn0zTfGfGUe3w5tkjW+4y5bltU6pcVvIjoUkgKWrORjmTWVu/8Aod7oY8Lzn/nRVxc/9MeIh48KE/nQBZQOLGuH+BuG+1iy7lNnRUJYjxk63HSEAqPsFaSwX2JxFakXGGlxCFKUhbbqdK21pOClQ8RXmz0uXBge5rLgwDcJLcd7s4yXAguZaSD3jsMDJ9lbD3PLfcbbw9IRdISoch+c8/2KlhRSlRyNxzoArl3Z+B7sUuMmHMltyoTDfxCdSWMq89fgn01Oje6LbZN6RAEGciK7JMRm4qb+IceBxpB9JFJb9vdkuw8bSz/nrFQDjhGweji0D/nVUgexHI2NFKrzjSUEBRRRUgFFFJmgCrunylP1B+ZopLp8pT9QfmaKoyxZRvkzX1B+VOGm4w/ozX1B+VOGrIqKk4VmvM43Cl9Rw/bYqoBDrHEZmOI7RPdZ1E6+f4c/RXpVGT40AQOIo7s3hu6xY6C48/EdbbQDgqUUkAZPpqHw/AkQuCYVvkNdnKagJZcb1A4WE4xkbc6u1HAyDj01xnZZ1K9o5UAYVnhe7Oe4yrhtbAbuZZI7FS0kZDuoDUDjcenrRYbbxFN4uk3K8WQ2llVl8gSfKEO5WFAg930Z6dK3WTpVuQdvGjJKVZJHLbeigMFwdb+Mra9abPJhCBbLX2nlD4fQsTAclOEgZGCamQ+F7m3wtxfa1toS9dJst2JlY0rS4kaTnpvtv4VskHOc59RztXdFE2Y6Pw/cm71wbNUwA3bLeuPM7wy0stJA67jII2zUaXwfc5TfG0YBtAvKm1w3CoYWQncHqNxjfxrTcQcRweGoTcmal90vOBpliM3rcdXgnCU+yurDf4XEluM6B2qUJcLTjbyNLjSxzSodDvQBleHrNxDJvcm7Xe1Itui0i3tM+UJdLpBzqyNgPXTNo4VvcSNwMh6HpVaFyDMHapPZBWdPXf2Zr0B51Edlx95WhtpBWtR+aAMk1k2vdMsz1ql3X3vuyIcVCVl5yMEpdClBI0EnB3P2UAVTVl4ztt2nW+1x22oU66+XKuaZCe62SCpBQRnO2K0NrtE6N7oF9uzrITCmR46GHNQOopThW3Me2tEDlIUM4IzS70EFLxUze3rMFcPuhE9l5DoRqCe2QD3kZOwyPyqv4Ntd3jz71eb1DbgyLq8hSYqHQ4WwhON1DbetUAcZxSc6AMjxZbL4OI7bxBY7e3cXIsd2O5GW8GjhfJQJ28apneEuIbZwnwzHgw2ps+1T/K3mQ8EJ3Kjp1H1gbV6Rg8xUC83ZNlti564UyalBALMNvtHDk8wMjYdaCTDHhHiGdwZxQzKiMx7jepnlLUUPBQSAUnBVyycGpHEdi4mRfpNws9sYntz7MLe6lcgNllW+Tvz6VoeF+L4nFzbr0G33GOy2AUvSmQlDu5GEEE5wRvV8cjagDz97hviCFY+EZUGC1KuNhQpLsNTwRr1I0nCuW2K1HC0a8xrPm/vhyc88t0oCtQZST3UA9cCrKdKRboEmc8lRbjNKdWE+cQkZOPTtTNoubF6tEW6RkOIZlthxCXAAoA+OCaCCrj2eYz7o8u+FKTCkW1DAWFbhxK84x6utZOJwdxI3MiWdyLHTaYd4NyTcO2BUsZJCNHMHetFfvdBgWC7v2x203WYuMyl99yIyFobQfnHvDAHprSQpbVxgsTIqitiQ2lxskYykjIoJHickmikwc4xvUO7XE2qF5T5DLmntEo7GI3rXucZx4DqaCCZS0YPrpACeQz6qACij0UVIFVdPlKfqD8zRRdPlKfqD8zRVGWLKN8ma+oPypw03G+TNfUH5V2asioUUUVICK807A+uuUg4VgJOeQBrpQGk5zj0VyB52pKunrNABpOlQAT02FCRhKthj00gxhXcIG3LrQAO93COXLmaAOmxjPm46YrquUZyrIIPp611QBi/dAksQrvwlLkuoZYaueXHXCEpQNJ5k8q4vcuDw17n99vfCk1Dypcnty+h0OpS64tKVEEbbZ5Vob9OtDC7fbrxDTMRc5AYZbWylxGvnlQVy/GvM5rTUf3M+O47KEtNM3xSUNoGEoAdbwAByFVAvGpl9tiuJ+HnZ7l7LFrEllyThKxrBChnwwc+yqhyTcnvcDkomwUMR2mWBFdS7qL6e1GSR83ptV87/AKe8Tjx4fR+Rqvnb/wD05t/8M1/1hQSXCFXSycU8H2h28yZzUtMtUhTuB2uGwUgj+70qkY4ivKuGoEhVxfLy+KhEWvVupnUe4fRV/e9/dD4EPi1L/wCimscztwrD/u8af/2NAFl7o1/TabnPct3GM9i4shsotjSMspPd2JxgZGVYPjV5dH7rdvdBtNpYu8i3RfewTnExsDtF9pgg+gis3xEhJi+6XkAkORCD4cq0kY//ALXs58eHP/8ASgCh4kvF+98OJLxFvcmKiwyWWWIbeOycSrGdY68+tepatccrxgqazj2V5RKsVmunEPGMu/XW4QYMaW12iYzulC8gYK06Tq3xivV0afJxpOU9n3T4jG1AHllsuk22e4vbPIH1RnpU7yUvo85tK3lZKfTgfjUs3q88N27jK2++j89dlZZciSpWFOguJycnrg8s1TLbD3uIWpoqUkLuoSVJOCMurGQehrUMWLg6ys8TQ5N0ny8ste+qpbpcWhJBKCFBIJO/p5CgDmFa+IrbabqZl0k3O0yrMt5LktwLWh8oJKR1Cceyp/uYW52FwZCkOXGTLTLZQtDTyspjgZ7qPAfpWfixfeS+Xi0QrrPmW17hxcpCZb5cwdwCOWNvRWs9z059z6x/8MPzNBBmeIP9L+Mx48Oj8jXCFz7nG4K4aj3SVbI8y2F516GvQ4ooQCkavD9ac4hGOM+Lx9Lhv9arTamb3P4BgvyJMdty0uZcjOdmsYQDsqgkkI4ivN04A4aaVcn2JNzuggSJjJ0ulvWoZB6HAG/o9NS74OJuG+CJjUy6SFqYubSIUsvZeXHKkjC1Drz5+NPt2zgaRwZarYifL97nLj2cGQFKDokFStgdO2+dyKzlwL7HBfEdscmSJTFuvrTUdUhwuKSjUnbJoAueLpd1ncR39uPeptuasFsTLYbiL0pdXpKjr8R0xS3SXdOIrnwfGTeZ1sFzti5EhUF0t6lhsK9XOuL5/pTx2M+dw8P+maW273v3Oz42d0f+SmgDSe51cZl04JiSZ8hcmQHHGy6s5UoJWQMnqcVpayHuVn/8Bj+iQ/8A9Q1r6kgq7n8pT9QfmaKLn8pT9QfmaKqyxZRvkzX1B+VOHlVI3cJKSlsLGkDA7ooenygAQ6Rv4Csb12NXwzR00y6oqg98Jf78/YKPfCX++P2Cqf7jj8MnpJ+S9We4d8VyMgK3IqlTPlKUAXlYPTA3roypIIT2pGeYCedXWug1dMq9NJOrLg+arvKHLnR0UCdPL2VTmW+kgFxSR1yOdAlvhSQHTv4DnU9bDwHTyLlvfVg5ruqNyZKSQO2WCedceWyv366pL/UIJ1TJWlk/smX7h638SQEw7gl0JbWHGnWV6HGljI1JPtNR4nB1lh8OSLAlhx2FKJU+XXCpbqjjKirx2H2VFkTpmplIkuJ1LwcHG2DSeUyv7W/9+rx1sJfTIenkvs6hcHW3h20XUW5MqRJlRloU7IcLjigEnSkHw35U3w7w4mT7mcDh+9xlpC4wS+znSpPe1D1EbV35XKBT/Snt1D51duSpKCg+UOnUsJPf5VuxL1FaM8ltdMev/B1q4l8iNwMpKoCVJYUw6W1AKAByR9UfjVbA9y7hi3zWJTbcxxTDoeQh2SpSNY5KI6mpyn5IHyh375pTJkJTnt3Pas09YH5KbiPevc64cv8AcX581mSh6TjtuxfUhLhAwCRy6CrdFhgIvLF3CF+VxovkjZ1d3s85wR4+moQfkY/bOZ+saUSH/wB85941PTPyVeRIZunAXD14vHvrNiuqfUUl1CHVJbeKeRWkc+VaLmCMbYxj0VR9u/8Avl/aaXt3/wB8v71HTvyVeZL6FRwjZkcMnhwx1rtyiToUslQJVqyFeOd6S18HWO0WqVbY8QusTQRJL6ytbwxjBVz2HLwpe2f/AHq/tNIX3h/rl/eNHTvyLepS+jiycFWLh4SfIYzizKR2Tqn3C4ez+gM8hVrbbdGtFtYt0JCkRo6dLaVHJA586qTJf/fL+2lS+/8Avl/eNT0z8lerj4G73wHw/wARXI3G5sPrkKbDZLb6kApHIEA+mpF24Osd6tsW3y4ZSzCAEYsrKFNDGMBQ3wQBmk7Z4pPxq/vVn71IuDMdMlmW+FRnAspCzhQ6g1MdK5fY3HqFOSjXc0UjhGxyeHWuH1wsW9jBaQlRCkKGTqCueck7+k1wxwXYWLAuxNwj5E4sOuArJWtYIIUVc87D7KZamuyGW30PL0uJChg+NY7ja93CJdIUdqY+w156ihwjX9lC0rbqycebfk2UT/dIsrFwmLLPClxuM52FobnRFlLaFd4JCxnfBwd+hFaSycNMs2zh9+4MH3ytUFLKSlZwglACxtseVZZi5zXEJUidIUFDIPaGrO0SZjk5KlSXlIQCValkimS0EopvcRLOo90ai0WeFYrem325pTcdK1LCVKKjlRydz6anaF/RNZech+fAkQkSnWlvtkIcSsgpVzG/rrxi4zbzHWdF3uAKThQ8qXsRz61nnglEnHmWQ96ugIkpyPmD8zRWE9zSXKmcOyHJcl6Q4JakhTyysgaEbZPTc0VmZoNYj9r9tK95qfXSI/a/bSv8k+uvNS/u/c667IapcUg50UoudJyFDBA9dd57ycKT1ptPMbZ9FOEElAKU9dq0Y72i5dwzukAgc9vCgkhSe94+d0oJOUbA8+VKfPQR6eZpvcocrIITggj0dK5zXTp2T+dcVnyfIZH4nKm+2kR0aynKycj6prqQ23GdYbW48oyFltJCU4BwTv7AaQaxJj9np1az53LzVU9JKkqaL4ZyHB2ZwogKOw36c8b+NdnQ4oSxXJcmHUTkp0mNPMlpIUHFEhQ6DxpFuqQU6iTqUEjAGxpyV23ZDV2fnDlnxpleRo7QoGVAJ58+lbXL05JR4RnXKtjqtWk978K6OQMk59lcEL0nOmnO8kZOMda0QyS8i2jsA+NdhOaQA4zkYp1KTgVpjIRJHGiutNd6aCKmzNIbI2ptVOkU2fCrIUxsjelApcUoFWKUKBUSQwlwrQod1YIPtqaOVNuIKlbDNEXTLc/RUWBSkRnoLhyuI4Ug+KTuKW/WCNxBCDLp7N5G7ToHI+n0VYxbaiM8+/qJXIUCr0Y5AVNShKRsKJSTfA7I7yb4nmzHC3F1td7OMhp9rOx7QY+w7itjAiPwYoaklJeO7mgbZ9FXW9MykZSlfXkaiOSV03wTmnLIrZGQoZyBuDXm/G/DbzN+kSoyMRpgDyfQo+ePt39tejJGFVUcaIdPC70tnBXDIcUPFB2V9mxomo3cuxTDJp0iJwBa5Vq4eUiU2Wy++XkA9UlKQD+BoqXwhflcQWJDy2uzXGV5OcHZWkAgj2KFFcvJW50dON7VZcp/a/bQ/wAk+uhP7Wh7zU+uvMP+79zsrshql9dIKN6UXOk7qAwa7wApIwd/CuEk6hggek10FDUjcDn0p+OnGhcu51jKkgpVnfrSHCSnIx6qMjUjcAb7bUuRrTvp58sbU5ruUOV8knfeuRmulnIT3s+s5xXNZ8nyY2HYQEiVGKU6j2h2/wAKqelhLkiMp4lpSFkto7ROHFY8DzI/nTGsNyYyiFH4w7JBJ81XhT0tKZZZ2dSllxLpHZKycHIHh9oNdvQf0f8Ak52p/qBKUvst2iO+Oo8abWArSFpx3gU5VjJ6V3LeCmchDg76eaCOoppQD2kaVjSoKHd8DT8z96Fw+I8rOk938acKdSNxpHrpNOUnuq+ypIb1JKcEZ9FXjIpJCIbJTuKeQ3iu0jbkacA9FaIzESTGimuCmpBTXKk05SM7iRVCm1Jp115pBxqyfAb1HMgqPdAA/GnRsU4s700oTXAVnmacSal2V2gE7b11jFFFVJoWimn5TEVBW+8hpPipWKie+bj+0OMpY/eOdxP6mhJsnsWJppyQ0W1ICgSfDxqF2Tzxy+8V/wB1PdTSrLMZOXFIbHpOKvsS7lNzfCOsZNOiMiW2uK8gKafQptaTyIIxVe3dESnOygtLkL9CdqtYcSW262/JUEEZ7gOaplmtrSL48ck7Zl+C7b71WqTF8JSz+CR/KirqNDEJchAJOt4r+0D9KK5+RVJo6MHcUztP7b7aV/zU+ukT+19ppX/NTXmJf3fudtdkNUZozQaVRNnSM6xiu99SOvPmabScKGeVdK3IJz6xWjGvaKk/cdHOpOBnnzoOrKSBqO/XNcFWAgqSr9aakBQKNIVjfVo2pu180U3IedzhOT+Oa5qEuWWuzKklIyQe9nNTUKStIUk5BpOTHJyGwkqEC0tyoylqCU9ocknHzVU5cEeVrjKZmtIDDqXFIJ8/BHUHwChvkb1ynHlcX/vDz+qqpMwPKdjrYJISvvoCsJIJGSTkchnbBz4V2NCtuKjn6l3kOZbrSmdnEnvJ6+kUw6hTxbDZbICwVFRwQPRU2Vp7DzhjWn8xTDxWezDQOdYypKsaR6utMzK5oiHxJOUlJwRT+ApJTnnTalpCFEqAHiTUWXeokZBCV9qv6KD/ADqYQk+xDotBQ48ywnLriUD0msxJ4kfcRpbKWhjmNzVYq4KdWSVlahzyc10MWlk+ZCJGpfvjKe6wgrP0lbCoLk95/wA9w48BsKpmX9TSipXeB5eiu0PqUdq6EcMY9hLRapc8KcCicb1EZyQKbm3u22tBVLmNoI+aDlR9lS0U2t9i1QfTTusIGpRCQOZJrGji243VfZ2C0rdT/aH+4gfrT7fDk24EOX66uvjmYzJ0N+rI3NUcSkoqPyZbS+KrbHd7BhS5sj91GTrPtxypsO324Hv9nbGD0HxjpH5D8alQoMS3shqHHbYR4JGM04/LYioKnnEoA6qOKVKcIdysYyl8ENR7VGYUHCFvvfvXjqV+PL2U7ImMRU5dXv8ARHOq/wB9JVwJbtMN2QD/AKwjQ2P8R5+ynGeDnpuHLxNUR1jx+6n1FXM/hSXnb7Iv6CXzdkB2+zZrpYtjBJzjWBnHrPIVPi8OayHri+uQ8dynPdH61cNwoVrjBiO0hlpPJKRUR+490pZGfA06ClMVkyKHC4HoxatqgUBKUjbSkYFSE3PyxzRGGEjmTvWSmyJDy9LiyjJwADWtscFEaInqrxNMz4444b5dymGUpvauww4wphxQWokrOrf/AN+iipNxOZA+qPzNFcdy3O2dSK2qiAkfHV0+O6BSJHxlNyngjSOtcH022/3OvupIQCgioypWOXOm1zARzq3oMXKZNQrcHOPTXaTkoPaE89z0qsZlqLoSnmVbZqYl5eW8bjfziR+dOhhaQiWTkdcUEaSV43wMnNNocQFpbKwdRONgOnhQEqdU26dJxnR3s0KaXrb1aFc8Y6U5YhfqFZdh2OhSFZQSe6MYT9lMW64llwNKV3FcvQatJbKH2SySlY3B0/MPprGSXlsPKbX3VpPLwqzxckwycUbdAS9LjIcSlaC4e6oZHmqp+4N+TyoTbEBpTTzml5SWskbgAcjjmTvjZPOqTh65ouLseO4T2rbhzpOCRpO+1XtwdVGVHQ0VFT7ob0lxeSMZJHqSFH2VtxQ2xoVN3IeuDcSPEUS20jvJ5JHiKo7heUxw2mIyNalgZ7PIx1z4CpF1ZQiItWpw4Unm4T1HprNzZAZRlOTlQGCs/rWqGBSdshOiZNuDz4IcX3eiRsBUZwq0nfB6ACojilLBwlR9OTSOF8IJxjA8a3wxpA+ew84vGQTg+AptoHtg4NiE4qHImRYoJde1K8E7mq8XS4TldlbIij/fxy9vIU9SS4I2VyzTB5thHaPuJQB1UcVXyeMoEZXZxELlOnkEjao0Xg2ZPUHrvOUM/wCrbOT9tX8SHYrCnDLbTa8ed5yzU268CnKHZclS2ni2/gZULZFV47Kx6udWts4KtcRXbSQue9nOt/cZ9VLI4oix88hj6Z/lVRI4xffJbiMqcPQ42rJk1MI9uSVhyz78I3HaNMoCdSUpTyA6VXTOJYMRXZhfaOk4CGxqUTWbjWu93ohcySphk76U7Vp7BZbdaJrS22wVg7ur3Jrj59dJur/9f/TTi0cErqxWIvEl2IKGkW5hW/aPHLmPQkfzq4hcH29ghyaV3B4HOuQcgH0J5Cr5TgG/jTRWpZxyp8a7oyyl9M7y2hOEgYHQVS3u9vW9r4iMpxZ2HQD11cpbwMmmnoaJCClaQQabjcE/dyKyKbXtMey9Ouyvjl9n/dTyqS60ITXfGwHOrJy1Liu6meXTO2KXyFiSS3JUl5wDPZZwDXTeaHFdjnrBkm+VyYmbJlOSUCJGckq1Z0tpJrb2h+5eTpMthMbA5FWT+FdwW5WhbaozcVKD3dHzh6qmNhtPnbq+ketZ8+b1HVdjbjwqFc8/oRZatboOSe7zormS8288ezWFaO6rHQ88fiKK5ku5sSpEdpQU6R6SKr7i+liW2hwd1XWpI1MS9/NWSfbVVxflERqQj5qt6xwxcs2b90SYtpKkFQVVc6O8QCQabslzExgNqV3hVnoQobpBPjWqGHyZ55KKtp3+lNoWCrKhlPjVjpS+600FFSVE6lJxvy22JqLLhaJTTwc0JBHeHQVwl0tvMFBKRqOdOkgDbfYAUz0UZ3kT5TNAhtKUpSElIHLBrh51hBS2dS1KyAhG5V+ntqqdlvl1ntX1MpCjqSkhW22+w9dPJukVstoay2FE6u4E7+NMWAU5sSamR2CXCyWsK0lCFhSlpJAznlnnVHerV5VGXIi4LjQBXvuoD+fjWjcfS8ynOkr37pOQR1B261GdTHZhtmIEoQ2O6gHAIPMf++tMWntC3ncZGQ4LcU7xZHbS4ptRSvJGM+afGt/cZPkDsZt2TIUZK9CSlKMJ3AydvEisbZrcqHx9DkxiOwkNuFKiMgHSdq2txLaXGBL7BThVlnLSjg5Azsdhkp59cUhxcXTNkZblaIV2YcEJzMlxW6diE+I9FUj0duMwl94qUkrCSdts+yry6pmqiKAU1nUnkg/SHpqilMdkkKmutrbCwQNBIB6da24bcHtREpJPkZnPtxm1IZK3D7N/wqI9artObLi1lhob98hO1SX5vZaghQyfop3Ptqsl3ZSkHtHDgdM5P40/Y18mXjul8UWLfDtlgt9pNkdsvGcOKAA9lcyOIoURvsoTRUEjAwNKazrshbqu6FEnkVU0qK4vdxR9VVeTbxFGrHpN/MnZLmcSzJAI7YpSfmt/rVUqVKfXhORnr1qSI6EjZNPx2kBQOKzzlKXdmr0Y41wjmDaFSFpU4Csnoa2tpsbMdIUptIV4Yqus41Ojsmy4rPQVs4dmlSAC4oMpPTma4+oyTbqIm4X7mQ1vtMDSOY5AVw2zIkqCykpSK0UexRWTkjWrxVUvyRsDYCsi083zIa9XjjxEgxJykNIYeGrTsD1xVmgBQCh1qEpDDAW7pLpQN0o3NRffh52L26WCy32gbyrxPLeujgw5n3fBgy7JO4ouVKShJKjVS/xCwhuQttCwIydS1FJ2HjVPIkXxm9xlJQhcNZwpxBOps+Ch4Hxq+XIRpfTGDa3EbKQRscjr4it/pqPfkTa7rkj6EXqOlbpcQpCvmq2PpFRZnk0a6x9Lmx3Ugg90jqD6fCoTjk2BakkM9myl3DhbVu2OigPDOB7asGJCZjaSotOyW0hRAAB/9Ka2o8rsUpvh/gdaurExammlqTqJCHUb5I2I9BBzUdTjVuiL7aUo4OUBX5VWOtzFynpDLJaVnU4EdR84j+9j7akRX0zYpEgpeGdl8iR6fTVW0uURVe18EqOtp1KnWkpHaKyopHM4A39OAPsopY5R2WlsAJTsAOlFY5u5NjIqlQ+WA6MH2eus3xZIDVv7FwYByDWvaRhKMjmnNZ3jW2mVbC4gbjnVoQoVHM4yo82s11MSfp1bZr0eI6l1CHUnZYzXjThXGlEEkFJr0fhG5plRAwtXeAyK04KbpjJ+6JqlshxIRpB3yM8qgFb8aRHaKme8sgADGOXhVoghSAfDnUG7stKbaWpo7H5vNQps4pM5icotpnT8d17sloWkKSSQF5GT7age9s5x5hbDrB0KUdJJVvtzJNOJWUpY1xltgk7ZyV06y44zIZIbOFKO2kJKvRilOTXYvbVnD9ouZZbDbzA05JGVE59ZJqin2+5NqBksocQFam8LUAF8/Dr/ACretqBSCoEeg0rjCHmyg8j18KmOd1TIbdnn1qvS2Z7Mx9srbZ1L7NrZRUUkEAEDxz9tS5/ui2N5xLcq2zCqO4FBJCNlDcb58QOVaM8PQ+2XKZbKJJxvklKSCeQPIEk/bWF4/sDUZLV2iMhDSzoeSgbJV/8AOaVkqXKNGLKr2mpTxC1erYJENhWhwgjWoAjByQR7Kq7i+l1sh1B2OcBXOs7wPMU8qRaA4hC1gusFRxlQ5pqY7cAVqQ4k6k7H0GtmDmPtHtWyHMfdcUcDGfA1zEjhLyHHCCrOySKnR2vKR52lKjncb4q8hQIrbgcS2NXirenuKjzIfCdKmTo3DsWdFC3WwV42VuMVhrjIRFlvRkkOdkso1p5KxXpbU5plooyNhyrFTkMOSnl6EYKyeVZvdKzbonLe1fBl1SH3FhLbftq/stoaf0uTZO3VCaZU2lS9LaB/hFWdutcskLSNCeuaYsENvvZfUqT+zbWeJCYbAZaA251ddq2ynUtaUD0msopU+2qYaSypztcZ7Pckeg0rF0dTxPIsUmKR8VqKlnzkk7KT4ikTxQ+jlek/k2aF7iCG2wt1taXEpJBVnAyKjPLlXLsH4k1PkysEjGPZVVdIVlRaX7TJSpKJR85G621DkrPo8KatN1baW3aC+hxxsBDim9tLnPfwzS1GMeYoYk3G4r/kkMidbuJZCpLpVCUgKYWjkpP0VD6QNS5FxkSkrYYY7ixpUlQzqH8qVaW0DKinc9Tzph2cWxpaCE+uoc7CnJ33Z048W5iYDilI1s62STntANlAHxT19YNUKS/w/clrkSFym3lkx1LPeweaFH0dPEeqnprjkpvQ5I0FKw426lW7axyUPR0I6gmuZLwulvXHmJaCwcOoQTseYUk+B5g+zxqFP6YSjKH7Fo4RPZQ6xIUhJO6SPtBHWoCIRts1sM63I61lSHMnU2rqlR8PA+z1kGSqNES1rQvScZI5+mlenlKSorQB4Up5GuESoqXBZKkHOQT7Kr3ZDbTpbbbILiskITzJ61SXG9voUhKO6g/PSOR9dSm7sHG0BTyO0I3HjS7a5H+koq6NJBBSyoK2IV/IUVHsr7kiGtTmnZwgY8MCiqmeXcvm3CQgeCQK5nMh+KtsjOoEUrI2Tt0pxzzRWhM5ku7PBOJoZi3NwYwM0nD1yXDmo7xxnatL7oVv0S1OpHOsGhZbWFA7ii9srN2N3E92tslMllt1Ktlj8afdaSvShSiN85zkisdwPd/KG0xlKGrO2a2yyo6VD7OVbL3U0ZNRCvcVUiKllxoJWsJ1Ek6s4qC+WmJEZXaKbTrJOFlQHLcHFX606wkHB3671TXJDofjoKkn4w6QtsYHLp1pbXAmL5LuC+HGUnIPgQcjHrxUvu//ABWbiXJ2IltLyipJJGlbYQRy6DpVwiW28jU0se2kbWRPhjN0akvsuNMv6e0ThChkKSvpuCM7ZGD6Kop1xjT7FJjrJkB5CmchJwt5IHI42P8ANJ3NW8qc32bqF5bUBlKumc7Y9tZG4TUKcU6wspUofs8DSFZznx5+nqavtoiNyZ58267DlpdaWUusLylQ6EGttHaavifL2wApf7VI6K61n7paXEFE4N6WnVYOBjCue9XPCUlFvurMV4/FTFBs56L6H+VRiyODZ14NNo3tp4dZbtyctglQySarZcByPq0LPPato8jyeIEJBzjSKpHmkPFSVkjSMnFXhmk22xySbMe67KCig5Vk9KfiWRUtxIUdBVyB61ojbIsuF/Q1pCycKXnNV98tkmIIEqK+sttFKHwNjt84U71lVIYpKLpHFst4XOejIhKV2bZIX01Dp7d6acTNu1qcXBfEV0KUlKCOShsQfCp0m+xY/YuntEh0jR0JGcHFOKhoXdG5yVqS2FdooJHn55k+sUt5OeSjlO03wO2CVKTw20qQ0ryppHfaWrdPh7Kr7rcbh7yuXd23pW7CJSFjuqS0rGfSQCKhMmVY7/KcfcefjOqHY97JAPMEejpVm7eim+O25TDhQGwDturPX1dKVKVckKNStLv5HmZzE6EiTMQy4tlsLWQdgOhqK4xHubrl1gtFqYtAQ6O0xkDkojxx1pTGhRkSCuI9IQ6ktOI6AHp6KpHo0xuzhMZl8MtODtFfPU2OQ9OKXvV8Oi8ca7l68zNV5LlSVdilSXUnqT5pB8RSrS+sYEcH06qajTCYjfbsOLcxvgc6RTzjih8S40gdBzNJc2XUaAxjn4xtJPPTqqHOW44ppSI4ZU13UrJxrT9Ejw6jwNJJObj2xZcWyoAp726COY9R50zc5eWRoZU2NXNVQp20RKDaOm3llpWlABCt88xUeTI7HTrQCTuRnpXMWVmOpWgrWFbnxFNytEnCi2oKHI5qkslMnHiX2CtDgDmNjvjpUd5fZua0pSkE5IA5GnFyAhISE8hUVySdyR7KhZS7xvybXhJ0u2t1ROcPkf8AKmimuC1ly0PE/wBoP+VNFMXJimqk0a9od1HqFdrGQK5aHxaD/dFdqGwp6Oa1yzFccwO2i9qB03ryF9Gh1Q9NfQF6iplW51BGTjNeHXuIY05YxgZol2H4H9DvDE1cW8xkpBUFuBOkHGd+Wa9phupkxkKGk5GcpUFD7a8EhkpnRyHVMkOJ+NQkqUjfmAOZ9Few8K3EOQm21mQHE5CvKGezUR44yabhk7oZljujReKRnG3XwxVfdYPlKGyGgrSe8ArBUPXVsoBKgc7GmndIxk/ZT2uDnNU7MVJQpppkBlpGlagFtKzq5bE89vT404iadOlC9Kh6edccRSUMJQFFQUSo4IVjG3LIG9Zxt16W7oQSM7bGlWkh7x7+WXr1wcfZkNHvd0DnnOSK6tHDsiRKyQCjz9KzjPiAelWPD/DpUlapQJCx5x9YNa9iOhhtCEDup2B61nnO2RajxExcy0vxWF2qblcR5LaIzhRk9pnAOsdc6cg9CSDtWDmKW2sA5S62rlyKSK9kucMh43KMXvKG0hCuxcwQAc+aTpVzOQfYRXkfEwULyqR2S2xLT22haSkpVkhQweW4OPRiqo04Wer2biBFztcKUs5cdToc8ErGx/X21NCo4cWAASsYUPEV5rwRdXGpK7YpSUoeT2reoclp549Y/Kto25JcuTTgkIDZVgoxz3qss0IcN8nQjjclYQUmCJEdlKigZWnI5eim4lxZusRYfGgJURjO9Tbk68xLAStIGjrVPNZk2xxMlTjWh4EAJHj47VTqIuTXguoNr9xybEgXSA2htSlCK53CnbB5+2mbj5Wiwag4S6hwa09SjPKosJ16EwsJktErJIyDtSyprj+NT6MDoAf0oeePkZHDLwSjOjh5lmU8oyCnJVp83wpkEquaZb8lzCU6Nk7keFV02St19ElL7SHEJ050Egj7KjP3Kc+EJ8tbGOfdPe/ClvMn2YxYH4JsFaoDrjQdkOBSzg+IJzk+kU4/NWq5diHX0tgbbecOtVyrpNAx5W3sPon9K5FwllaVrloJTy7nKqPJYxYn4LlTzQzhySPUKiyJQDatC5RVjbbrUMz5S8kTU4P92uTLlH+tj2JpW8mOGu51GcVkhS5B6nPjTNyWnsAQXPO+d7aXt5Gv5SN+Z0ioV0fc7ADt0r73SpjJuaLZILa3R3DcAaVkq87pSuOFXLXUGE44W1/GDzqeU64P9aM1M09zKwS2IVZJ+ka4Lalc9Qrpt1erz6cMlwfOqrcl2J2xNnwUnTZ3Rj+sK/ypopeDHFOWh1Sjk+UEf8qaK1w+Ks5Wb+ozYM/s0fVFOKGwrhn9mj6ors8hWlHMfcYdSFIUD1FeR8a2/s5S1AbZr19ScisFxvECgsgb86t9E43UjzCCXG7nGUzo7VLySjtDhOc7ZPQVuOHJ7cebAQ0/FUh5xaVtsrWoIV3eZUo5GMeHWsS3HC7mwyWu1C3Up7PVp15PLPT11dtPIju24ogQ9KH1BPkbodLvmnQTuSd9s+NUi9srNb5R7Eg62wknJHiKhz3ywxkKSFE4Tr2Ht9FU8W+rRHiBbTgU+opSHcIUSMbYHKoFyvSZUmGltLcgLdKMBaSFHbY/bnetMpqjHLC2ynvSRMbjhl1lY7RetDIV3Vbb5JOdseFXfDdmZaIU6kEnx6VUvSWUtsOt9mtJWodqgp3OB3TpA5c/bVlBuZcOhHhzrHOYyadUjbo0ISEpwAOgpH5jUZslxYG3KqBl99bbmVdBj7a5caddQS5nTjlWeWaMO4uOJsg3ObLkXISY7q/J3EdmtlPL1+us5xOfLYcWYvJebOg55kf/ACK1DbIjpQVBRR1OOVJdrSmbanktJSVgEpJTkgEZ29tZ1q7kvBux4qPOWHVRJjEpOfiXAs+rr+FerRWgZLC0DKFKSpJHUViuEYrL940PNh1JZV3XE5GduhrZ2eW0/pSkqSY8hTBQkbJ0qwPwxRq1bjI3YeE4j9/bJlagknDY6euot/YW5ChAIJxucD0CpfELoTJSnW6O4CdPLrSXdxCbdFUpb4yBgo58hVU3HeyUk9qKdVnb94FTtLnbj5vTnjlVdFtc6elwx2c9mO9qOn/3yrROPN/BFxWuVjPP53nVD4YeZWicErmHupzrJ8DyqyVtDlJqLf6mVcLpSR2KgPqmo4Q9q/ZL+6au+HDGevjbahNcGlXdcGU8qi3ZEZN5lpxPSEunCUZCR6qmuLocmnLaVxbeUo4ZWfUk0FDydlMrH+E04DGx3U3LHrNHxChgt3A+tRqC9DRLieTa/umjt1jm2vP1DXLqGs9xub6io0wQ2f8AVyvaTVqsrbQ+XnFfMWPRpNMTe08nGU/OHWgJQRs3I9O5riWECPsy6Dnmo1eKqSFT5ixISXOzWQnbIpxRXz003AI0r+KWd+hp9aEL5sLB9dTJ+5kQVxQzrWDkbUodUSM7UqmsDZs/bXBQceaaOGTTPQOBt7K9/wAQr/Kmik4DGLI9/wASr/KminR7HMy/Nm3Y/ZI+qK7VyFcMfskfVFdLO1ORzn3OSNqynGLQLGv0b1qHHkNpKlqAA6msFxlfWVoU22oEYxzq1hBNyPOnVNNXdhxxxTTaHUqU4g95AB3I9NS5k1DzttkPyHUtpeUVLbU4UpR3cqSVJHe55xnkKr2i69c2S0EFztU6O18zOdtXo8avUW+bNFrPl7MhQlEqHYAJaPd36agQBzA5UttGyiEp1pCoBjOORgt8nXG7RYxthSdQGVZzy8BUt+Ut+Zau3N1Stt861PJUlRGRgoAzg+ON6v2uHpfawluSnHSy8Vth9lLZScDfuk7bVaNWNhhcTsgy0UOlRCEnAJxvud9gPCkS1EFwXUGUz0GXPTGL5c7RKlbFThTp237/AF9VaC12ZttA2yetOJabjoQ02kIRqPcAwc7b8zVvBTkatO1czUahuVXwRsb7Hce3pQN9gRTjzCQ2QBuRgU+T41ypQrnzyNs0Y8NdyEQ3HaS26kFKzjlypXUdiHHEOAJ0csU/s4dCgCB1NSo7aFNOhaUKGOo9FXxpzkkOaUUedcNrHwndQDsErxt6RVjw86UcQ3SP22n+lB0JxzySD+QpmzRQzxW6UFJGhWPwp3h8qXx5Nby3ulefYsV26WTGkVXtk7LniFRTLSe30gtjbT66W7vgW2JmYWyQN9Oc7VIvoc7cYUzpKMHWPSah8Qh1FthlDrKSCMFX1aS1zJMvFVtY248n4IuqM84z5+jl3qjcKPNKTN/+4Kc2Tn4vGOdSmnn3eEHFF6MF5O+O751N8L+UYmapEZWycaB66svkl+g3/wAcn+pVcNyY/v60lNyWvKVd3s8dKbnSY54lcQu4OYMkAoLe3MbVI4d8oF9azMikaVbJTvyrmf2/wlV/TYwHlKdinfmKjjav3/n0Pd+o/wBv59icUKiRro223KUwksg6G2sA7neqUzI+f+0Hs/UNaDi7tvfRspnMtjsBsU+k0t7ittWCC8y9HacXp1uBsZX3amUU2whOoRXn+eTLrlsEn+mPH/DUUvNH+sOn2VMWl3f+ntkeIRUQJWf62g/4alV/P+i0r/n/AGdNvNDI7Zw+ylk9m8wUoUtSuYBHOu2tW+ZKfu08D/v/AMKi6doirVMqoslDCyFagg+dtuKsstqAKSog7io02MlWXULBV84Ac6ahyezIaWvCDyPhV5pTW5CoNweyRNKU8xqrlTSVHkaex01Zo056ikXRopM13BaNFndH/wDIV/lTRTnCAxanf+/P+VNFbsbuKOLnVZGaH31isaULcGoDBFVdz4wiQ0DGCrPU1nJ8Ke/eHez1aC6rHqyaed4Jlzm2yoEc8kmhZ4+TI8S+ylufF0ue+oMlQB22quTaJ9yJKgo5rfW33P4kXC3Xda/DG1aaLaYsVIDbSdupFJyZ5t1BFouKXB5tZ+CVB1K32SsAglJ2yK20Xh6MhpCFMtoDedkDp66vuxwDpSKAkjVnoOuKosOXJ82S5+CAm1RkgDRjTy2qLcIaVqbAQFAHkOoqzVJab7pUkEjYbb1CfeLzoSkEDqcUjLGOKx2GMpvnsQUwG0hsKbSnBONA/Op6EpQnSBgV0htKU8uVNPKIO1czK3KRtjFdkKo7Y61xoKtyd64CzzNS5KENIQUjGrnvUem3Hcvos+HQ2prTH7UYx4UsM5Yez1H8q6WoC2E4z/8ANNQtS2Hzvy2+yteKCjkjXgW23F35Mpao62+ICsbjs1DNRuH06ePZrh5BShn1qFXtuZ7O5JBGToVmq+0xey4invKHdck6R6d66OCe3GtxE1um6LniB9oO6VY1aM/jUW/rbNniBQyCB/lpjiptQnoJyAG9j7TRf1JVY4Bxv3f8tRl53NF8fO1MhFQZ4KfUOiiQf8QpeDJTUhM0jYhKcj7a7DAe4EkIIO5O+OXeFV/BbC4708Y30J6bEb02NTq+5EripeLOOGnWzxC0PQv8jXNzUgcUr2GfKE/mK44UKXb6yptICu/nI5bGpFyEUcSOJXGcU72ycqC8DO3TFJ20q/U0OXvb/Qc4z0e+rWcfsB+Zp6/lB4Ytvh3MfdrnizsUXJryiOt5XYjBSrSAMn0GnryGU8OQFusKcaOnS2FYKe749au1yyibqHAxbij4EzRgY1K/lVPZrKq7NvrbdQ12ABOoZznP6VfW9LSuE5ikRylkFWpoqyVcutd8KhpTM3sI5YACdQKtWrY0ccIjc0pNeTM2+I7OeLcZkurxnSD0odb7FxTTidK0KIUnwI51pOFOxXcVhmKWFdme8VFXUeNGhhXEJQYeVGSQXCokZzzxypTX2O3tNqjL4SeQqHKiaSXUDu/OHhWy4gbZZuik+Qpd7iTqSSkfYNqW72qHb2o6mIZe7YHUCtRxy8PXVotxdorKppJruZCG7kBpw7/NPj6KmaPRVrIskVixi5IhJK1HZnK8jfHjmnrPCbucR9xyK3HcYGyVa8r26d6rZMd+6JXHmr2yLXhNOm1uD/fH/Kmin+Hhi3r/AKOGPjT3RnfYb70Vox/BHPz/ANRmpjx2y2hWgZKRvj0VJ7IYFJGQPJ2zk+YPypxSfTWbBppQtyESdnGgClJSkbkCkLWr56h6qjP2tD4IVLkJz9FQH8q3JJFUhZE+OwnvupSDtucVRy7+gvIjxgNTitOSc49P40+/wXbH1hx6VNWUHVhTgIOPEY3FPxuGrdGTsleRvqISCfsAquRz2+3uMgoX7iA2y64pJ65ySR/6mrFtlLacAAVNRCjtoISFJAGd6BFbIVq1AgZrmy0uaTbZoeaPZdiCtfQUJbB5jJqc3CZydQVmnREZHIK+2lT0OVu1RKzxSKpxoJSSaY+PdIGVEDlmrpUJhXMK+2u0xWUjCU/jV8eiy373wT1EUioQw4E6VKOnw6V0pOgEBZTnoKtiw2Rgj8aaVb46/OSr71bFplBe0o8yfcy1yS4vSiO8ppRO60HBxXSEBhoanFZHUnetGLPBCs9krPpUa5cslvd89pZ/8Q1nnps03djlqMaVUY24StWpBeWrbAJVkiqUrkh1KvKXiEnI1LJB9leiK4WsyjlUVR/8VX610vhmzOJCVQ8gcu+ofzpuPTzj8mTPU4mvauTAdqFMKKZTwA+Z2hxn1VDmOKfQf6Q62rGxQsivRxwhYQrUIJz/AN6r9aDwhYDsYH/mL/WrPTyTuLJWrxte5HkrUl5iQhKn3U6NiQs7gmpypJXqCJLi05zq1npXpK+C+HHMFdsSSP8Aer/Wlb4M4cazotaRnn8Yv9avPC5K75KQ1UYPtweZiQ6nJ7Zw5GN1k112hb0rTIcUpJBAKtq9O+CdgH+zG/vq/WlHCthH+y2vtV+tL6efkd1uP/E8sC1FWS65981Jb0uqy48schsvG2K9MHDFiTytbP4/rXQ4cso5Wxj7KOnn5I62Hg80QtWhKdasJGB3q7DijhClq05zzr0oWGzjYW1j7tde8lpH+zY/3BVeln5J66H+J5kcjZDitKkjVk/+/CuErU2cpXg+uvURZrUP9mxv4Ypfei1j/Z0X+EKnpZeQ66H+J5aW2lNEKUSSB165qvebWy9rK8qUchXjXsfvVbRyt0X+Cmg2u2qGDbopHpZT+lMhhlH74FZNXGX1yY/hV4vWpRPzXSPwFFaKbHYjPBEdhtlBTkpbQEjPjtRTktqoxzlvk5FtG+TNfUH5U4abjfJmvqD8qcNMFiUUUUAIeR2z6K4GxUMJ2G4HSuz5p/lXAA73xZG320ACSO8QUEY6UJ7wVpKDt0pQMg6gSNNIAe9lKj3dsnnUgKjziOXo2ruuUjBPdA25gV1ioArOIJz9ut7D8ZQStc2MyokZ7i3UpV+BNccQcSwuHFMiVHkvdolTivJ0auyaTgKcV/dGpPLJ35Uzxi42zY2XXnEtNt3GGpa1nCUgPoySegrI8S3iBxGYsx66e9FvciXCM66EpdLyUutJKU55lWMjG+1QSa97iuAzxA1Z1NSCXVIb8qSj4lLi0lSUE5zkpGeWNxTHFMu9JnwLbZJIjyJLMh4EtpV2imwnSjvbAEq3NUDjUJXH62pd2cZ0zYjkWElsFT6wxgLO2oJABB6DrVzxXdI1j4is10mrDbDEaZkkgalaUEJBPU4OBQBJRxYyi8x7PJiPIkK7Np99ABZakKRrDWc5yR1G3Ko8Lj2BK8sL0CZERFiuy0rdCSHmm1aVlOD49DiqF2W1I40CN235N3hykR1/tOz8l3VjwB2J6EVUMPtS4k9iMtL7sfh24IdQg5LajIJAIHI43oA2Y4scmiB2EZ6BIF2RCmxnwkqSFNqVjIyNxpORT8jjBMKRc4820SozkCK5LRqWhQkNIOCU4JxnbAPjWfh+9xVFft9zk3RTvETJflvBGlxzsCO4UAAgDA9dZ6GYPkV3DHZeW+8U/wAu0j4ztA/tr65x40AbscaldtW6LJLTOTNEIQi43q7Qo7QHVnTjTvzqfwfOlXPhC2zZrhckvNlTiyACTqI6Vk5MpiFOlTJLqWo7HETK3XVeahPkmMk9Bkge2tJ7n6grgO0qScgtqwf8aqCDQ0UUVIBRRRQAUUUUAFFFFABRRRQAUmKWkoAq7n8pT9QfmaKLn8pT9QfmaKqySyjfJmvqD8qcNNxfkzX1B+VOKqyIEooooARXmnfG1cIONWcjbwpw7g451wkYyAADjltQAfSJKvN60g5Kzkd3wpUpI1AYzjltzoSNOoYA25HFSAN8yOW3hinK4QMKOCnHgK7oAbkR2JbKmJLDb7KvObcSFJPrBpkWy3JZaYECMGmVa2m+xTpbV4gY2NSqKgBoxo6pSZSo7RkJTpS8UDWB4A88Ur0diSlKZDDbyUqCkhxAUAociM9acooA47FnyhMgstl9KdIdKRqA8M88VDs9miWSF5LFSCCtS1OKSNSypRVuRzxqxU+igBtDDDTaW22W0NoOUoSgAJPiB0pQwyFKWGWwpey1aBlXr8a7ooAQoQQQUJIVzBA3oACRhIAA5ADAFLRQAGiiigAooooAKKKMUAJRS0UAJRS0mDQAUUUUAVV0+Up+oPzNFF0+Up+oPzNFVZYs43yZr6g/KnDTcYf0Zr6g/KnDVkVEoooqQEV5p67cq4SBv3QNulOHzT02rhOxJ1KzjrQAmMaviyBp+2hI2V3Ry6daUbFRyrOnrQB52SoZG+aABvOo5ydue/8AOu64RjUceHQU5QAlFLSVABRS0lABRRS0AJRRRQAUUUtACUUUVIBRRS0AJRS0lABRRRUAFFFFSAlFLRQBU3T5Sn6g/M0Ut0+Up+oPzNFUZJCoooqCQooooAKKKKA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0534" name="AutoShape 6" descr="data:image/jpeg;base64,/9j/4AAQSkZJRgABAQAAAQABAAD/2wBDAAoHBwgHBgoICAgLCgoLDhgQDg0NDh0VFhEYIx8lJCIfIiEmKzcvJik0KSEiMEExNDk7Pj4+JS5ESUM8SDc9Pjv/2wBDAQoLCw4NDhwQEBw7KCIoOzs7Ozs7Ozs7Ozs7Ozs7Ozs7Ozs7Ozs7Ozs7Ozs7Ozs7Ozs7Ozs7Ozs7Ozs7Ozs7Ozv/wAARCAFRAQQDASIAAhEBAxEB/8QAHAAAAQUBAQEAAAAAAAAAAAAAAAEDBAUGAgcI/8QAUxAAAQMDAgMDBQ0EBgcHBAMAAQIDBAAFERIhBjFBEyJRFDJhcYEHFRYjNEJScpGSobHRM1OTwSREVGKCsjZDRWN0orM1c4Oj4fDxCCUmJ2TCw//EABoBAAIDAQEAAAAAAAAAAAAAAAADAQIEBQb/xAAwEQACAgEDAwQBAwMEAwAAAAAAAQIRAwQSIRQxURMiMkGhYXHwM0JSBRWB8UOR0f/aAAwDAQACEQMRAD8AsJk2Uic+EyngA6oABZwNzTXvhMx8re++a2XwOtsr+kOOyAt3vqAUMZO/hQeB7VjHbSvvj9K7kNXplFJr8GdwnZjBcZh/rT33zSm4TB/W3fvmtj8B7V++k/eH6UvwHtX76V98fpVus03j8EenMxnvhNP9ae++aTy+Z1lvfxDWzPBFqA2ek+1Y/SkPBNrIOH5I/wAY2/CjrNN4/AenMx/l8vrKf/iGufLpn9rf/iGtl8CbZg5kSDj+8B/Kj4FWrBPbSef0x+lHWabx+A9OZjvLpv8Aanv4hpfL5v8Aanvvmtkngm1nPxsn74/Sl+BFq/eyvvj9KOs0vj8B6czGeXzMfKnvvml8umn+tPffNbP4E2r95J++P0o+BNq/eyfvj9KjrNN4/AenPyY3y2YOcp7+IaTy6X0lPfxDW0+BVq/eyfvj9KPgVas57ST98fpR1mm8fgPTn5MX5dM/tT38Q0eXS/7U9981s/gTav3kn74/Sj4FWn95J++P0o6zTePwHpz8mM8vmH+tO/fNJ5dM/tT38Q1tfgVaf3kn74/Sk+BVp+nJ++P0o63TePwHpzMX5dM6ynv4hpfLpg/rT38Q1tPgVafpyfvj9KPgVafpyfvj9KOs03j8B6c/JivL5n9qe++aDOmf2t775rafAm0/Tk/fH6UfAq0/Tk/fH6UdbpvH4D05+TFeXTP7W/8AxDS+XTB/W3vvmtp8CbT9OT98fpS/Aq0/Tk/xB+lHWabx+A9OfkxXvhMP9ae++aT3wmf2p7+Ia23wKtP0pP3x+lJ8CbR9KT98fpR1mm8fgPTkYry+Z/a3vvmjy+aT8qe++a2vwJtA+fJ/iD9KPgVaPpSfvj9KOs03j8B6cvJixcpo/rLp/wAZpDcpv9pd+8a2nwJtH05P8QfpR8CLR9KT/EH6UdZpvH4J9OfkxRuM0/1p7HoWaBOl8zLf/iGtr8CLR9OT/EH6UfAi0fTk/fH6UdZpvH4I9OXkqrC649BWp11Th7UgFSsnGBRVoq1x7TiPFKyhQ1nWcnPL+VFcbPKM8jlHsaIqlTL6N8la+oPypw03G+TNfUH5U4aogCkopcHGcbVICK3HLPornBAV3fxzXSvN6+yuSkISokFPLrQAg5HIJ3FKAcKynIz0POue7pVz5jO+aUacK6b9P/SgDpGQTkY38c11XCMAqwCN+tOYPhQAlFGDufCggigAooooAWkoooAKKKKACilAJ5CkoAKKOZo50AFFHKigAooxtmigApKWigBKKKKACiiigCqunylP1B+ZoounylP1B+ZoqjLFlG+TNfUH5U4abjfJmvqD8q7PKrIqKndVeRQJtyS9buJzdZqpU2/KgvMLdyx2OojSEdNhXrqPOrw23s3QQ7Q8uUybX8J9KI4b+MDms7lXhz2oZJ69xS6tjhO8utOKbcRBeUlaTgpIQcEGsDwgZVr4isBVeJ8hm6WZUqU3JfLiQoAHIzyre8W78IXvbP8AQHtv8BrFcHcNXVy327iK53Jh1mPaC1DjtNYUlCkfPV1IFBBpLTxrDvVqn3GFb7kY8ROpKlMYMkb/ALPfvHbHtFdWLjKFfZkmCIk+3So7IfUzOa7MlvOCoejNZm13WXZvcDbuMFYbksRz2ayAdJLxTnHiM01ZoEq38d3JuZdZFzcd4bLvbvgBQBWO6MdOvtoJNNYvdBtN7uzUBmPOYEnV5I/IZ0tydPPQf1rN2PiFBtnGEC5t3VTLEyY6qYznCGwQNCFk7LHMCr33N4MSVwNYJT8Ztx6KhfYuKTktkqUDjw2qig7+51x+PC5T/wAhQBIvHEBtPEfCMqK1cpkN22rKYzOXHXAUJ0lSc4JA3J9dXkC92a3yeKJhfnBMF5KpnlCtSEnTkBodB6PGqWGSOLOAPTZlj/yk1U3b/sv3TR/v2j+AqANrY+OIF8VKaEKdBkRmfKCzLa0Kca6LTvuKi2P3SLXfbhChot1yieXhXkr0lgJbeKRkgKBOeVVUbfjp308LJ/OqmwHMb3Mj/elD8DUga533RLSzfFW1UScWUSREXPDP9HS8dtBV6/RU57i6I1xWnh1qDNlSUhBfeZay1H1DI1nO21eaBF4uSrtaLfZJElkcSmQ5LQoaEaVjKSOfLetzYzj3VeKh4xoh/wCQ0ASVyfgNZrhPu8165Llzy40Gm++SvAQ0kZ6BPoqbw3xNG4kYkFqLJhyIiw3IiykaHGyRkZHpFQPdBttxudgje9cUy5EOezK7EKCStKCcgE9a74Rvca9SbqfeRVouTLqBNaXpKlkjukqHPaggquMYSr/xvaeH35MhuE5CekFDDpbKnEkaST1xU60Xadw3YbBb+JG3nbjOkeSBQWlZBydJUc793G+5qJxGiQv3TbUmK/5PIVaJQae0BXZq6KweeD0qjRdZ16snAlwuT/bynL3hbmgJ1YKgNgAOQqCTRX/iaz3Dhe/+WMz0xrXLEWT2CghxagtO6Dnlkjn0zTfGfGUe3w5tkjW+4y5bltU6pcVvIjoUkgKWrORjmTWVu/8Aod7oY8Lzn/nRVxc/9MeIh48KE/nQBZQOLGuH+BuG+1iy7lNnRUJYjxk63HSEAqPsFaSwX2JxFakXGGlxCFKUhbbqdK21pOClQ8RXmz0uXBge5rLgwDcJLcd7s4yXAguZaSD3jsMDJ9lbD3PLfcbbw9IRdISoch+c8/2KlhRSlRyNxzoArl3Z+B7sUuMmHMltyoTDfxCdSWMq89fgn01Oje6LbZN6RAEGciK7JMRm4qb+IceBxpB9JFJb9vdkuw8bSz/nrFQDjhGweji0D/nVUgexHI2NFKrzjSUEBRRRUgFFFJmgCrunylP1B+ZopLp8pT9QfmaKoyxZRvkzX1B+VOGm4w/ozX1B+VOGrIqKk4VmvM43Cl9Rw/bYqoBDrHEZmOI7RPdZ1E6+f4c/RXpVGT40AQOIo7s3hu6xY6C48/EdbbQDgqUUkAZPpqHw/AkQuCYVvkNdnKagJZcb1A4WE4xkbc6u1HAyDj01xnZZ1K9o5UAYVnhe7Oe4yrhtbAbuZZI7FS0kZDuoDUDjcenrRYbbxFN4uk3K8WQ2llVl8gSfKEO5WFAg930Z6dK3WTpVuQdvGjJKVZJHLbeigMFwdb+Mra9abPJhCBbLX2nlD4fQsTAclOEgZGCamQ+F7m3wtxfa1toS9dJst2JlY0rS4kaTnpvtv4VskHOc59RztXdFE2Y6Pw/cm71wbNUwA3bLeuPM7wy0stJA67jII2zUaXwfc5TfG0YBtAvKm1w3CoYWQncHqNxjfxrTcQcRweGoTcmal90vOBpliM3rcdXgnCU+yurDf4XEluM6B2qUJcLTjbyNLjSxzSodDvQBleHrNxDJvcm7Xe1Itui0i3tM+UJdLpBzqyNgPXTNo4VvcSNwMh6HpVaFyDMHapPZBWdPXf2Zr0B51Edlx95WhtpBWtR+aAMk1k2vdMsz1ql3X3vuyIcVCVl5yMEpdClBI0EnB3P2UAVTVl4ztt2nW+1x22oU66+XKuaZCe62SCpBQRnO2K0NrtE6N7oF9uzrITCmR46GHNQOopThW3Me2tEDlIUM4IzS70EFLxUze3rMFcPuhE9l5DoRqCe2QD3kZOwyPyqv4Ntd3jz71eb1DbgyLq8hSYqHQ4WwhON1DbetUAcZxSc6AMjxZbL4OI7bxBY7e3cXIsd2O5GW8GjhfJQJ28apneEuIbZwnwzHgw2ps+1T/K3mQ8EJ3Kjp1H1gbV6Rg8xUC83ZNlti564UyalBALMNvtHDk8wMjYdaCTDHhHiGdwZxQzKiMx7jepnlLUUPBQSAUnBVyycGpHEdi4mRfpNws9sYntz7MLe6lcgNllW+Tvz6VoeF+L4nFzbr0G33GOy2AUvSmQlDu5GEEE5wRvV8cjagDz97hviCFY+EZUGC1KuNhQpLsNTwRr1I0nCuW2K1HC0a8xrPm/vhyc88t0oCtQZST3UA9cCrKdKRboEmc8lRbjNKdWE+cQkZOPTtTNoubF6tEW6RkOIZlthxCXAAoA+OCaCCrj2eYz7o8u+FKTCkW1DAWFbhxK84x6utZOJwdxI3MiWdyLHTaYd4NyTcO2BUsZJCNHMHetFfvdBgWC7v2x203WYuMyl99yIyFobQfnHvDAHprSQpbVxgsTIqitiQ2lxskYykjIoJHickmikwc4xvUO7XE2qF5T5DLmntEo7GI3rXucZx4DqaCCZS0YPrpACeQz6qACij0UVIFVdPlKfqD8zRRdPlKfqD8zRVGWLKN8ma+oPypw03G+TNfUH5V2asioUUUVICK807A+uuUg4VgJOeQBrpQGk5zj0VyB52pKunrNABpOlQAT02FCRhKthj00gxhXcIG3LrQAO93COXLmaAOmxjPm46YrquUZyrIIPp611QBi/dAksQrvwlLkuoZYaueXHXCEpQNJ5k8q4vcuDw17n99vfCk1Dypcnty+h0OpS64tKVEEbbZ5Vob9OtDC7fbrxDTMRc5AYZbWylxGvnlQVy/GvM5rTUf3M+O47KEtNM3xSUNoGEoAdbwAByFVAvGpl9tiuJ+HnZ7l7LFrEllyThKxrBChnwwc+yqhyTcnvcDkomwUMR2mWBFdS7qL6e1GSR83ptV87/AKe8Tjx4fR+Rqvnb/wD05t/8M1/1hQSXCFXSycU8H2h28yZzUtMtUhTuB2uGwUgj+70qkY4ivKuGoEhVxfLy+KhEWvVupnUe4fRV/e9/dD4EPi1L/wCimscztwrD/u8af/2NAFl7o1/TabnPct3GM9i4shsotjSMspPd2JxgZGVYPjV5dH7rdvdBtNpYu8i3RfewTnExsDtF9pgg+gis3xEhJi+6XkAkORCD4cq0kY//ALXs58eHP/8ASgCh4kvF+98OJLxFvcmKiwyWWWIbeOycSrGdY68+tepatccrxgqazj2V5RKsVmunEPGMu/XW4QYMaW12iYzulC8gYK06Tq3xivV0afJxpOU9n3T4jG1AHllsuk22e4vbPIH1RnpU7yUvo85tK3lZKfTgfjUs3q88N27jK2++j89dlZZciSpWFOguJycnrg8s1TLbD3uIWpoqUkLuoSVJOCMurGQehrUMWLg6ys8TQ5N0ny8ste+qpbpcWhJBKCFBIJO/p5CgDmFa+IrbabqZl0k3O0yrMt5LktwLWh8oJKR1Cceyp/uYW52FwZCkOXGTLTLZQtDTyspjgZ7qPAfpWfixfeS+Xi0QrrPmW17hxcpCZb5cwdwCOWNvRWs9z059z6x/8MPzNBBmeIP9L+Mx48Oj8jXCFz7nG4K4aj3SVbI8y2F516GvQ4ooQCkavD9ac4hGOM+Lx9Lhv9arTamb3P4BgvyJMdty0uZcjOdmsYQDsqgkkI4ivN04A4aaVcn2JNzuggSJjJ0ulvWoZB6HAG/o9NS74OJuG+CJjUy6SFqYubSIUsvZeXHKkjC1Drz5+NPt2zgaRwZarYifL97nLj2cGQFKDokFStgdO2+dyKzlwL7HBfEdscmSJTFuvrTUdUhwuKSjUnbJoAueLpd1ncR39uPeptuasFsTLYbiL0pdXpKjr8R0xS3SXdOIrnwfGTeZ1sFzti5EhUF0t6lhsK9XOuL5/pTx2M+dw8P+maW273v3Oz42d0f+SmgDSe51cZl04JiSZ8hcmQHHGy6s5UoJWQMnqcVpayHuVn/8Bj+iQ/8A9Q1r6kgq7n8pT9QfmaKLn8pT9QfmaKqyxZRvkzX1B+VOHlVI3cJKSlsLGkDA7ooenygAQ6Rv4Csb12NXwzR00y6oqg98Jf78/YKPfCX++P2Cqf7jj8MnpJ+S9We4d8VyMgK3IqlTPlKUAXlYPTA3roypIIT2pGeYCedXWug1dMq9NJOrLg+arvKHLnR0UCdPL2VTmW+kgFxSR1yOdAlvhSQHTv4DnU9bDwHTyLlvfVg5ruqNyZKSQO2WCedceWyv366pL/UIJ1TJWlk/smX7h638SQEw7gl0JbWHGnWV6HGljI1JPtNR4nB1lh8OSLAlhx2FKJU+XXCpbqjjKirx2H2VFkTpmplIkuJ1LwcHG2DSeUyv7W/9+rx1sJfTIenkvs6hcHW3h20XUW5MqRJlRloU7IcLjigEnSkHw35U3w7w4mT7mcDh+9xlpC4wS+znSpPe1D1EbV35XKBT/Snt1D51duSpKCg+UOnUsJPf5VuxL1FaM8ltdMev/B1q4l8iNwMpKoCVJYUw6W1AKAByR9UfjVbA9y7hi3zWJTbcxxTDoeQh2SpSNY5KI6mpyn5IHyh375pTJkJTnt3Pas09YH5KbiPevc64cv8AcX581mSh6TjtuxfUhLhAwCRy6CrdFhgIvLF3CF+VxovkjZ1d3s85wR4+moQfkY/bOZ+saUSH/wB85941PTPyVeRIZunAXD14vHvrNiuqfUUl1CHVJbeKeRWkc+VaLmCMbYxj0VR9u/8Avl/aaXt3/wB8v71HTvyVeZL6FRwjZkcMnhwx1rtyiToUslQJVqyFeOd6S18HWO0WqVbY8QusTQRJL6ytbwxjBVz2HLwpe2f/AHq/tNIX3h/rl/eNHTvyLepS+jiycFWLh4SfIYzizKR2Tqn3C4ez+gM8hVrbbdGtFtYt0JCkRo6dLaVHJA586qTJf/fL+2lS+/8Avl/eNT0z8lerj4G73wHw/wARXI3G5sPrkKbDZLb6kApHIEA+mpF24Osd6tsW3y4ZSzCAEYsrKFNDGMBQ3wQBmk7Z4pPxq/vVn71IuDMdMlmW+FRnAspCzhQ6g1MdK5fY3HqFOSjXc0UjhGxyeHWuH1wsW9jBaQlRCkKGTqCueck7+k1wxwXYWLAuxNwj5E4sOuArJWtYIIUVc87D7KZamuyGW30PL0uJChg+NY7ja93CJdIUdqY+w156ihwjX9lC0rbqycebfk2UT/dIsrFwmLLPClxuM52FobnRFlLaFd4JCxnfBwd+hFaSycNMs2zh9+4MH3ytUFLKSlZwglACxtseVZZi5zXEJUidIUFDIPaGrO0SZjk5KlSXlIQCValkimS0EopvcRLOo90ai0WeFYrem325pTcdK1LCVKKjlRydz6anaF/RNZech+fAkQkSnWlvtkIcSsgpVzG/rrxi4zbzHWdF3uAKThQ8qXsRz61nnglEnHmWQ96ugIkpyPmD8zRWE9zSXKmcOyHJcl6Q4JakhTyysgaEbZPTc0VmZoNYj9r9tK95qfXSI/a/bSv8k+uvNS/u/c667IapcUg50UoudJyFDBA9dd57ycKT1ptPMbZ9FOEElAKU9dq0Y72i5dwzukAgc9vCgkhSe94+d0oJOUbA8+VKfPQR6eZpvcocrIITggj0dK5zXTp2T+dcVnyfIZH4nKm+2kR0aynKycj6prqQ23GdYbW48oyFltJCU4BwTv7AaQaxJj9np1az53LzVU9JKkqaL4ZyHB2ZwogKOw36c8b+NdnQ4oSxXJcmHUTkp0mNPMlpIUHFEhQ6DxpFuqQU6iTqUEjAGxpyV23ZDV2fnDlnxpleRo7QoGVAJ58+lbXL05JR4RnXKtjqtWk978K6OQMk59lcEL0nOmnO8kZOMda0QyS8i2jsA+NdhOaQA4zkYp1KTgVpjIRJHGiutNd6aCKmzNIbI2ptVOkU2fCrIUxsjelApcUoFWKUKBUSQwlwrQod1YIPtqaOVNuIKlbDNEXTLc/RUWBSkRnoLhyuI4Ug+KTuKW/WCNxBCDLp7N5G7ToHI+n0VYxbaiM8+/qJXIUCr0Y5AVNShKRsKJSTfA7I7yb4nmzHC3F1td7OMhp9rOx7QY+w7itjAiPwYoaklJeO7mgbZ9FXW9MykZSlfXkaiOSV03wTmnLIrZGQoZyBuDXm/G/DbzN+kSoyMRpgDyfQo+ePt39tejJGFVUcaIdPC70tnBXDIcUPFB2V9mxomo3cuxTDJp0iJwBa5Vq4eUiU2Wy++XkA9UlKQD+BoqXwhflcQWJDy2uzXGV5OcHZWkAgj2KFFcvJW50dON7VZcp/a/bQ/wAk+uhP7Wh7zU+uvMP+79zsrshql9dIKN6UXOk7qAwa7wApIwd/CuEk6hggek10FDUjcDn0p+OnGhcu51jKkgpVnfrSHCSnIx6qMjUjcAb7bUuRrTvp58sbU5ruUOV8knfeuRmulnIT3s+s5xXNZ8nyY2HYQEiVGKU6j2h2/wAKqelhLkiMp4lpSFkto7ROHFY8DzI/nTGsNyYyiFH4w7JBJ81XhT0tKZZZ2dSllxLpHZKycHIHh9oNdvQf0f8Ak52p/qBKUvst2iO+Oo8abWArSFpx3gU5VjJ6V3LeCmchDg76eaCOoppQD2kaVjSoKHd8DT8z96Fw+I8rOk938acKdSNxpHrpNOUnuq+ypIb1JKcEZ9FXjIpJCIbJTuKeQ3iu0jbkacA9FaIzESTGimuCmpBTXKk05SM7iRVCm1Jp115pBxqyfAb1HMgqPdAA/GnRsU4s700oTXAVnmacSal2V2gE7b11jFFFVJoWimn5TEVBW+8hpPipWKie+bj+0OMpY/eOdxP6mhJsnsWJppyQ0W1ICgSfDxqF2Tzxy+8V/wB1PdTSrLMZOXFIbHpOKvsS7lNzfCOsZNOiMiW2uK8gKafQptaTyIIxVe3dESnOygtLkL9CdqtYcSW262/JUEEZ7gOaplmtrSL48ck7Zl+C7b71WqTF8JSz+CR/KirqNDEJchAJOt4r+0D9KK5+RVJo6MHcUztP7b7aV/zU+ukT+19ppX/NTXmJf3fudtdkNUZozQaVRNnSM6xiu99SOvPmabScKGeVdK3IJz6xWjGvaKk/cdHOpOBnnzoOrKSBqO/XNcFWAgqSr9aakBQKNIVjfVo2pu180U3IedzhOT+Oa5qEuWWuzKklIyQe9nNTUKStIUk5BpOTHJyGwkqEC0tyoylqCU9ocknHzVU5cEeVrjKZmtIDDqXFIJ8/BHUHwChvkb1ynHlcX/vDz+qqpMwPKdjrYJISvvoCsJIJGSTkchnbBz4V2NCtuKjn6l3kOZbrSmdnEnvJ6+kUw6hTxbDZbICwVFRwQPRU2Vp7DzhjWn8xTDxWezDQOdYypKsaR6utMzK5oiHxJOUlJwRT+ApJTnnTalpCFEqAHiTUWXeokZBCV9qv6KD/ADqYQk+xDotBQ48ywnLriUD0msxJ4kfcRpbKWhjmNzVYq4KdWSVlahzyc10MWlk+ZCJGpfvjKe6wgrP0lbCoLk95/wA9w48BsKpmX9TSipXeB5eiu0PqUdq6EcMY9hLRapc8KcCicb1EZyQKbm3u22tBVLmNoI+aDlR9lS0U2t9i1QfTTusIGpRCQOZJrGji243VfZ2C0rdT/aH+4gfrT7fDk24EOX66uvjmYzJ0N+rI3NUcSkoqPyZbS+KrbHd7BhS5sj91GTrPtxypsO324Hv9nbGD0HxjpH5D8alQoMS3shqHHbYR4JGM04/LYioKnnEoA6qOKVKcIdysYyl8ENR7VGYUHCFvvfvXjqV+PL2U7ImMRU5dXv8ARHOq/wB9JVwJbtMN2QD/AKwjQ2P8R5+ynGeDnpuHLxNUR1jx+6n1FXM/hSXnb7Iv6CXzdkB2+zZrpYtjBJzjWBnHrPIVPi8OayHri+uQ8dynPdH61cNwoVrjBiO0hlpPJKRUR+490pZGfA06ClMVkyKHC4HoxatqgUBKUjbSkYFSE3PyxzRGGEjmTvWSmyJDy9LiyjJwADWtscFEaInqrxNMz4444b5dymGUpvauww4wphxQWokrOrf/AN+iipNxOZA+qPzNFcdy3O2dSK2qiAkfHV0+O6BSJHxlNyngjSOtcH022/3OvupIQCgioypWOXOm1zARzq3oMXKZNQrcHOPTXaTkoPaE89z0qsZlqLoSnmVbZqYl5eW8bjfziR+dOhhaQiWTkdcUEaSV43wMnNNocQFpbKwdRONgOnhQEqdU26dJxnR3s0KaXrb1aFc8Y6U5YhfqFZdh2OhSFZQSe6MYT9lMW64llwNKV3FcvQatJbKH2SySlY3B0/MPprGSXlsPKbX3VpPLwqzxckwycUbdAS9LjIcSlaC4e6oZHmqp+4N+TyoTbEBpTTzml5SWskbgAcjjmTvjZPOqTh65ouLseO4T2rbhzpOCRpO+1XtwdVGVHQ0VFT7ob0lxeSMZJHqSFH2VtxQ2xoVN3IeuDcSPEUS20jvJ5JHiKo7heUxw2mIyNalgZ7PIx1z4CpF1ZQiItWpw4Unm4T1HprNzZAZRlOTlQGCs/rWqGBSdshOiZNuDz4IcX3eiRsBUZwq0nfB6ACojilLBwlR9OTSOF8IJxjA8a3wxpA+ew84vGQTg+AptoHtg4NiE4qHImRYoJde1K8E7mq8XS4TldlbIij/fxy9vIU9SS4I2VyzTB5thHaPuJQB1UcVXyeMoEZXZxELlOnkEjao0Xg2ZPUHrvOUM/wCrbOT9tX8SHYrCnDLbTa8ed5yzU268CnKHZclS2ni2/gZULZFV47Kx6udWts4KtcRXbSQue9nOt/cZ9VLI4oix88hj6Z/lVRI4xffJbiMqcPQ42rJk1MI9uSVhyz78I3HaNMoCdSUpTyA6VXTOJYMRXZhfaOk4CGxqUTWbjWu93ohcySphk76U7Vp7BZbdaJrS22wVg7ur3Jrj59dJur/9f/TTi0cErqxWIvEl2IKGkW5hW/aPHLmPQkfzq4hcH29ghyaV3B4HOuQcgH0J5Cr5TgG/jTRWpZxyp8a7oyyl9M7y2hOEgYHQVS3u9vW9r4iMpxZ2HQD11cpbwMmmnoaJCClaQQabjcE/dyKyKbXtMey9Ouyvjl9n/dTyqS60ITXfGwHOrJy1Liu6meXTO2KXyFiSS3JUl5wDPZZwDXTeaHFdjnrBkm+VyYmbJlOSUCJGckq1Z0tpJrb2h+5eTpMthMbA5FWT+FdwW5WhbaozcVKD3dHzh6qmNhtPnbq+ketZ8+b1HVdjbjwqFc8/oRZatboOSe7zormS8288ezWFaO6rHQ88fiKK5ku5sSpEdpQU6R6SKr7i+liW2hwd1XWpI1MS9/NWSfbVVxflERqQj5qt6xwxcs2b90SYtpKkFQVVc6O8QCQabslzExgNqV3hVnoQobpBPjWqGHyZ55KKtp3+lNoWCrKhlPjVjpS+600FFSVE6lJxvy22JqLLhaJTTwc0JBHeHQVwl0tvMFBKRqOdOkgDbfYAUz0UZ3kT5TNAhtKUpSElIHLBrh51hBS2dS1KyAhG5V+ntqqdlvl1ntX1MpCjqSkhW22+w9dPJukVstoay2FE6u4E7+NMWAU5sSamR2CXCyWsK0lCFhSlpJAznlnnVHerV5VGXIi4LjQBXvuoD+fjWjcfS8ynOkr37pOQR1B261GdTHZhtmIEoQ2O6gHAIPMf++tMWntC3ncZGQ4LcU7xZHbS4ptRSvJGM+afGt/cZPkDsZt2TIUZK9CSlKMJ3AydvEisbZrcqHx9DkxiOwkNuFKiMgHSdq2txLaXGBL7BThVlnLSjg5Azsdhkp59cUhxcXTNkZblaIV2YcEJzMlxW6diE+I9FUj0duMwl94qUkrCSdts+yry6pmqiKAU1nUnkg/SHpqilMdkkKmutrbCwQNBIB6da24bcHtREpJPkZnPtxm1IZK3D7N/wqI9artObLi1lhob98hO1SX5vZaghQyfop3Ptqsl3ZSkHtHDgdM5P40/Y18mXjul8UWLfDtlgt9pNkdsvGcOKAA9lcyOIoURvsoTRUEjAwNKazrshbqu6FEnkVU0qK4vdxR9VVeTbxFGrHpN/MnZLmcSzJAI7YpSfmt/rVUqVKfXhORnr1qSI6EjZNPx2kBQOKzzlKXdmr0Y41wjmDaFSFpU4Csnoa2tpsbMdIUptIV4Yqus41Ojsmy4rPQVs4dmlSAC4oMpPTma4+oyTbqIm4X7mQ1vtMDSOY5AVw2zIkqCykpSK0UexRWTkjWrxVUvyRsDYCsi083zIa9XjjxEgxJykNIYeGrTsD1xVmgBQCh1qEpDDAW7pLpQN0o3NRffh52L26WCy32gbyrxPLeujgw5n3fBgy7JO4ouVKShJKjVS/xCwhuQttCwIydS1FJ2HjVPIkXxm9xlJQhcNZwpxBOps+Ch4Hxq+XIRpfTGDa3EbKQRscjr4it/pqPfkTa7rkj6EXqOlbpcQpCvmq2PpFRZnk0a6x9Lmx3Ugg90jqD6fCoTjk2BakkM9myl3DhbVu2OigPDOB7asGJCZjaSotOyW0hRAAB/9Ka2o8rsUpvh/gdaurExammlqTqJCHUb5I2I9BBzUdTjVuiL7aUo4OUBX5VWOtzFynpDLJaVnU4EdR84j+9j7akRX0zYpEgpeGdl8iR6fTVW0uURVe18EqOtp1KnWkpHaKyopHM4A39OAPsopY5R2WlsAJTsAOlFY5u5NjIqlQ+WA6MH2eus3xZIDVv7FwYByDWvaRhKMjmnNZ3jW2mVbC4gbjnVoQoVHM4yo82s11MSfp1bZr0eI6l1CHUnZYzXjThXGlEEkFJr0fhG5plRAwtXeAyK04KbpjJ+6JqlshxIRpB3yM8qgFb8aRHaKme8sgADGOXhVoghSAfDnUG7stKbaWpo7H5vNQps4pM5icotpnT8d17sloWkKSSQF5GT7age9s5x5hbDrB0KUdJJVvtzJNOJWUpY1xltgk7ZyV06y44zIZIbOFKO2kJKvRilOTXYvbVnD9ouZZbDbzA05JGVE59ZJqin2+5NqBksocQFam8LUAF8/Dr/ACretqBSCoEeg0rjCHmyg8j18KmOd1TIbdnn1qvS2Z7Mx9srbZ1L7NrZRUUkEAEDxz9tS5/ui2N5xLcq2zCqO4FBJCNlDcb58QOVaM8PQ+2XKZbKJJxvklKSCeQPIEk/bWF4/sDUZLV2iMhDSzoeSgbJV/8AOaVkqXKNGLKr2mpTxC1erYJENhWhwgjWoAjByQR7Kq7i+l1sh1B2OcBXOs7wPMU8qRaA4hC1gusFRxlQ5pqY7cAVqQ4k6k7H0GtmDmPtHtWyHMfdcUcDGfA1zEjhLyHHCCrOySKnR2vKR52lKjncb4q8hQIrbgcS2NXirenuKjzIfCdKmTo3DsWdFC3WwV42VuMVhrjIRFlvRkkOdkso1p5KxXpbU5plooyNhyrFTkMOSnl6EYKyeVZvdKzbonLe1fBl1SH3FhLbftq/stoaf0uTZO3VCaZU2lS9LaB/hFWdutcskLSNCeuaYsENvvZfUqT+zbWeJCYbAZaA251ddq2ynUtaUD0msopU+2qYaSypztcZ7Pckeg0rF0dTxPIsUmKR8VqKlnzkk7KT4ikTxQ+jlek/k2aF7iCG2wt1taXEpJBVnAyKjPLlXLsH4k1PkysEjGPZVVdIVlRaX7TJSpKJR85G621DkrPo8KatN1baW3aC+hxxsBDim9tLnPfwzS1GMeYoYk3G4r/kkMidbuJZCpLpVCUgKYWjkpP0VD6QNS5FxkSkrYYY7ixpUlQzqH8qVaW0DKinc9Tzph2cWxpaCE+uoc7CnJ33Z048W5iYDilI1s62STntANlAHxT19YNUKS/w/clrkSFym3lkx1LPeweaFH0dPEeqnprjkpvQ5I0FKw426lW7axyUPR0I6gmuZLwulvXHmJaCwcOoQTseYUk+B5g+zxqFP6YSjKH7Fo4RPZQ6xIUhJO6SPtBHWoCIRts1sM63I61lSHMnU2rqlR8PA+z1kGSqNES1rQvScZI5+mlenlKSorQB4Up5GuESoqXBZKkHOQT7Kr3ZDbTpbbbILiskITzJ61SXG9voUhKO6g/PSOR9dSm7sHG0BTyO0I3HjS7a5H+koq6NJBBSyoK2IV/IUVHsr7kiGtTmnZwgY8MCiqmeXcvm3CQgeCQK5nMh+KtsjOoEUrI2Tt0pxzzRWhM5ku7PBOJoZi3NwYwM0nD1yXDmo7xxnatL7oVv0S1OpHOsGhZbWFA7ii9srN2N3E92tslMllt1Ktlj8afdaSvShSiN85zkisdwPd/KG0xlKGrO2a2yyo6VD7OVbL3U0ZNRCvcVUiKllxoJWsJ1Ek6s4qC+WmJEZXaKbTrJOFlQHLcHFX606wkHB3671TXJDofjoKkn4w6QtsYHLp1pbXAmL5LuC+HGUnIPgQcjHrxUvu//ABWbiXJ2IltLyipJJGlbYQRy6DpVwiW28jU0se2kbWRPhjN0akvsuNMv6e0ThChkKSvpuCM7ZGD6Kop1xjT7FJjrJkB5CmchJwt5IHI42P8ANJ3NW8qc32bqF5bUBlKumc7Y9tZG4TUKcU6wspUofs8DSFZznx5+nqavtoiNyZ58267DlpdaWUusLylQ6EGttHaavifL2wApf7VI6K61n7paXEFE4N6WnVYOBjCue9XPCUlFvurMV4/FTFBs56L6H+VRiyODZ14NNo3tp4dZbtyctglQySarZcByPq0LPPato8jyeIEJBzjSKpHmkPFSVkjSMnFXhmk22xySbMe67KCig5Vk9KfiWRUtxIUdBVyB61ojbIsuF/Q1pCycKXnNV98tkmIIEqK+sttFKHwNjt84U71lVIYpKLpHFst4XOejIhKV2bZIX01Dp7d6acTNu1qcXBfEV0KUlKCOShsQfCp0m+xY/YuntEh0jR0JGcHFOKhoXdG5yVqS2FdooJHn55k+sUt5OeSjlO03wO2CVKTw20qQ0ryppHfaWrdPh7Kr7rcbh7yuXd23pW7CJSFjuqS0rGfSQCKhMmVY7/KcfcefjOqHY97JAPMEejpVm7eim+O25TDhQGwDturPX1dKVKVckKNStLv5HmZzE6EiTMQy4tlsLWQdgOhqK4xHubrl1gtFqYtAQ6O0xkDkojxx1pTGhRkSCuI9IQ6ktOI6AHp6KpHo0xuzhMZl8MtODtFfPU2OQ9OKXvV8Oi8ca7l68zNV5LlSVdilSXUnqT5pB8RSrS+sYEcH06qajTCYjfbsOLcxvgc6RTzjih8S40gdBzNJc2XUaAxjn4xtJPPTqqHOW44ppSI4ZU13UrJxrT9Ejw6jwNJJObj2xZcWyoAp726COY9R50zc5eWRoZU2NXNVQp20RKDaOm3llpWlABCt88xUeTI7HTrQCTuRnpXMWVmOpWgrWFbnxFNytEnCi2oKHI5qkslMnHiX2CtDgDmNjvjpUd5fZua0pSkE5IA5GnFyAhISE8hUVySdyR7KhZS7xvybXhJ0u2t1ROcPkf8AKmimuC1ly0PE/wBoP+VNFMXJimqk0a9od1HqFdrGQK5aHxaD/dFdqGwp6Oa1yzFccwO2i9qB03ryF9Gh1Q9NfQF6iplW51BGTjNeHXuIY05YxgZol2H4H9DvDE1cW8xkpBUFuBOkHGd+Wa9phupkxkKGk5GcpUFD7a8EhkpnRyHVMkOJ+NQkqUjfmAOZ9Few8K3EOQm21mQHE5CvKGezUR44yabhk7oZljujReKRnG3XwxVfdYPlKGyGgrSe8ArBUPXVsoBKgc7GmndIxk/ZT2uDnNU7MVJQpppkBlpGlagFtKzq5bE89vT404iadOlC9Kh6edccRSUMJQFFQUSo4IVjG3LIG9Zxt16W7oQSM7bGlWkh7x7+WXr1wcfZkNHvd0DnnOSK6tHDsiRKyQCjz9KzjPiAelWPD/DpUlapQJCx5x9YNa9iOhhtCEDup2B61nnO2RajxExcy0vxWF2qblcR5LaIzhRk9pnAOsdc6cg9CSDtWDmKW2sA5S62rlyKSK9kucMh43KMXvKG0hCuxcwQAc+aTpVzOQfYRXkfEwULyqR2S2xLT22haSkpVkhQweW4OPRiqo04Wer2biBFztcKUs5cdToc8ErGx/X21NCo4cWAASsYUPEV5rwRdXGpK7YpSUoeT2reoclp549Y/Kto25JcuTTgkIDZVgoxz3qss0IcN8nQjjclYQUmCJEdlKigZWnI5eim4lxZusRYfGgJURjO9Tbk68xLAStIGjrVPNZk2xxMlTjWh4EAJHj47VTqIuTXguoNr9xybEgXSA2htSlCK53CnbB5+2mbj5Wiwag4S6hwa09SjPKosJ16EwsJktErJIyDtSyprj+NT6MDoAf0oeePkZHDLwSjOjh5lmU8oyCnJVp83wpkEquaZb8lzCU6Nk7keFV02St19ElL7SHEJ050Egj7KjP3Kc+EJ8tbGOfdPe/ClvMn2YxYH4JsFaoDrjQdkOBSzg+IJzk+kU4/NWq5diHX0tgbbecOtVyrpNAx5W3sPon9K5FwllaVrloJTy7nKqPJYxYn4LlTzQzhySPUKiyJQDatC5RVjbbrUMz5S8kTU4P92uTLlH+tj2JpW8mOGu51GcVkhS5B6nPjTNyWnsAQXPO+d7aXt5Gv5SN+Z0ioV0fc7ADt0r73SpjJuaLZILa3R3DcAaVkq87pSuOFXLXUGE44W1/GDzqeU64P9aM1M09zKwS2IVZJ+ka4Lalc9Qrpt1erz6cMlwfOqrcl2J2xNnwUnTZ3Rj+sK/ypopeDHFOWh1Sjk+UEf8qaK1w+Ks5Wb+ozYM/s0fVFOKGwrhn9mj6ors8hWlHMfcYdSFIUD1FeR8a2/s5S1AbZr19ScisFxvECgsgb86t9E43UjzCCXG7nGUzo7VLySjtDhOc7ZPQVuOHJ7cebAQ0/FUh5xaVtsrWoIV3eZUo5GMeHWsS3HC7mwyWu1C3Up7PVp15PLPT11dtPIju24ogQ9KH1BPkbodLvmnQTuSd9s+NUi9srNb5R7Eg62wknJHiKhz3ywxkKSFE4Tr2Ht9FU8W+rRHiBbTgU+opSHcIUSMbYHKoFyvSZUmGltLcgLdKMBaSFHbY/bnetMpqjHLC2ynvSRMbjhl1lY7RetDIV3Vbb5JOdseFXfDdmZaIU6kEnx6VUvSWUtsOt9mtJWodqgp3OB3TpA5c/bVlBuZcOhHhzrHOYyadUjbo0ISEpwAOgpH5jUZslxYG3KqBl99bbmVdBj7a5caddQS5nTjlWeWaMO4uOJsg3ObLkXISY7q/J3EdmtlPL1+us5xOfLYcWYvJebOg55kf/ACK1DbIjpQVBRR1OOVJdrSmbanktJSVgEpJTkgEZ29tZ1q7kvBux4qPOWHVRJjEpOfiXAs+rr+FerRWgZLC0DKFKSpJHUViuEYrL940PNh1JZV3XE5GduhrZ2eW0/pSkqSY8hTBQkbJ0qwPwxRq1bjI3YeE4j9/bJlagknDY6euot/YW5ChAIJxucD0CpfELoTJSnW6O4CdPLrSXdxCbdFUpb4yBgo58hVU3HeyUk9qKdVnb94FTtLnbj5vTnjlVdFtc6elwx2c9mO9qOn/3yrROPN/BFxWuVjPP53nVD4YeZWicErmHupzrJ8DyqyVtDlJqLf6mVcLpSR2KgPqmo4Q9q/ZL+6au+HDGevjbahNcGlXdcGU8qi3ZEZN5lpxPSEunCUZCR6qmuLocmnLaVxbeUo4ZWfUk0FDydlMrH+E04DGx3U3LHrNHxChgt3A+tRqC9DRLieTa/umjt1jm2vP1DXLqGs9xub6io0wQ2f8AVyvaTVqsrbQ+XnFfMWPRpNMTe08nGU/OHWgJQRs3I9O5riWECPsy6Dnmo1eKqSFT5ixISXOzWQnbIpxRXz003AI0r+KWd+hp9aEL5sLB9dTJ+5kQVxQzrWDkbUodUSM7UqmsDZs/bXBQceaaOGTTPQOBt7K9/wAQr/Kmik4DGLI9/wASr/KminR7HMy/Nm3Y/ZI+qK7VyFcMfskfVFdLO1ORzn3OSNqynGLQLGv0b1qHHkNpKlqAA6msFxlfWVoU22oEYxzq1hBNyPOnVNNXdhxxxTTaHUqU4g95AB3I9NS5k1DzttkPyHUtpeUVLbU4UpR3cqSVJHe55xnkKr2i69c2S0EFztU6O18zOdtXo8avUW+bNFrPl7MhQlEqHYAJaPd36agQBzA5UttGyiEp1pCoBjOORgt8nXG7RYxthSdQGVZzy8BUt+Ut+Zau3N1Stt861PJUlRGRgoAzg+ON6v2uHpfawluSnHSy8Vth9lLZScDfuk7bVaNWNhhcTsgy0UOlRCEnAJxvud9gPCkS1EFwXUGUz0GXPTGL5c7RKlbFThTp237/AF9VaC12ZttA2yetOJabjoQ02kIRqPcAwc7b8zVvBTkatO1czUahuVXwRsb7Hce3pQN9gRTjzCQ2QBuRgU+T41ypQrnzyNs0Y8NdyEQ3HaS26kFKzjlypXUdiHHEOAJ0csU/s4dCgCB1NSo7aFNOhaUKGOo9FXxpzkkOaUUedcNrHwndQDsErxt6RVjw86UcQ3SP22n+lB0JxzySD+QpmzRQzxW6UFJGhWPwp3h8qXx5Nby3ulefYsV26WTGkVXtk7LniFRTLSe30gtjbT66W7vgW2JmYWyQN9Oc7VIvoc7cYUzpKMHWPSah8Qh1FthlDrKSCMFX1aS1zJMvFVtY248n4IuqM84z5+jl3qjcKPNKTN/+4Kc2Tn4vGOdSmnn3eEHFF6MF5O+O751N8L+UYmapEZWycaB66svkl+g3/wAcn+pVcNyY/v60lNyWvKVd3s8dKbnSY54lcQu4OYMkAoLe3MbVI4d8oF9azMikaVbJTvyrmf2/wlV/TYwHlKdinfmKjjav3/n0Pd+o/wBv59icUKiRro223KUwksg6G2sA7neqUzI+f+0Hs/UNaDi7tvfRspnMtjsBsU+k0t7ittWCC8y9HacXp1uBsZX3amUU2whOoRXn+eTLrlsEn+mPH/DUUvNH+sOn2VMWl3f+ntkeIRUQJWf62g/4alV/P+i0r/n/AGdNvNDI7Zw+ylk9m8wUoUtSuYBHOu2tW+ZKfu08D/v/AMKi6doirVMqoslDCyFagg+dtuKsstqAKSog7io02MlWXULBV84Ac6ahyezIaWvCDyPhV5pTW5CoNweyRNKU8xqrlTSVHkaex01Zo056ikXRopM13BaNFndH/wDIV/lTRTnCAxanf+/P+VNFbsbuKOLnVZGaH31isaULcGoDBFVdz4wiQ0DGCrPU1nJ8Ke/eHez1aC6rHqyaed4Jlzm2yoEc8kmhZ4+TI8S+ylufF0ue+oMlQB22quTaJ9yJKgo5rfW33P4kXC3Xda/DG1aaLaYsVIDbSdupFJyZ5t1BFouKXB5tZ+CVB1K32SsAglJ2yK20Xh6MhpCFMtoDedkDp66vuxwDpSKAkjVnoOuKosOXJ82S5+CAm1RkgDRjTy2qLcIaVqbAQFAHkOoqzVJab7pUkEjYbb1CfeLzoSkEDqcUjLGOKx2GMpvnsQUwG0hsKbSnBONA/Op6EpQnSBgV0htKU8uVNPKIO1czK3KRtjFdkKo7Y61xoKtyd64CzzNS5KENIQUjGrnvUem3Hcvos+HQ2prTH7UYx4UsM5Yez1H8q6WoC2E4z/8ANNQtS2Hzvy2+yteKCjkjXgW23F35Mpao62+ICsbjs1DNRuH06ePZrh5BShn1qFXtuZ7O5JBGToVmq+0xey4invKHdck6R6d66OCe3GtxE1um6LniB9oO6VY1aM/jUW/rbNniBQyCB/lpjiptQnoJyAG9j7TRf1JVY4Bxv3f8tRl53NF8fO1MhFQZ4KfUOiiQf8QpeDJTUhM0jYhKcj7a7DAe4EkIIO5O+OXeFV/BbC4708Y30J6bEb02NTq+5EripeLOOGnWzxC0PQv8jXNzUgcUr2GfKE/mK44UKXb6yptICu/nI5bGpFyEUcSOJXGcU72ycqC8DO3TFJ20q/U0OXvb/Qc4z0e+rWcfsB+Zp6/lB4Ytvh3MfdrnizsUXJryiOt5XYjBSrSAMn0GnryGU8OQFusKcaOnS2FYKe749au1yyibqHAxbij4EzRgY1K/lVPZrKq7NvrbdQ12ABOoZznP6VfW9LSuE5ikRylkFWpoqyVcutd8KhpTM3sI5YACdQKtWrY0ccIjc0pNeTM2+I7OeLcZkurxnSD0odb7FxTTidK0KIUnwI51pOFOxXcVhmKWFdme8VFXUeNGhhXEJQYeVGSQXCokZzzxypTX2O3tNqjL4SeQqHKiaSXUDu/OHhWy4gbZZuik+Qpd7iTqSSkfYNqW72qHb2o6mIZe7YHUCtRxy8PXVotxdorKppJruZCG7kBpw7/NPj6KmaPRVrIskVixi5IhJK1HZnK8jfHjmnrPCbucR9xyK3HcYGyVa8r26d6rZMd+6JXHmr2yLXhNOm1uD/fH/Kmin+Hhi3r/AKOGPjT3RnfYb70Vox/BHPz/ANRmpjx2y2hWgZKRvj0VJ7IYFJGQPJ2zk+YPypxSfTWbBppQtyESdnGgClJSkbkCkLWr56h6qjP2tD4IVLkJz9FQH8q3JJFUhZE+OwnvupSDtucVRy7+gvIjxgNTitOSc49P40+/wXbH1hx6VNWUHVhTgIOPEY3FPxuGrdGTsleRvqISCfsAquRz2+3uMgoX7iA2y64pJ65ySR/6mrFtlLacAAVNRCjtoISFJAGd6BFbIVq1AgZrmy0uaTbZoeaPZdiCtfQUJbB5jJqc3CZydQVmnREZHIK+2lT0OVu1RKzxSKpxoJSSaY+PdIGVEDlmrpUJhXMK+2u0xWUjCU/jV8eiy373wT1EUioQw4E6VKOnw6V0pOgEBZTnoKtiw2Rgj8aaVb46/OSr71bFplBe0o8yfcy1yS4vSiO8ppRO60HBxXSEBhoanFZHUnetGLPBCs9krPpUa5cslvd89pZ/8Q1nnps03djlqMaVUY24StWpBeWrbAJVkiqUrkh1KvKXiEnI1LJB9leiK4WsyjlUVR/8VX610vhmzOJCVQ8gcu+ofzpuPTzj8mTPU4mvauTAdqFMKKZTwA+Z2hxn1VDmOKfQf6Q62rGxQsivRxwhYQrUIJz/AN6r9aDwhYDsYH/mL/WrPTyTuLJWrxte5HkrUl5iQhKn3U6NiQs7gmpypJXqCJLi05zq1npXpK+C+HHMFdsSSP8Aer/Wlb4M4cazotaRnn8Yv9avPC5K75KQ1UYPtweZiQ6nJ7Zw5GN1k112hb0rTIcUpJBAKtq9O+CdgH+zG/vq/WlHCthH+y2vtV+tL6efkd1uP/E8sC1FWS65981Jb0uqy48schsvG2K9MHDFiTytbP4/rXQ4cso5Wxj7KOnn5I62Hg80QtWhKdasJGB3q7DijhClq05zzr0oWGzjYW1j7tde8lpH+zY/3BVeln5J66H+J5kcjZDitKkjVk/+/CuErU2cpXg+uvURZrUP9mxv4Ypfei1j/Z0X+EKnpZeQ66H+J5aW2lNEKUSSB165qvebWy9rK8qUchXjXsfvVbRyt0X+Cmg2u2qGDbopHpZT+lMhhlH74FZNXGX1yY/hV4vWpRPzXSPwFFaKbHYjPBEdhtlBTkpbQEjPjtRTktqoxzlvk5FtG+TNfUH5U4abjfJmvqD8qcNMFiUUUUAIeR2z6K4GxUMJ2G4HSuz5p/lXAA73xZG320ACSO8QUEY6UJ7wVpKDt0pQMg6gSNNIAe9lKj3dsnnUgKjziOXo2ruuUjBPdA25gV1ioArOIJz9ut7D8ZQStc2MyokZ7i3UpV+BNccQcSwuHFMiVHkvdolTivJ0auyaTgKcV/dGpPLJ35Uzxi42zY2XXnEtNt3GGpa1nCUgPoySegrI8S3iBxGYsx66e9FvciXCM66EpdLyUutJKU55lWMjG+1QSa97iuAzxA1Z1NSCXVIb8qSj4lLi0lSUE5zkpGeWNxTHFMu9JnwLbZJIjyJLMh4EtpV2imwnSjvbAEq3NUDjUJXH62pd2cZ0zYjkWElsFT6wxgLO2oJABB6DrVzxXdI1j4is10mrDbDEaZkkgalaUEJBPU4OBQBJRxYyi8x7PJiPIkK7Np99ABZakKRrDWc5yR1G3Ko8Lj2BK8sL0CZERFiuy0rdCSHmm1aVlOD49DiqF2W1I40CN235N3hykR1/tOz8l3VjwB2J6EVUMPtS4k9iMtL7sfh24IdQg5LajIJAIHI43oA2Y4scmiB2EZ6BIF2RCmxnwkqSFNqVjIyNxpORT8jjBMKRc4820SozkCK5LRqWhQkNIOCU4JxnbAPjWfh+9xVFft9zk3RTvETJflvBGlxzsCO4UAAgDA9dZ6GYPkV3DHZeW+8U/wAu0j4ztA/tr65x40AbscaldtW6LJLTOTNEIQi43q7Qo7QHVnTjTvzqfwfOlXPhC2zZrhckvNlTiyACTqI6Vk5MpiFOlTJLqWo7HETK3XVeahPkmMk9Bkge2tJ7n6grgO0qScgtqwf8aqCDQ0UUVIBRRRQAUUUUAFFFFABRRRQAUmKWkoAq7n8pT9QfmaKLn8pT9QfmaKqySyjfJmvqD8qcNNxfkzX1B+VOKqyIEooooARXmnfG1cIONWcjbwpw7g451wkYyAADjltQAfSJKvN60g5Kzkd3wpUpI1AYzjltzoSNOoYA25HFSAN8yOW3hinK4QMKOCnHgK7oAbkR2JbKmJLDb7KvObcSFJPrBpkWy3JZaYECMGmVa2m+xTpbV4gY2NSqKgBoxo6pSZSo7RkJTpS8UDWB4A88Ur0diSlKZDDbyUqCkhxAUAociM9acooA47FnyhMgstl9KdIdKRqA8M88VDs9miWSF5LFSCCtS1OKSNSypRVuRzxqxU+igBtDDDTaW22W0NoOUoSgAJPiB0pQwyFKWGWwpey1aBlXr8a7ooAQoQQQUJIVzBA3oACRhIAA5ADAFLRQAGiiigAooooAKKKMUAJRS0UAJRS0mDQAUUUUAVV0+Up+oPzNFF0+Up+oPzNFVZYs43yZr6g/KnDTcYf0Zr6g/KnDVkVEoooqQEV5p67cq4SBv3QNulOHzT02rhOxJ1KzjrQAmMaviyBp+2hI2V3Ry6daUbFRyrOnrQB52SoZG+aABvOo5ydue/8AOu64RjUceHQU5QAlFLSVABRS0lABRRS0AJRRRQAUUUtACUUUVIBRRS0AJRS0lABRRRUAFFFFSAlFLRQBU3T5Sn6g/M0Ut0+Up+oPzNFUZJCoooqCQooooAKKKKA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 descr="crisp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1896" y="5082139"/>
            <a:ext cx="1342221" cy="1775861"/>
          </a:xfrm>
          <a:prstGeom prst="rect">
            <a:avLst/>
          </a:prstGeom>
        </p:spPr>
      </p:pic>
      <p:pic>
        <p:nvPicPr>
          <p:cNvPr id="4" name="Picture 4" descr="C:\Users\Erik\AppData\Local\Microsoft\Windows\INetCache\IE\EC8FPGH4\Red-Cross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18" y="1771886"/>
            <a:ext cx="5333333" cy="4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325" y="1680975"/>
            <a:ext cx="8702675" cy="466407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sz="3200" dirty="0"/>
              <a:t>Systems are </a:t>
            </a:r>
            <a:r>
              <a:rPr lang="nl-NL" sz="3200" dirty="0" err="1"/>
              <a:t>still</a:t>
            </a:r>
            <a:r>
              <a:rPr lang="nl-NL" sz="3200" dirty="0"/>
              <a:t> </a:t>
            </a:r>
            <a:r>
              <a:rPr lang="nl-NL" sz="3200" dirty="0" err="1"/>
              <a:t>released</a:t>
            </a:r>
            <a:r>
              <a:rPr lang="nl-NL" sz="3200" dirty="0"/>
              <a:t>! </a:t>
            </a:r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dirty="0"/>
          </a:p>
          <a:p>
            <a:pPr marL="446088" lvl="1" indent="0">
              <a:buNone/>
            </a:pPr>
            <a:endParaRPr lang="nl-NL" sz="1000" u="sng" dirty="0"/>
          </a:p>
          <a:p>
            <a:pPr marL="446088" lvl="1" indent="0">
              <a:buNone/>
            </a:pPr>
            <a:endParaRPr lang="nl-NL" sz="1000" dirty="0"/>
          </a:p>
          <a:p>
            <a:pPr lvl="1"/>
            <a:endParaRPr lang="nl-NL" sz="1000" dirty="0"/>
          </a:p>
          <a:p>
            <a:pPr lvl="1"/>
            <a:endParaRPr lang="nl-NL" sz="1000" dirty="0"/>
          </a:p>
          <a:p>
            <a:pPr>
              <a:buFont typeface="Wingdings" pitchFamily="2" charset="2"/>
              <a:buChar char="§"/>
            </a:pPr>
            <a:r>
              <a:rPr lang="nl-NL" sz="3200" dirty="0"/>
              <a:t>How to </a:t>
            </a:r>
            <a:r>
              <a:rPr lang="nl-NL" sz="3200" dirty="0" err="1"/>
              <a:t>be</a:t>
            </a:r>
            <a:r>
              <a:rPr lang="nl-NL" sz="3200" dirty="0"/>
              <a:t> “</a:t>
            </a:r>
            <a:r>
              <a:rPr lang="nl-NL" sz="3200" dirty="0" err="1"/>
              <a:t>good</a:t>
            </a:r>
            <a:r>
              <a:rPr lang="nl-NL" sz="3200" dirty="0"/>
              <a:t> </a:t>
            </a:r>
            <a:r>
              <a:rPr lang="nl-NL" sz="3200" dirty="0" err="1"/>
              <a:t>enough</a:t>
            </a:r>
            <a:r>
              <a:rPr lang="nl-NL" sz="3200" dirty="0"/>
              <a:t>” and “</a:t>
            </a:r>
            <a:r>
              <a:rPr lang="nl-NL" sz="3200" dirty="0" err="1"/>
              <a:t>survive</a:t>
            </a:r>
            <a:r>
              <a:rPr lang="nl-NL" sz="3200" dirty="0"/>
              <a:t>”</a:t>
            </a:r>
          </a:p>
          <a:p>
            <a:pPr>
              <a:buFont typeface="Wingdings" pitchFamily="2" charset="2"/>
              <a:buChar char="§"/>
            </a:pPr>
            <a:r>
              <a:rPr lang="nl-NL" sz="3200" dirty="0"/>
              <a:t>A tool box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agility</a:t>
            </a:r>
            <a:r>
              <a:rPr lang="nl-NL" sz="3200" dirty="0"/>
              <a:t> / </a:t>
            </a:r>
            <a:r>
              <a:rPr lang="nl-NL" sz="3200" u="sng" dirty="0" err="1"/>
              <a:t>lean</a:t>
            </a:r>
            <a:r>
              <a:rPr lang="nl-NL" sz="3200" dirty="0"/>
              <a:t> in </a:t>
            </a:r>
            <a:r>
              <a:rPr lang="nl-NL" sz="3200" dirty="0" err="1"/>
              <a:t>testing</a:t>
            </a:r>
            <a:r>
              <a:rPr lang="nl-NL" sz="3200" dirty="0"/>
              <a:t>!</a:t>
            </a:r>
            <a:endParaRPr lang="en-US" sz="3200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91936"/>
              </p:ext>
            </p:extLst>
          </p:nvPr>
        </p:nvGraphicFramePr>
        <p:xfrm>
          <a:off x="2259954" y="2729369"/>
          <a:ext cx="1314449" cy="143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4" name="Clip" r:id="rId4" imgW="1504188" imgH="1641348" progId="">
                  <p:embed/>
                </p:oleObj>
              </mc:Choice>
              <mc:Fallback>
                <p:oleObj name="Clip" r:id="rId4" imgW="1504188" imgH="1641348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954" y="2729369"/>
                        <a:ext cx="1314449" cy="14352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61197"/>
              </p:ext>
            </p:extLst>
          </p:nvPr>
        </p:nvGraphicFramePr>
        <p:xfrm>
          <a:off x="1683222" y="2322887"/>
          <a:ext cx="1689569" cy="137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5" name="Clip" r:id="rId6" imgW="1112825" imgH="906170" progId="">
                  <p:embed/>
                </p:oleObj>
              </mc:Choice>
              <mc:Fallback>
                <p:oleObj name="Clip" r:id="rId6" imgW="1112825" imgH="90617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222" y="2322887"/>
                        <a:ext cx="1689569" cy="1373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31814"/>
              </p:ext>
            </p:extLst>
          </p:nvPr>
        </p:nvGraphicFramePr>
        <p:xfrm>
          <a:off x="3174354" y="3252436"/>
          <a:ext cx="8620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6" name="Clip" r:id="rId8" imgW="862331" imgH="382751" progId="">
                  <p:embed/>
                </p:oleObj>
              </mc:Choice>
              <mc:Fallback>
                <p:oleObj name="Clip" r:id="rId8" imgW="862331" imgH="38275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354" y="3252436"/>
                        <a:ext cx="8620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937402"/>
              </p:ext>
            </p:extLst>
          </p:nvPr>
        </p:nvGraphicFramePr>
        <p:xfrm>
          <a:off x="1719297" y="3783442"/>
          <a:ext cx="8620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7" name="Clip" r:id="rId10" imgW="862331" imgH="382751" progId="">
                  <p:embed/>
                </p:oleObj>
              </mc:Choice>
              <mc:Fallback>
                <p:oleObj name="Clip" r:id="rId10" imgW="862331" imgH="382751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97" y="3783442"/>
                        <a:ext cx="8620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60429"/>
              </p:ext>
            </p:extLst>
          </p:nvPr>
        </p:nvGraphicFramePr>
        <p:xfrm>
          <a:off x="1003855" y="3454120"/>
          <a:ext cx="8620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8" name="Clip" r:id="rId12" imgW="862331" imgH="382751" progId="">
                  <p:embed/>
                </p:oleObj>
              </mc:Choice>
              <mc:Fallback>
                <p:oleObj name="Clip" r:id="rId12" imgW="862331" imgH="38275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855" y="3454120"/>
                        <a:ext cx="86201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2185"/>
              </p:ext>
            </p:extLst>
          </p:nvPr>
        </p:nvGraphicFramePr>
        <p:xfrm>
          <a:off x="436710" y="2984354"/>
          <a:ext cx="8620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9" name="Clip" r:id="rId13" imgW="862331" imgH="382751" progId="">
                  <p:embed/>
                </p:oleObj>
              </mc:Choice>
              <mc:Fallback>
                <p:oleObj name="Clip" r:id="rId13" imgW="862331" imgH="382751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10" y="2984354"/>
                        <a:ext cx="862013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92694E1B-2151-4F07-A893-3F435A8EA16B}"/>
              </a:ext>
            </a:extLst>
          </p:cNvPr>
          <p:cNvSpPr/>
          <p:nvPr/>
        </p:nvSpPr>
        <p:spPr bwMode="auto">
          <a:xfrm>
            <a:off x="262863" y="5347510"/>
            <a:ext cx="501067" cy="382588"/>
          </a:xfrm>
          <a:prstGeom prst="rightArrow">
            <a:avLst/>
          </a:prstGeom>
          <a:solidFill>
            <a:srgbClr val="FF0000"/>
          </a:solidFill>
          <a:ln w="12700" cap="rnd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80000" tIns="180000" rIns="180000" bIns="180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7543" name="Picture 87" descr="Gerelateerde afbeelding">
            <a:extLst>
              <a:ext uri="{FF2B5EF4-FFF2-40B4-BE49-F238E27FC236}">
                <a16:creationId xmlns:a16="http://schemas.microsoft.com/office/drawing/2014/main" id="{3DE32B4F-96FB-4CBF-B2EB-27408BB2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880" y="2583697"/>
            <a:ext cx="3162381" cy="13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553" name="Picture 97" descr="Gerelateerde afbeelding">
            <a:extLst>
              <a:ext uri="{FF2B5EF4-FFF2-40B4-BE49-F238E27FC236}">
                <a16:creationId xmlns:a16="http://schemas.microsoft.com/office/drawing/2014/main" id="{E8F40538-37BF-48EF-BB13-3ACD43C2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60" y="2768471"/>
            <a:ext cx="1140827" cy="11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Manifesto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1076447" y="5961550"/>
            <a:ext cx="674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nl-NL" sz="2400" b="1" i="1" dirty="0">
                <a:latin typeface="Baveuse" pitchFamily="2" charset="0"/>
              </a:rPr>
              <a:t>Communication          </a:t>
            </a:r>
            <a:r>
              <a:rPr lang="nl-NL" sz="2400" b="1" i="1" dirty="0" err="1">
                <a:latin typeface="Baveuse" pitchFamily="2" charset="0"/>
              </a:rPr>
              <a:t>Simplicity</a:t>
            </a:r>
            <a:r>
              <a:rPr lang="nl-NL" sz="2400" b="1" i="1" dirty="0">
                <a:latin typeface="Baveuse" pitchFamily="2" charset="0"/>
              </a:rPr>
              <a:t>                 Feedback</a:t>
            </a:r>
          </a:p>
        </p:txBody>
      </p:sp>
      <p:pic>
        <p:nvPicPr>
          <p:cNvPr id="9" name="Picture 2" descr="http://1.bp.blogspot.com/-6SRiVTdY4LY/UEBqNFycTMI/AAAAAAAAHLE/6e5ItLsuhTI/s320/scrum+te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559" y="0"/>
            <a:ext cx="1622439" cy="1242180"/>
          </a:xfrm>
          <a:prstGeom prst="rect">
            <a:avLst/>
          </a:prstGeom>
          <a:noFill/>
        </p:spPr>
      </p:pic>
      <p:sp>
        <p:nvSpPr>
          <p:cNvPr id="7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239713" y="6545263"/>
            <a:ext cx="3960812" cy="244475"/>
          </a:xfrm>
        </p:spPr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pic>
        <p:nvPicPr>
          <p:cNvPr id="10" name="Picture 6" descr="Image result for face-to-face communication">
            <a:extLst>
              <a:ext uri="{FF2B5EF4-FFF2-40B4-BE49-F238E27FC236}">
                <a16:creationId xmlns:a16="http://schemas.microsoft.com/office/drawing/2014/main" id="{A63126F5-A931-45A6-B56B-7305B2D7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148" y="4926541"/>
            <a:ext cx="1973942" cy="1112080"/>
          </a:xfrm>
          <a:prstGeom prst="rect">
            <a:avLst/>
          </a:prstGeom>
          <a:noFill/>
        </p:spPr>
      </p:pic>
      <p:pic>
        <p:nvPicPr>
          <p:cNvPr id="171010" name="Picture 2" descr="Afbeeldingsresultaat voor feedback">
            <a:extLst>
              <a:ext uri="{FF2B5EF4-FFF2-40B4-BE49-F238E27FC236}">
                <a16:creationId xmlns:a16="http://schemas.microsoft.com/office/drawing/2014/main" id="{47197A8A-8EDD-4236-B771-73ABD9B24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92" y="4997682"/>
            <a:ext cx="2964197" cy="10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simplicity-equals-sanity.png">
            <a:extLst>
              <a:ext uri="{FF2B5EF4-FFF2-40B4-BE49-F238E27FC236}">
                <a16:creationId xmlns:a16="http://schemas.microsoft.com/office/drawing/2014/main" id="{F1A35FE1-502A-47F5-99B0-BB8079330F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8339" y="4978487"/>
            <a:ext cx="2072449" cy="1059543"/>
          </a:xfrm>
          <a:prstGeom prst="rect">
            <a:avLst/>
          </a:prstGeom>
        </p:spPr>
      </p:pic>
      <p:pic>
        <p:nvPicPr>
          <p:cNvPr id="171012" name="Picture 4" descr="Afbeeldingsresultaat voor agile manifesto">
            <a:extLst>
              <a:ext uri="{FF2B5EF4-FFF2-40B4-BE49-F238E27FC236}">
                <a16:creationId xmlns:a16="http://schemas.microsoft.com/office/drawing/2014/main" id="{71DABE1C-195B-413D-8785-33EE00B7D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23067" r="3020" b="3118"/>
          <a:stretch/>
        </p:blipFill>
        <p:spPr bwMode="auto">
          <a:xfrm>
            <a:off x="1458410" y="1474844"/>
            <a:ext cx="6169306" cy="315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nl-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 0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Improve IT Services BV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4E775-1113-49BC-A806-894090527D4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pic>
        <p:nvPicPr>
          <p:cNvPr id="174082" name="Picture 2" descr="http://theanalystcoach.net/wp-content/uploads/2015/08/Business-Needs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232" y="1420038"/>
            <a:ext cx="5214711" cy="500253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B4C3E1"/>
      </a:accent1>
      <a:accent2>
        <a:srgbClr val="FF6600"/>
      </a:accent2>
      <a:accent3>
        <a:srgbClr val="FFFFFF"/>
      </a:accent3>
      <a:accent4>
        <a:srgbClr val="000056"/>
      </a:accent4>
      <a:accent5>
        <a:srgbClr val="D6DEEE"/>
      </a:accent5>
      <a:accent6>
        <a:srgbClr val="E75C00"/>
      </a:accent6>
      <a:hlink>
        <a:srgbClr val="000066"/>
      </a:hlink>
      <a:folHlink>
        <a:srgbClr val="96969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rnd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rnd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180000" tIns="180000" rIns="180000" bIns="1800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4C3E1"/>
        </a:accent1>
        <a:accent2>
          <a:srgbClr val="FF6600"/>
        </a:accent2>
        <a:accent3>
          <a:srgbClr val="FFFFFF"/>
        </a:accent3>
        <a:accent4>
          <a:srgbClr val="000056"/>
        </a:accent4>
        <a:accent5>
          <a:srgbClr val="D6DEEE"/>
        </a:accent5>
        <a:accent6>
          <a:srgbClr val="E75C00"/>
        </a:accent6>
        <a:hlink>
          <a:srgbClr val="0000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8553</TotalTime>
  <Words>933</Words>
  <Application>Microsoft Office PowerPoint</Application>
  <PresentationFormat>Diavoorstelling (4:3)</PresentationFormat>
  <Paragraphs>296</Paragraphs>
  <Slides>30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41" baseType="lpstr">
      <vt:lpstr>Arial</vt:lpstr>
      <vt:lpstr>Arial Nova Light</vt:lpstr>
      <vt:lpstr>Baveuse</vt:lpstr>
      <vt:lpstr>Bradley Hand ITC</vt:lpstr>
      <vt:lpstr>Times New Roman</vt:lpstr>
      <vt:lpstr>Verdana</vt:lpstr>
      <vt:lpstr>Viner Hand ITC</vt:lpstr>
      <vt:lpstr>Wingdings</vt:lpstr>
      <vt:lpstr>Custom Design</vt:lpstr>
      <vt:lpstr>Clip</vt:lpstr>
      <vt:lpstr>Microsoft Excel 97-2003-werkblad</vt:lpstr>
      <vt:lpstr>PowerPoint-presentatie</vt:lpstr>
      <vt:lpstr>PowerPoint-presentatie</vt:lpstr>
      <vt:lpstr>Common Testing Challenges</vt:lpstr>
      <vt:lpstr>Proof….</vt:lpstr>
      <vt:lpstr>Agile ≠ Silver Bullit</vt:lpstr>
      <vt:lpstr>Common Testing Practices</vt:lpstr>
      <vt:lpstr>Paradox</vt:lpstr>
      <vt:lpstr>Manifesto and Values</vt:lpstr>
      <vt:lpstr>Core Practice # 0</vt:lpstr>
      <vt:lpstr>Core Practice # 1: Risk-Based</vt:lpstr>
      <vt:lpstr>Setting Priorities</vt:lpstr>
      <vt:lpstr>Product Risk Matrix</vt:lpstr>
      <vt:lpstr>Test Approach</vt:lpstr>
      <vt:lpstr>Test Plan</vt:lpstr>
      <vt:lpstr>Core Practice # 2: Reviews</vt:lpstr>
      <vt:lpstr>It’s Simple but Not Easy</vt:lpstr>
      <vt:lpstr>Core Practice # 3: Unit Testing</vt:lpstr>
      <vt:lpstr>Unit Testing Process</vt:lpstr>
      <vt:lpstr>Continuous Integration</vt:lpstr>
      <vt:lpstr>Core Practice # 4: Test Design</vt:lpstr>
      <vt:lpstr>Apply Test Design</vt:lpstr>
      <vt:lpstr>Test Design Start-up </vt:lpstr>
      <vt:lpstr>Exploratory Testing Process</vt:lpstr>
      <vt:lpstr>Core Practice # 5: People</vt:lpstr>
      <vt:lpstr>People Skills</vt:lpstr>
      <vt:lpstr>More People Factors</vt:lpstr>
      <vt:lpstr>Lean Testing Tool Box</vt:lpstr>
      <vt:lpstr>No More Testers, or ….</vt:lpstr>
      <vt:lpstr>PowerPoint-presentatie</vt:lpstr>
      <vt:lpstr>PowerPoint-presentatie</vt:lpstr>
    </vt:vector>
  </TitlesOfParts>
  <Company>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Growth</dc:title>
  <dc:creator>Aiko Talens</dc:creator>
  <cp:lastModifiedBy>Erik van Veenendaal</cp:lastModifiedBy>
  <cp:revision>639</cp:revision>
  <dcterms:created xsi:type="dcterms:W3CDTF">2006-10-23T07:36:14Z</dcterms:created>
  <dcterms:modified xsi:type="dcterms:W3CDTF">2019-02-27T12:32:06Z</dcterms:modified>
</cp:coreProperties>
</file>