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452" r:id="rId3"/>
    <p:sldId id="261" r:id="rId4"/>
    <p:sldId id="468" r:id="rId5"/>
    <p:sldId id="469" r:id="rId6"/>
    <p:sldId id="474" r:id="rId7"/>
    <p:sldId id="475" r:id="rId8"/>
    <p:sldId id="476" r:id="rId9"/>
    <p:sldId id="477" r:id="rId10"/>
    <p:sldId id="479" r:id="rId11"/>
    <p:sldId id="489" r:id="rId12"/>
    <p:sldId id="266" r:id="rId13"/>
    <p:sldId id="485" r:id="rId14"/>
    <p:sldId id="487" r:id="rId15"/>
    <p:sldId id="48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y, Tom (ELS-OXF)" initials="PT(" lastIdx="7" clrIdx="0">
    <p:extLst>
      <p:ext uri="{19B8F6BF-5375-455C-9EA6-DF929625EA0E}">
        <p15:presenceInfo xmlns:p15="http://schemas.microsoft.com/office/powerpoint/2012/main" userId="S-1-5-21-1606980848-484763869-725345543-236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5DE0-35AE-4B3B-82E0-E74E5CFEB4BC}" type="doc">
      <dgm:prSet loTypeId="urn:microsoft.com/office/officeart/2005/8/layout/chevronAccent+Icon" loCatId="process" qsTypeId="urn:microsoft.com/office/officeart/2005/8/quickstyle/simple2" qsCatId="simple" csTypeId="urn:microsoft.com/office/officeart/2005/8/colors/colorful1" csCatId="colorful" phldr="1"/>
      <dgm:spPr/>
    </dgm:pt>
    <dgm:pt modelId="{11213CB4-D594-4828-8F36-E97087B8B1F3}">
      <dgm:prSet phldrT="[Text]" custT="1"/>
      <dgm:spPr/>
      <dgm:t>
        <a:bodyPr/>
        <a:lstStyle/>
        <a:p>
          <a:r>
            <a:rPr lang="en-GB" sz="1800" dirty="0"/>
            <a:t>Analysis</a:t>
          </a:r>
        </a:p>
      </dgm:t>
    </dgm:pt>
    <dgm:pt modelId="{5E92822D-5FD1-4F1B-913F-240E1E6B3B9E}" type="parTrans" cxnId="{59DFD831-4088-4B37-8DAB-61981745089B}">
      <dgm:prSet/>
      <dgm:spPr/>
      <dgm:t>
        <a:bodyPr/>
        <a:lstStyle/>
        <a:p>
          <a:endParaRPr lang="en-GB" sz="1800"/>
        </a:p>
      </dgm:t>
    </dgm:pt>
    <dgm:pt modelId="{4C4AAB83-85C2-46BA-A65E-B0765EA7314A}" type="sibTrans" cxnId="{59DFD831-4088-4B37-8DAB-61981745089B}">
      <dgm:prSet/>
      <dgm:spPr/>
      <dgm:t>
        <a:bodyPr/>
        <a:lstStyle/>
        <a:p>
          <a:endParaRPr lang="en-GB" sz="1800"/>
        </a:p>
      </dgm:t>
    </dgm:pt>
    <dgm:pt modelId="{A9145B90-5A87-4085-80C2-6AAE8D6F5791}">
      <dgm:prSet phldrT="[Text]" custT="1"/>
      <dgm:spPr/>
      <dgm:t>
        <a:bodyPr/>
        <a:lstStyle/>
        <a:p>
          <a:r>
            <a:rPr lang="en-GB" sz="1800" dirty="0"/>
            <a:t>Design</a:t>
          </a:r>
        </a:p>
      </dgm:t>
    </dgm:pt>
    <dgm:pt modelId="{523CA8EC-23FA-413E-9FB5-A0D00BA27AA2}" type="parTrans" cxnId="{062633D1-5D5B-4DC9-BB8E-DAF1160384CB}">
      <dgm:prSet/>
      <dgm:spPr/>
      <dgm:t>
        <a:bodyPr/>
        <a:lstStyle/>
        <a:p>
          <a:endParaRPr lang="en-GB" sz="1800"/>
        </a:p>
      </dgm:t>
    </dgm:pt>
    <dgm:pt modelId="{F33FB3D5-48B0-4772-B4DB-AAE10AE640C9}" type="sibTrans" cxnId="{062633D1-5D5B-4DC9-BB8E-DAF1160384CB}">
      <dgm:prSet/>
      <dgm:spPr/>
      <dgm:t>
        <a:bodyPr/>
        <a:lstStyle/>
        <a:p>
          <a:endParaRPr lang="en-GB" sz="1800"/>
        </a:p>
      </dgm:t>
    </dgm:pt>
    <dgm:pt modelId="{44DC1CCC-1ACC-493D-B7DA-F0BFBBF266C0}">
      <dgm:prSet phldrT="[Text]" custT="1"/>
      <dgm:spPr/>
      <dgm:t>
        <a:bodyPr/>
        <a:lstStyle/>
        <a:p>
          <a:r>
            <a:rPr lang="en-GB" sz="1800" dirty="0"/>
            <a:t>Build</a:t>
          </a:r>
        </a:p>
      </dgm:t>
    </dgm:pt>
    <dgm:pt modelId="{7A1E9DCA-0B15-4CCE-AA49-EDE20E7CE885}" type="parTrans" cxnId="{A7674BED-7564-49B7-9A78-2CDADE9D148E}">
      <dgm:prSet/>
      <dgm:spPr/>
      <dgm:t>
        <a:bodyPr/>
        <a:lstStyle/>
        <a:p>
          <a:endParaRPr lang="en-GB" sz="1800"/>
        </a:p>
      </dgm:t>
    </dgm:pt>
    <dgm:pt modelId="{BB8A40FE-542B-44ED-AD9C-5F09C82A6371}" type="sibTrans" cxnId="{A7674BED-7564-49B7-9A78-2CDADE9D148E}">
      <dgm:prSet/>
      <dgm:spPr/>
      <dgm:t>
        <a:bodyPr/>
        <a:lstStyle/>
        <a:p>
          <a:endParaRPr lang="en-GB" sz="1800"/>
        </a:p>
      </dgm:t>
    </dgm:pt>
    <dgm:pt modelId="{4F700EDE-57B2-4A57-812E-05FA3580765A}">
      <dgm:prSet phldrT="[Text]" custT="1"/>
      <dgm:spPr/>
      <dgm:t>
        <a:bodyPr/>
        <a:lstStyle/>
        <a:p>
          <a:r>
            <a:rPr lang="en-GB" sz="1800" dirty="0"/>
            <a:t>Deploy</a:t>
          </a:r>
        </a:p>
      </dgm:t>
    </dgm:pt>
    <dgm:pt modelId="{44C48C3D-1F92-464A-9ADB-B6ED1276E544}" type="parTrans" cxnId="{2EA9C8D8-0992-4F45-868B-B50748E22755}">
      <dgm:prSet/>
      <dgm:spPr/>
      <dgm:t>
        <a:bodyPr/>
        <a:lstStyle/>
        <a:p>
          <a:endParaRPr lang="en-GB" sz="1800"/>
        </a:p>
      </dgm:t>
    </dgm:pt>
    <dgm:pt modelId="{4FB60DFF-2927-464E-A56B-D7EEC9208AC0}" type="sibTrans" cxnId="{2EA9C8D8-0992-4F45-868B-B50748E22755}">
      <dgm:prSet/>
      <dgm:spPr/>
      <dgm:t>
        <a:bodyPr/>
        <a:lstStyle/>
        <a:p>
          <a:endParaRPr lang="en-GB" sz="1800"/>
        </a:p>
      </dgm:t>
    </dgm:pt>
    <dgm:pt modelId="{35D42FCB-0E8E-437D-B192-A6D6550C6597}">
      <dgm:prSet phldrT="[Text]" custT="1"/>
      <dgm:spPr/>
      <dgm:t>
        <a:bodyPr/>
        <a:lstStyle/>
        <a:p>
          <a:r>
            <a:rPr lang="en-GB" sz="1800" dirty="0"/>
            <a:t>Test</a:t>
          </a:r>
        </a:p>
      </dgm:t>
    </dgm:pt>
    <dgm:pt modelId="{84F1ACF1-92D5-4749-9FAA-A045B23711A9}" type="parTrans" cxnId="{17E4EA8B-5C36-450E-8A41-05EE2715ED29}">
      <dgm:prSet/>
      <dgm:spPr/>
      <dgm:t>
        <a:bodyPr/>
        <a:lstStyle/>
        <a:p>
          <a:endParaRPr lang="en-GB" sz="1800"/>
        </a:p>
      </dgm:t>
    </dgm:pt>
    <dgm:pt modelId="{92E9CAA1-C7B2-4B81-B74C-501B256F6469}" type="sibTrans" cxnId="{17E4EA8B-5C36-450E-8A41-05EE2715ED29}">
      <dgm:prSet/>
      <dgm:spPr/>
      <dgm:t>
        <a:bodyPr/>
        <a:lstStyle/>
        <a:p>
          <a:endParaRPr lang="en-GB" sz="1800"/>
        </a:p>
      </dgm:t>
    </dgm:pt>
    <dgm:pt modelId="{EE247AB6-82D9-4016-A625-372FF6C73B16}" type="pres">
      <dgm:prSet presAssocID="{F7CC5DE0-35AE-4B3B-82E0-E74E5CFEB4BC}" presName="Name0" presStyleCnt="0">
        <dgm:presLayoutVars>
          <dgm:dir/>
          <dgm:resizeHandles val="exact"/>
        </dgm:presLayoutVars>
      </dgm:prSet>
      <dgm:spPr/>
    </dgm:pt>
    <dgm:pt modelId="{1B851707-98B0-402C-942B-AF43B2BED25C}" type="pres">
      <dgm:prSet presAssocID="{11213CB4-D594-4828-8F36-E97087B8B1F3}" presName="composite" presStyleCnt="0"/>
      <dgm:spPr/>
    </dgm:pt>
    <dgm:pt modelId="{1CD93829-03E4-4C69-A96A-9F36BAC4BDBD}" type="pres">
      <dgm:prSet presAssocID="{11213CB4-D594-4828-8F36-E97087B8B1F3}" presName="bgChev" presStyleLbl="node1" presStyleIdx="0" presStyleCnt="5"/>
      <dgm:spPr/>
    </dgm:pt>
    <dgm:pt modelId="{8D6C33DB-4671-4E67-B6C2-6CCDDF4877B4}" type="pres">
      <dgm:prSet presAssocID="{11213CB4-D594-4828-8F36-E97087B8B1F3}" presName="txNode" presStyleLbl="fgAcc1" presStyleIdx="0" presStyleCnt="5">
        <dgm:presLayoutVars>
          <dgm:bulletEnabled val="1"/>
        </dgm:presLayoutVars>
      </dgm:prSet>
      <dgm:spPr/>
    </dgm:pt>
    <dgm:pt modelId="{A7ABA8CA-8767-4F89-84AF-F68A652D67A6}" type="pres">
      <dgm:prSet presAssocID="{4C4AAB83-85C2-46BA-A65E-B0765EA7314A}" presName="compositeSpace" presStyleCnt="0"/>
      <dgm:spPr/>
    </dgm:pt>
    <dgm:pt modelId="{34F70EF2-7AFF-4CB3-B876-1D02FCF41C46}" type="pres">
      <dgm:prSet presAssocID="{A9145B90-5A87-4085-80C2-6AAE8D6F5791}" presName="composite" presStyleCnt="0"/>
      <dgm:spPr/>
    </dgm:pt>
    <dgm:pt modelId="{ADA8CCC1-CFB7-4835-BCD7-A9D44D839DAB}" type="pres">
      <dgm:prSet presAssocID="{A9145B90-5A87-4085-80C2-6AAE8D6F5791}" presName="bgChev" presStyleLbl="node1" presStyleIdx="1" presStyleCnt="5"/>
      <dgm:spPr/>
    </dgm:pt>
    <dgm:pt modelId="{F25B4807-2A87-4DB3-BEB3-95034B26BFB8}" type="pres">
      <dgm:prSet presAssocID="{A9145B90-5A87-4085-80C2-6AAE8D6F5791}" presName="txNode" presStyleLbl="fgAcc1" presStyleIdx="1" presStyleCnt="5">
        <dgm:presLayoutVars>
          <dgm:bulletEnabled val="1"/>
        </dgm:presLayoutVars>
      </dgm:prSet>
      <dgm:spPr/>
    </dgm:pt>
    <dgm:pt modelId="{1EE072EA-AA6D-4C71-981A-167F44B780F2}" type="pres">
      <dgm:prSet presAssocID="{F33FB3D5-48B0-4772-B4DB-AAE10AE640C9}" presName="compositeSpace" presStyleCnt="0"/>
      <dgm:spPr/>
    </dgm:pt>
    <dgm:pt modelId="{D394E21E-06C0-454A-83F9-32A36C5D2D54}" type="pres">
      <dgm:prSet presAssocID="{44DC1CCC-1ACC-493D-B7DA-F0BFBBF266C0}" presName="composite" presStyleCnt="0"/>
      <dgm:spPr/>
    </dgm:pt>
    <dgm:pt modelId="{797ADA19-C1B9-448A-8F95-3FCBB1F2FFD5}" type="pres">
      <dgm:prSet presAssocID="{44DC1CCC-1ACC-493D-B7DA-F0BFBBF266C0}" presName="bgChev" presStyleLbl="node1" presStyleIdx="2" presStyleCnt="5"/>
      <dgm:spPr/>
    </dgm:pt>
    <dgm:pt modelId="{50360A52-C5EA-417D-A79A-B02F22772D7B}" type="pres">
      <dgm:prSet presAssocID="{44DC1CCC-1ACC-493D-B7DA-F0BFBBF266C0}" presName="txNode" presStyleLbl="fgAcc1" presStyleIdx="2" presStyleCnt="5">
        <dgm:presLayoutVars>
          <dgm:bulletEnabled val="1"/>
        </dgm:presLayoutVars>
      </dgm:prSet>
      <dgm:spPr/>
    </dgm:pt>
    <dgm:pt modelId="{C4D5D9A4-33ED-4FAD-A537-0E03E5BD4BA6}" type="pres">
      <dgm:prSet presAssocID="{BB8A40FE-542B-44ED-AD9C-5F09C82A6371}" presName="compositeSpace" presStyleCnt="0"/>
      <dgm:spPr/>
    </dgm:pt>
    <dgm:pt modelId="{6555F383-7D53-4A90-9C32-A74F560B41B6}" type="pres">
      <dgm:prSet presAssocID="{35D42FCB-0E8E-437D-B192-A6D6550C6597}" presName="composite" presStyleCnt="0"/>
      <dgm:spPr/>
    </dgm:pt>
    <dgm:pt modelId="{4B0BF6B4-50C3-4ACC-831A-F03135B6602A}" type="pres">
      <dgm:prSet presAssocID="{35D42FCB-0E8E-437D-B192-A6D6550C6597}" presName="bgChev" presStyleLbl="node1" presStyleIdx="3" presStyleCnt="5"/>
      <dgm:spPr/>
    </dgm:pt>
    <dgm:pt modelId="{C98018A2-EC8F-442D-ACF4-8A5AC4617892}" type="pres">
      <dgm:prSet presAssocID="{35D42FCB-0E8E-437D-B192-A6D6550C6597}" presName="txNode" presStyleLbl="fgAcc1" presStyleIdx="3" presStyleCnt="5">
        <dgm:presLayoutVars>
          <dgm:bulletEnabled val="1"/>
        </dgm:presLayoutVars>
      </dgm:prSet>
      <dgm:spPr/>
    </dgm:pt>
    <dgm:pt modelId="{BB2C95BE-218C-4967-9D0B-E77C889C4CC8}" type="pres">
      <dgm:prSet presAssocID="{92E9CAA1-C7B2-4B81-B74C-501B256F6469}" presName="compositeSpace" presStyleCnt="0"/>
      <dgm:spPr/>
    </dgm:pt>
    <dgm:pt modelId="{F011474D-5BFF-4D6D-899F-BB3D21D87CBA}" type="pres">
      <dgm:prSet presAssocID="{4F700EDE-57B2-4A57-812E-05FA3580765A}" presName="composite" presStyleCnt="0"/>
      <dgm:spPr/>
    </dgm:pt>
    <dgm:pt modelId="{4A36C454-0812-494D-977E-746B95F17A4F}" type="pres">
      <dgm:prSet presAssocID="{4F700EDE-57B2-4A57-812E-05FA3580765A}" presName="bgChev" presStyleLbl="node1" presStyleIdx="4" presStyleCnt="5"/>
      <dgm:spPr/>
    </dgm:pt>
    <dgm:pt modelId="{7EFA280C-48CC-4DEE-9E5E-FBDE6045647C}" type="pres">
      <dgm:prSet presAssocID="{4F700EDE-57B2-4A57-812E-05FA3580765A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10876C23-5FA6-4283-9939-0B0FFDB4AABC}" type="presOf" srcId="{11213CB4-D594-4828-8F36-E97087B8B1F3}" destId="{8D6C33DB-4671-4E67-B6C2-6CCDDF4877B4}" srcOrd="0" destOrd="0" presId="urn:microsoft.com/office/officeart/2005/8/layout/chevronAccent+Icon"/>
    <dgm:cxn modelId="{6598F829-89AC-43EE-8B42-059E3C4C3522}" type="presOf" srcId="{44DC1CCC-1ACC-493D-B7DA-F0BFBBF266C0}" destId="{50360A52-C5EA-417D-A79A-B02F22772D7B}" srcOrd="0" destOrd="0" presId="urn:microsoft.com/office/officeart/2005/8/layout/chevronAccent+Icon"/>
    <dgm:cxn modelId="{59DFD831-4088-4B37-8DAB-61981745089B}" srcId="{F7CC5DE0-35AE-4B3B-82E0-E74E5CFEB4BC}" destId="{11213CB4-D594-4828-8F36-E97087B8B1F3}" srcOrd="0" destOrd="0" parTransId="{5E92822D-5FD1-4F1B-913F-240E1E6B3B9E}" sibTransId="{4C4AAB83-85C2-46BA-A65E-B0765EA7314A}"/>
    <dgm:cxn modelId="{18E32B5E-1E82-4D13-B1C7-5949B7F17D58}" type="presOf" srcId="{35D42FCB-0E8E-437D-B192-A6D6550C6597}" destId="{C98018A2-EC8F-442D-ACF4-8A5AC4617892}" srcOrd="0" destOrd="0" presId="urn:microsoft.com/office/officeart/2005/8/layout/chevronAccent+Icon"/>
    <dgm:cxn modelId="{EB176A42-FB35-451A-AD7D-58EAF3A9365E}" type="presOf" srcId="{F7CC5DE0-35AE-4B3B-82E0-E74E5CFEB4BC}" destId="{EE247AB6-82D9-4016-A625-372FF6C73B16}" srcOrd="0" destOrd="0" presId="urn:microsoft.com/office/officeart/2005/8/layout/chevronAccent+Icon"/>
    <dgm:cxn modelId="{75D88B83-5799-4FA4-B751-C3E6B0DCBFDF}" type="presOf" srcId="{4F700EDE-57B2-4A57-812E-05FA3580765A}" destId="{7EFA280C-48CC-4DEE-9E5E-FBDE6045647C}" srcOrd="0" destOrd="0" presId="urn:microsoft.com/office/officeart/2005/8/layout/chevronAccent+Icon"/>
    <dgm:cxn modelId="{17E4EA8B-5C36-450E-8A41-05EE2715ED29}" srcId="{F7CC5DE0-35AE-4B3B-82E0-E74E5CFEB4BC}" destId="{35D42FCB-0E8E-437D-B192-A6D6550C6597}" srcOrd="3" destOrd="0" parTransId="{84F1ACF1-92D5-4749-9FAA-A045B23711A9}" sibTransId="{92E9CAA1-C7B2-4B81-B74C-501B256F6469}"/>
    <dgm:cxn modelId="{F95EEBBA-6259-4EB4-B0C9-0204A0514339}" type="presOf" srcId="{A9145B90-5A87-4085-80C2-6AAE8D6F5791}" destId="{F25B4807-2A87-4DB3-BEB3-95034B26BFB8}" srcOrd="0" destOrd="0" presId="urn:microsoft.com/office/officeart/2005/8/layout/chevronAccent+Icon"/>
    <dgm:cxn modelId="{062633D1-5D5B-4DC9-BB8E-DAF1160384CB}" srcId="{F7CC5DE0-35AE-4B3B-82E0-E74E5CFEB4BC}" destId="{A9145B90-5A87-4085-80C2-6AAE8D6F5791}" srcOrd="1" destOrd="0" parTransId="{523CA8EC-23FA-413E-9FB5-A0D00BA27AA2}" sibTransId="{F33FB3D5-48B0-4772-B4DB-AAE10AE640C9}"/>
    <dgm:cxn modelId="{2EA9C8D8-0992-4F45-868B-B50748E22755}" srcId="{F7CC5DE0-35AE-4B3B-82E0-E74E5CFEB4BC}" destId="{4F700EDE-57B2-4A57-812E-05FA3580765A}" srcOrd="4" destOrd="0" parTransId="{44C48C3D-1F92-464A-9ADB-B6ED1276E544}" sibTransId="{4FB60DFF-2927-464E-A56B-D7EEC9208AC0}"/>
    <dgm:cxn modelId="{A7674BED-7564-49B7-9A78-2CDADE9D148E}" srcId="{F7CC5DE0-35AE-4B3B-82E0-E74E5CFEB4BC}" destId="{44DC1CCC-1ACC-493D-B7DA-F0BFBBF266C0}" srcOrd="2" destOrd="0" parTransId="{7A1E9DCA-0B15-4CCE-AA49-EDE20E7CE885}" sibTransId="{BB8A40FE-542B-44ED-AD9C-5F09C82A6371}"/>
    <dgm:cxn modelId="{A8D25091-60DB-4A6D-B90E-78B2DF4538EE}" type="presParOf" srcId="{EE247AB6-82D9-4016-A625-372FF6C73B16}" destId="{1B851707-98B0-402C-942B-AF43B2BED25C}" srcOrd="0" destOrd="0" presId="urn:microsoft.com/office/officeart/2005/8/layout/chevronAccent+Icon"/>
    <dgm:cxn modelId="{50543E26-0A87-486F-A11E-E4836EF5A531}" type="presParOf" srcId="{1B851707-98B0-402C-942B-AF43B2BED25C}" destId="{1CD93829-03E4-4C69-A96A-9F36BAC4BDBD}" srcOrd="0" destOrd="0" presId="urn:microsoft.com/office/officeart/2005/8/layout/chevronAccent+Icon"/>
    <dgm:cxn modelId="{35FE3AD5-FE0B-486E-A7AC-8E1839CE3F83}" type="presParOf" srcId="{1B851707-98B0-402C-942B-AF43B2BED25C}" destId="{8D6C33DB-4671-4E67-B6C2-6CCDDF4877B4}" srcOrd="1" destOrd="0" presId="urn:microsoft.com/office/officeart/2005/8/layout/chevronAccent+Icon"/>
    <dgm:cxn modelId="{3BA868F2-D4FA-48AE-8898-8DA47728CD1F}" type="presParOf" srcId="{EE247AB6-82D9-4016-A625-372FF6C73B16}" destId="{A7ABA8CA-8767-4F89-84AF-F68A652D67A6}" srcOrd="1" destOrd="0" presId="urn:microsoft.com/office/officeart/2005/8/layout/chevronAccent+Icon"/>
    <dgm:cxn modelId="{9515726E-AC87-49BD-991E-4CFAC086076A}" type="presParOf" srcId="{EE247AB6-82D9-4016-A625-372FF6C73B16}" destId="{34F70EF2-7AFF-4CB3-B876-1D02FCF41C46}" srcOrd="2" destOrd="0" presId="urn:microsoft.com/office/officeart/2005/8/layout/chevronAccent+Icon"/>
    <dgm:cxn modelId="{D190436B-41EE-4136-9B24-4D328C5BBA1D}" type="presParOf" srcId="{34F70EF2-7AFF-4CB3-B876-1D02FCF41C46}" destId="{ADA8CCC1-CFB7-4835-BCD7-A9D44D839DAB}" srcOrd="0" destOrd="0" presId="urn:microsoft.com/office/officeart/2005/8/layout/chevronAccent+Icon"/>
    <dgm:cxn modelId="{17FB3955-C5BC-462D-AA34-BD6C919A8D3F}" type="presParOf" srcId="{34F70EF2-7AFF-4CB3-B876-1D02FCF41C46}" destId="{F25B4807-2A87-4DB3-BEB3-95034B26BFB8}" srcOrd="1" destOrd="0" presId="urn:microsoft.com/office/officeart/2005/8/layout/chevronAccent+Icon"/>
    <dgm:cxn modelId="{7BA7D519-3BF2-4754-AEE0-A3459F1A1C0A}" type="presParOf" srcId="{EE247AB6-82D9-4016-A625-372FF6C73B16}" destId="{1EE072EA-AA6D-4C71-981A-167F44B780F2}" srcOrd="3" destOrd="0" presId="urn:microsoft.com/office/officeart/2005/8/layout/chevronAccent+Icon"/>
    <dgm:cxn modelId="{340B7EAD-6183-4531-B5E2-A472B868B034}" type="presParOf" srcId="{EE247AB6-82D9-4016-A625-372FF6C73B16}" destId="{D394E21E-06C0-454A-83F9-32A36C5D2D54}" srcOrd="4" destOrd="0" presId="urn:microsoft.com/office/officeart/2005/8/layout/chevronAccent+Icon"/>
    <dgm:cxn modelId="{CE80773E-5B27-4B07-9178-6BE0D2747DDE}" type="presParOf" srcId="{D394E21E-06C0-454A-83F9-32A36C5D2D54}" destId="{797ADA19-C1B9-448A-8F95-3FCBB1F2FFD5}" srcOrd="0" destOrd="0" presId="urn:microsoft.com/office/officeart/2005/8/layout/chevronAccent+Icon"/>
    <dgm:cxn modelId="{0B00DC50-6EE4-400B-B746-AB2E6374CDFF}" type="presParOf" srcId="{D394E21E-06C0-454A-83F9-32A36C5D2D54}" destId="{50360A52-C5EA-417D-A79A-B02F22772D7B}" srcOrd="1" destOrd="0" presId="urn:microsoft.com/office/officeart/2005/8/layout/chevronAccent+Icon"/>
    <dgm:cxn modelId="{5B22FC07-2968-4535-B548-C55E3A6A6C2A}" type="presParOf" srcId="{EE247AB6-82D9-4016-A625-372FF6C73B16}" destId="{C4D5D9A4-33ED-4FAD-A537-0E03E5BD4BA6}" srcOrd="5" destOrd="0" presId="urn:microsoft.com/office/officeart/2005/8/layout/chevronAccent+Icon"/>
    <dgm:cxn modelId="{C2427375-1769-4E49-8821-A52CFF1AFAD8}" type="presParOf" srcId="{EE247AB6-82D9-4016-A625-372FF6C73B16}" destId="{6555F383-7D53-4A90-9C32-A74F560B41B6}" srcOrd="6" destOrd="0" presId="urn:microsoft.com/office/officeart/2005/8/layout/chevronAccent+Icon"/>
    <dgm:cxn modelId="{464AB3D9-9416-41F7-97E6-037E57D98E27}" type="presParOf" srcId="{6555F383-7D53-4A90-9C32-A74F560B41B6}" destId="{4B0BF6B4-50C3-4ACC-831A-F03135B6602A}" srcOrd="0" destOrd="0" presId="urn:microsoft.com/office/officeart/2005/8/layout/chevronAccent+Icon"/>
    <dgm:cxn modelId="{E5B388D1-0CE0-4AA3-BAE9-5C2122553ADA}" type="presParOf" srcId="{6555F383-7D53-4A90-9C32-A74F560B41B6}" destId="{C98018A2-EC8F-442D-ACF4-8A5AC4617892}" srcOrd="1" destOrd="0" presId="urn:microsoft.com/office/officeart/2005/8/layout/chevronAccent+Icon"/>
    <dgm:cxn modelId="{9AE0DC5E-18DB-4BFE-BC76-BF3FEF122EAC}" type="presParOf" srcId="{EE247AB6-82D9-4016-A625-372FF6C73B16}" destId="{BB2C95BE-218C-4967-9D0B-E77C889C4CC8}" srcOrd="7" destOrd="0" presId="urn:microsoft.com/office/officeart/2005/8/layout/chevronAccent+Icon"/>
    <dgm:cxn modelId="{69860A77-35F0-4769-BC7D-01CCC1F1809D}" type="presParOf" srcId="{EE247AB6-82D9-4016-A625-372FF6C73B16}" destId="{F011474D-5BFF-4D6D-899F-BB3D21D87CBA}" srcOrd="8" destOrd="0" presId="urn:microsoft.com/office/officeart/2005/8/layout/chevronAccent+Icon"/>
    <dgm:cxn modelId="{EBF29C83-B1D8-444E-9BE4-796E7A04E677}" type="presParOf" srcId="{F011474D-5BFF-4D6D-899F-BB3D21D87CBA}" destId="{4A36C454-0812-494D-977E-746B95F17A4F}" srcOrd="0" destOrd="0" presId="urn:microsoft.com/office/officeart/2005/8/layout/chevronAccent+Icon"/>
    <dgm:cxn modelId="{ECB3664F-DC7C-4296-BA52-12B6B71442D0}" type="presParOf" srcId="{F011474D-5BFF-4D6D-899F-BB3D21D87CBA}" destId="{7EFA280C-48CC-4DEE-9E5E-FBDE6045647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93829-03E4-4C69-A96A-9F36BAC4BDBD}">
      <dsp:nvSpPr>
        <dsp:cNvPr id="0" name=""/>
        <dsp:cNvSpPr/>
      </dsp:nvSpPr>
      <dsp:spPr>
        <a:xfrm>
          <a:off x="1573" y="371692"/>
          <a:ext cx="1761589" cy="679973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C33DB-4671-4E67-B6C2-6CCDDF4877B4}">
      <dsp:nvSpPr>
        <dsp:cNvPr id="0" name=""/>
        <dsp:cNvSpPr/>
      </dsp:nvSpPr>
      <dsp:spPr>
        <a:xfrm>
          <a:off x="471330" y="541685"/>
          <a:ext cx="1487564" cy="679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Analysis</a:t>
          </a:r>
        </a:p>
      </dsp:txBody>
      <dsp:txXfrm>
        <a:off x="491246" y="561601"/>
        <a:ext cx="1447732" cy="640141"/>
      </dsp:txXfrm>
    </dsp:sp>
    <dsp:sp modelId="{ADA8CCC1-CFB7-4835-BCD7-A9D44D839DAB}">
      <dsp:nvSpPr>
        <dsp:cNvPr id="0" name=""/>
        <dsp:cNvSpPr/>
      </dsp:nvSpPr>
      <dsp:spPr>
        <a:xfrm>
          <a:off x="2013699" y="371692"/>
          <a:ext cx="1761589" cy="679973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5B4807-2A87-4DB3-BEB3-95034B26BFB8}">
      <dsp:nvSpPr>
        <dsp:cNvPr id="0" name=""/>
        <dsp:cNvSpPr/>
      </dsp:nvSpPr>
      <dsp:spPr>
        <a:xfrm>
          <a:off x="2483456" y="541685"/>
          <a:ext cx="1487564" cy="679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Design</a:t>
          </a:r>
        </a:p>
      </dsp:txBody>
      <dsp:txXfrm>
        <a:off x="2503372" y="561601"/>
        <a:ext cx="1447732" cy="640141"/>
      </dsp:txXfrm>
    </dsp:sp>
    <dsp:sp modelId="{797ADA19-C1B9-448A-8F95-3FCBB1F2FFD5}">
      <dsp:nvSpPr>
        <dsp:cNvPr id="0" name=""/>
        <dsp:cNvSpPr/>
      </dsp:nvSpPr>
      <dsp:spPr>
        <a:xfrm>
          <a:off x="4025825" y="371692"/>
          <a:ext cx="1761589" cy="679973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360A52-C5EA-417D-A79A-B02F22772D7B}">
      <dsp:nvSpPr>
        <dsp:cNvPr id="0" name=""/>
        <dsp:cNvSpPr/>
      </dsp:nvSpPr>
      <dsp:spPr>
        <a:xfrm>
          <a:off x="4495583" y="541685"/>
          <a:ext cx="1487564" cy="679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Build</a:t>
          </a:r>
        </a:p>
      </dsp:txBody>
      <dsp:txXfrm>
        <a:off x="4515499" y="561601"/>
        <a:ext cx="1447732" cy="640141"/>
      </dsp:txXfrm>
    </dsp:sp>
    <dsp:sp modelId="{4B0BF6B4-50C3-4ACC-831A-F03135B6602A}">
      <dsp:nvSpPr>
        <dsp:cNvPr id="0" name=""/>
        <dsp:cNvSpPr/>
      </dsp:nvSpPr>
      <dsp:spPr>
        <a:xfrm>
          <a:off x="6037952" y="371692"/>
          <a:ext cx="1761589" cy="679973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8018A2-EC8F-442D-ACF4-8A5AC4617892}">
      <dsp:nvSpPr>
        <dsp:cNvPr id="0" name=""/>
        <dsp:cNvSpPr/>
      </dsp:nvSpPr>
      <dsp:spPr>
        <a:xfrm>
          <a:off x="6507709" y="541685"/>
          <a:ext cx="1487564" cy="679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Test</a:t>
          </a:r>
        </a:p>
      </dsp:txBody>
      <dsp:txXfrm>
        <a:off x="6527625" y="561601"/>
        <a:ext cx="1447732" cy="640141"/>
      </dsp:txXfrm>
    </dsp:sp>
    <dsp:sp modelId="{4A36C454-0812-494D-977E-746B95F17A4F}">
      <dsp:nvSpPr>
        <dsp:cNvPr id="0" name=""/>
        <dsp:cNvSpPr/>
      </dsp:nvSpPr>
      <dsp:spPr>
        <a:xfrm>
          <a:off x="8050078" y="371692"/>
          <a:ext cx="1761589" cy="679973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FA280C-48CC-4DEE-9E5E-FBDE6045647C}">
      <dsp:nvSpPr>
        <dsp:cNvPr id="0" name=""/>
        <dsp:cNvSpPr/>
      </dsp:nvSpPr>
      <dsp:spPr>
        <a:xfrm>
          <a:off x="8519835" y="541685"/>
          <a:ext cx="1487564" cy="679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Deploy</a:t>
          </a:r>
        </a:p>
      </dsp:txBody>
      <dsp:txXfrm>
        <a:off x="8539751" y="561601"/>
        <a:ext cx="1447732" cy="64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C68CA-FAEA-443A-B9BF-A7F586CCFA16}" type="datetimeFigureOut">
              <a:rPr lang="en-GB" smtClean="0"/>
              <a:t>22/03/2019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7AE1-5ADD-4748-9789-EAEAC18D1D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60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37B8-992B-4BD9-9647-427EFE0EC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E27F1-DE45-4FD2-8BE2-A7C5395CD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E0B1-EB74-4F8B-84E5-7FAD9634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6CB-DFEE-4388-94B6-73B79BD5BD03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4111-3C41-480C-A27F-2992364B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4CD7-65A6-4D50-9323-D611290B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4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4A52-790B-4652-8849-D7A88CD8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5A7AE-4546-40E7-9863-1B1A44CE9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1524-8626-4452-BA53-0BC03413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42-8F98-48DA-8CAB-E2AF2156D539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7D66-5FC6-4721-A748-667B5F06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E7DF5-191E-4621-BB70-63401E13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1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6BDB9-85AB-49F5-B640-FE7AAB61D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40591-D8C7-437A-B787-F064921FD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F1BB7-345B-4B75-97B5-241ED5A3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E431-A22B-435A-B6EE-D399403B9C63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8872-684C-4795-B322-FF8FAB72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EF97-3565-493C-8150-AE966658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4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A58E-BB30-4FE0-BEA1-F90B755F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FCB8-D2A2-4B0F-9C7B-541CFFCAC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BC4A6-395C-4D6A-9F93-3282EFB5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E806-B991-4D09-96D5-74A1D8CE865B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42B20-853A-412F-9822-624CBA42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7E54B-AB78-480D-90A4-03B4D8E2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51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D64D-5C9D-45CF-99EB-D090EAAD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FA077-1EBA-4065-9267-1D0BDDC7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A1DA3-7A23-4A28-B638-A02AEB12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D450-A42C-4AAA-8CEC-33346DD741D6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94EC-C96A-44DE-920D-6EF97156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0BFF7-4437-4E14-B0EB-EE1781F2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61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1EDD-4A1F-4201-B5AA-8593CBCA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B057-C95F-4367-BDD2-18BA12013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92B37-E44F-4B72-8C30-B95BF362A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B64CD-704E-44E7-B3DB-4559C737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927-438E-4EEB-AB1D-E9B4E6BA76BF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F8C-C05C-4500-9293-160942B3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F069E-D790-41D1-A4E6-E940DD4B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4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03DD-09B6-459E-A693-7511340D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ECF9D-2979-4581-8EC8-5F337DA25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5F441-BA70-48E3-8D3A-7B8D5A8C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55131-8C6E-45B0-B83E-5D38046A2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D0FEB-B7DF-45F3-B94C-605817FD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86721-B10D-4C0B-A7B5-D0BAEB2F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CCF9-64C0-47EC-8DD0-FDE6B195A73D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F5910-24A8-4433-B44B-353CC180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82891-9861-49A4-98F8-33048339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4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1FF3-692A-43F3-BCE8-E0B90D20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99A9B-7DE6-4517-8D79-2D42719A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160-DE6E-4678-8DA4-987A7B621689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5052A-C362-471D-B500-6AAD7048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CC6B-F872-402E-B60B-2AC13E3F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7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57417-FA24-4519-A928-412D4F21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9307-04F8-43ED-8175-5DA2B7CA970F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1FCD5-83B8-4262-B335-9D4DB8D7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2BD7-7F9B-4699-B675-285E6DA0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89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B268-1667-41E8-AB84-5CFEF117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49733-D49D-4584-A00D-7C5E64E2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8E7EF-9CB7-415F-BB90-7808B2FEF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BC95B-026C-4B25-B857-10CC30B1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4E4-87AF-4DA5-B703-CC97FF752B8F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F090-3CFF-451B-90D0-6C23535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C28CA-0617-464B-A5E9-3901D24D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27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A12A-FE42-48C7-B5E2-20229170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CEAD9-97C5-45B5-9D6D-0F52EB862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02AA4-F01B-4E77-8327-A26A1D46B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C3207-3123-4AB5-BCD2-3F1DA8E2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7D19-DA77-44A1-97BF-E4D4D837371E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2281E-3A02-4787-9991-5A3CB67D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4FFAF-6984-499A-A68C-B0C2B7A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0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8CB4F-E179-4733-B725-4CFC326E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EA8AD-19CE-4BEB-B63F-723728FAB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2515-E91B-463D-B5FB-197B782DC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9D91-E8B5-4B69-A4C3-FBB5C49BC799}" type="datetime1">
              <a:rPr lang="en-GB" smtClean="0"/>
              <a:t>22/03/2019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A4B4-F69A-4EFE-9FC8-CFF009D4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E549-7855-47DE-8380-F6C3E1716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F0BD-D1DF-4CB9-86E5-E17BC5333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97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uravirala/" TargetMode="External"/><Relationship Id="rId2" Type="http://schemas.openxmlformats.org/officeDocument/2006/relationships/hyperlink" Target="mailto:u.ravirala@Elsevier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uravirala/" TargetMode="External"/><Relationship Id="rId2" Type="http://schemas.openxmlformats.org/officeDocument/2006/relationships/hyperlink" Target="mailto:U.RAVIRALA@ELSEVIER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D692D5-F81F-4A69-8DA7-36707BD49141}"/>
              </a:ext>
            </a:extLst>
          </p:cNvPr>
          <p:cNvSpPr/>
          <p:nvPr/>
        </p:nvSpPr>
        <p:spPr>
          <a:xfrm>
            <a:off x="899339" y="1759548"/>
            <a:ext cx="10220325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Test Management in Agile World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9CD91-FFEB-48D3-943A-FE453FE33821}"/>
              </a:ext>
            </a:extLst>
          </p:cNvPr>
          <p:cNvSpPr/>
          <p:nvPr/>
        </p:nvSpPr>
        <p:spPr>
          <a:xfrm>
            <a:off x="3603616" y="3791745"/>
            <a:ext cx="5283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Umakanth Ravirala</a:t>
            </a:r>
          </a:p>
          <a:p>
            <a:pPr algn="ctr"/>
            <a:r>
              <a:rPr lang="en-GB" sz="2000" dirty="0"/>
              <a:t>Quality Engineering Manager, Elsevier.</a:t>
            </a:r>
          </a:p>
          <a:p>
            <a:pPr algn="ctr"/>
            <a:r>
              <a:rPr lang="en-GB" sz="2000" dirty="0">
                <a:hlinkClick r:id="rId2"/>
              </a:rPr>
              <a:t>u.ravirala@elsevier.com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>
                <a:hlinkClick r:id="rId3"/>
              </a:rPr>
              <a:t>https://www.linkedin.com/in/uravirala/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C2805-70D8-4100-8318-E9CE91016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5285663"/>
            <a:ext cx="1916751" cy="1090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7016C-9C4F-4810-B0D8-121A1152C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8090" y="604266"/>
            <a:ext cx="1171132" cy="12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649D5-961D-419D-ABBD-89F5D1D3BEB6}"/>
              </a:ext>
            </a:extLst>
          </p:cNvPr>
          <p:cNvSpPr txBox="1"/>
          <p:nvPr/>
        </p:nvSpPr>
        <p:spPr>
          <a:xfrm>
            <a:off x="462838" y="49229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QE Vision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2E713E-8DE0-4043-BDEF-5A1B2804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615" y="647406"/>
            <a:ext cx="8050770" cy="570629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F9806CB-51C7-4383-ACCF-CD1FE88D6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698FF-E261-4A86-9855-A7D698EB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49" y="1378270"/>
            <a:ext cx="9656743" cy="4079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649D5-961D-419D-ABBD-89F5D1D3BEB6}"/>
              </a:ext>
            </a:extLst>
          </p:cNvPr>
          <p:cNvSpPr txBox="1"/>
          <p:nvPr/>
        </p:nvSpPr>
        <p:spPr>
          <a:xfrm>
            <a:off x="462838" y="49229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Enterprise End to End integration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A8FBD4-DDBB-4841-BF24-B6969E2998F6}"/>
              </a:ext>
            </a:extLst>
          </p:cNvPr>
          <p:cNvSpPr/>
          <p:nvPr/>
        </p:nvSpPr>
        <p:spPr>
          <a:xfrm>
            <a:off x="946915" y="1679408"/>
            <a:ext cx="1378600" cy="210965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CD6025-F370-4DA7-B04F-3CE12E162828}"/>
              </a:ext>
            </a:extLst>
          </p:cNvPr>
          <p:cNvSpPr/>
          <p:nvPr/>
        </p:nvSpPr>
        <p:spPr>
          <a:xfrm>
            <a:off x="2409569" y="1212415"/>
            <a:ext cx="934696" cy="2923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8886C8-CCDE-4BB0-A55A-C13DD239DBC4}"/>
              </a:ext>
            </a:extLst>
          </p:cNvPr>
          <p:cNvSpPr/>
          <p:nvPr/>
        </p:nvSpPr>
        <p:spPr>
          <a:xfrm>
            <a:off x="3610235" y="1567937"/>
            <a:ext cx="2858794" cy="2923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F7EE25-4C1D-44F0-A94E-5CD41FB5A24F}"/>
              </a:ext>
            </a:extLst>
          </p:cNvPr>
          <p:cNvSpPr/>
          <p:nvPr/>
        </p:nvSpPr>
        <p:spPr>
          <a:xfrm>
            <a:off x="6822315" y="1897220"/>
            <a:ext cx="1674571" cy="2923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F49E74-994F-4883-9914-7F8DE0F01C57}"/>
              </a:ext>
            </a:extLst>
          </p:cNvPr>
          <p:cNvSpPr/>
          <p:nvPr/>
        </p:nvSpPr>
        <p:spPr>
          <a:xfrm>
            <a:off x="9272475" y="1052677"/>
            <a:ext cx="1439741" cy="453131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BA2C7-5347-4700-A576-D3357BBB5BC6}"/>
              </a:ext>
            </a:extLst>
          </p:cNvPr>
          <p:cNvSpPr txBox="1"/>
          <p:nvPr/>
        </p:nvSpPr>
        <p:spPr>
          <a:xfrm>
            <a:off x="1837703" y="5524403"/>
            <a:ext cx="788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Multiple Agile Squads &gt; Complex Integration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E42F5F-BB6F-4D74-959C-01887E62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6C788-0DFA-4DB3-ADB9-F5EB4CEF75D4}"/>
              </a:ext>
            </a:extLst>
          </p:cNvPr>
          <p:cNvSpPr/>
          <p:nvPr/>
        </p:nvSpPr>
        <p:spPr>
          <a:xfrm>
            <a:off x="485525" y="492417"/>
            <a:ext cx="1033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Test Automation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66BAB-30AB-4FAE-9996-AE7CD6CCB3FE}"/>
              </a:ext>
            </a:extLst>
          </p:cNvPr>
          <p:cNvSpPr txBox="1"/>
          <p:nvPr/>
        </p:nvSpPr>
        <p:spPr>
          <a:xfrm>
            <a:off x="801319" y="1066071"/>
            <a:ext cx="1058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Commercial test automation tools proved to be challenging with the complex business and technical landscape at enterprise level. A tailored automation framework with open source automation tools needed to support continuous integration &amp; continuous testing.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9BB56-2258-4CC9-90B5-7DE67E11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22" y="2112936"/>
            <a:ext cx="2326847" cy="4158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B4457-DE34-4254-A4CC-BEF6763DB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81" y="2126234"/>
            <a:ext cx="2406232" cy="4145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69E4D-7F84-41D1-A2A8-9853FBC7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564" y="2112936"/>
            <a:ext cx="2381533" cy="4145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51ED2B-90ED-4B72-B7B9-389A7C3D0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1EB7C-E2DC-4D22-80CD-CD018C302A69}"/>
              </a:ext>
            </a:extLst>
          </p:cNvPr>
          <p:cNvSpPr txBox="1"/>
          <p:nvPr/>
        </p:nvSpPr>
        <p:spPr>
          <a:xfrm>
            <a:off x="462838" y="49229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Metrics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A5895-0685-4FE2-B2C6-BD48139A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8" y="1200179"/>
            <a:ext cx="7747828" cy="4401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04158-997E-4A19-9035-9BC1C273799C}"/>
              </a:ext>
            </a:extLst>
          </p:cNvPr>
          <p:cNvSpPr txBox="1"/>
          <p:nvPr/>
        </p:nvSpPr>
        <p:spPr>
          <a:xfrm>
            <a:off x="8610600" y="1200180"/>
            <a:ext cx="29656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key metrics that drive quality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 metrics gathering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Consolidate metrics from multiple tools/systems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 metrics accessible to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milestones for improvements and act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5335D-84E6-4B11-8F22-22537CC8A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1EB7C-E2DC-4D22-80CD-CD018C302A69}"/>
              </a:ext>
            </a:extLst>
          </p:cNvPr>
          <p:cNvSpPr txBox="1"/>
          <p:nvPr/>
        </p:nvSpPr>
        <p:spPr>
          <a:xfrm>
            <a:off x="462838" y="49229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Challenges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A6DDD7-4EA4-48EA-AC28-C1A5265B284C}"/>
              </a:ext>
            </a:extLst>
          </p:cNvPr>
          <p:cNvGrpSpPr/>
          <p:nvPr/>
        </p:nvGrpSpPr>
        <p:grpSpPr>
          <a:xfrm>
            <a:off x="1193813" y="1420683"/>
            <a:ext cx="3048000" cy="1946888"/>
            <a:chOff x="1422413" y="1420683"/>
            <a:chExt cx="3048000" cy="19468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1997C2-F7BB-4D49-BC67-A33054F4E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4377" y="1420683"/>
              <a:ext cx="1721673" cy="12915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80B6FA-23B0-4642-AF3F-EC5D8FCB3144}"/>
                </a:ext>
              </a:extLst>
            </p:cNvPr>
            <p:cNvSpPr/>
            <p:nvPr/>
          </p:nvSpPr>
          <p:spPr>
            <a:xfrm>
              <a:off x="1422413" y="2721240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Multiple teams &amp; people involved in Enterprise level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ABD2DA-F7C9-4B21-9032-B67E2172AAEC}"/>
              </a:ext>
            </a:extLst>
          </p:cNvPr>
          <p:cNvGrpSpPr/>
          <p:nvPr/>
        </p:nvGrpSpPr>
        <p:grpSpPr>
          <a:xfrm>
            <a:off x="4446774" y="1408007"/>
            <a:ext cx="2942633" cy="1969144"/>
            <a:chOff x="4675374" y="1408007"/>
            <a:chExt cx="2942633" cy="19691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82D96C-EE26-4212-9C66-AA6FC4F0E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789"/>
            <a:stretch/>
          </p:blipFill>
          <p:spPr>
            <a:xfrm>
              <a:off x="5285855" y="1408007"/>
              <a:ext cx="1721673" cy="11261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1FB4D8-4614-4446-91AD-4251E436B347}"/>
                </a:ext>
              </a:extLst>
            </p:cNvPr>
            <p:cNvSpPr/>
            <p:nvPr/>
          </p:nvSpPr>
          <p:spPr>
            <a:xfrm>
              <a:off x="4675374" y="2730820"/>
              <a:ext cx="2942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Lack of E2E business process understanding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1F7F11-BE1E-468F-8C97-370B32818D7C}"/>
              </a:ext>
            </a:extLst>
          </p:cNvPr>
          <p:cNvGrpSpPr/>
          <p:nvPr/>
        </p:nvGrpSpPr>
        <p:grpSpPr>
          <a:xfrm>
            <a:off x="4601148" y="3893886"/>
            <a:ext cx="2942633" cy="1990056"/>
            <a:chOff x="4829748" y="3893886"/>
            <a:chExt cx="2942633" cy="19900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3917E-0810-41B1-BB00-3CED7C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5248" y="3893886"/>
              <a:ext cx="1791635" cy="13437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EE68AE-6760-4ABC-8FC6-7E84191BECE5}"/>
                </a:ext>
              </a:extLst>
            </p:cNvPr>
            <p:cNvSpPr/>
            <p:nvPr/>
          </p:nvSpPr>
          <p:spPr>
            <a:xfrm>
              <a:off x="4829748" y="5237611"/>
              <a:ext cx="2942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Complex test data requirements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1F5D1E-B28C-40DA-8677-9397F4E4A44C}"/>
              </a:ext>
            </a:extLst>
          </p:cNvPr>
          <p:cNvGrpSpPr/>
          <p:nvPr/>
        </p:nvGrpSpPr>
        <p:grpSpPr>
          <a:xfrm>
            <a:off x="1193813" y="3893886"/>
            <a:ext cx="3048000" cy="1990056"/>
            <a:chOff x="1422413" y="3893886"/>
            <a:chExt cx="3048000" cy="19900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62166-5A2C-49F3-8FDC-CC930C9BE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6920" y="3893886"/>
              <a:ext cx="1889130" cy="13437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216D0A-210C-40B5-9D37-6365A442DF7F}"/>
                </a:ext>
              </a:extLst>
            </p:cNvPr>
            <p:cNvSpPr/>
            <p:nvPr/>
          </p:nvSpPr>
          <p:spPr>
            <a:xfrm>
              <a:off x="1422413" y="5237611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Complex test environments &amp; timelines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1D13FA-F282-483E-BD86-06AD5D13651C}"/>
              </a:ext>
            </a:extLst>
          </p:cNvPr>
          <p:cNvGrpSpPr/>
          <p:nvPr/>
        </p:nvGrpSpPr>
        <p:grpSpPr>
          <a:xfrm>
            <a:off x="7598354" y="1448068"/>
            <a:ext cx="2942633" cy="1929083"/>
            <a:chOff x="7826954" y="1448068"/>
            <a:chExt cx="2942633" cy="19290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B55CC2-9E85-49D0-88A3-D425ADEC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5474" y="1448068"/>
              <a:ext cx="1791567" cy="127317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888E89-A1FC-44BC-B5E7-13BAFBA84251}"/>
                </a:ext>
              </a:extLst>
            </p:cNvPr>
            <p:cNvSpPr/>
            <p:nvPr/>
          </p:nvSpPr>
          <p:spPr>
            <a:xfrm>
              <a:off x="7826954" y="2730820"/>
              <a:ext cx="2942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Conflicting timelines &amp; priorities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E87154-C664-49FA-98D1-C811C242689A}"/>
              </a:ext>
            </a:extLst>
          </p:cNvPr>
          <p:cNvGrpSpPr/>
          <p:nvPr/>
        </p:nvGrpSpPr>
        <p:grpSpPr>
          <a:xfrm>
            <a:off x="7661340" y="3927547"/>
            <a:ext cx="2942633" cy="1990055"/>
            <a:chOff x="7889940" y="3927547"/>
            <a:chExt cx="2942633" cy="19900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D15B17-39AF-480B-B5A0-AF2FBDC4B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5473" y="3927547"/>
              <a:ext cx="1980749" cy="134372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BFC99E-1A32-4C77-8483-AE25DC8BADD3}"/>
                </a:ext>
              </a:extLst>
            </p:cNvPr>
            <p:cNvSpPr/>
            <p:nvPr/>
          </p:nvSpPr>
          <p:spPr>
            <a:xfrm>
              <a:off x="7889940" y="5271271"/>
              <a:ext cx="2942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No automation tool fits end to end testing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6A8A21A-8A6F-4CCD-B4DD-4C64378A30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1EB7C-E2DC-4D22-80CD-CD018C302A69}"/>
              </a:ext>
            </a:extLst>
          </p:cNvPr>
          <p:cNvSpPr txBox="1"/>
          <p:nvPr/>
        </p:nvSpPr>
        <p:spPr>
          <a:xfrm>
            <a:off x="462838" y="49229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Take away…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6FA03-C1B6-4AA9-B79A-58F7B215CD73}"/>
              </a:ext>
            </a:extLst>
          </p:cNvPr>
          <p:cNvSpPr txBox="1"/>
          <p:nvPr/>
        </p:nvSpPr>
        <p:spPr>
          <a:xfrm>
            <a:off x="939113" y="1297459"/>
            <a:ext cx="10540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 Management function is one of the key factors for Enterprise level applications quality delivery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 management principles must add value to agile delivery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Empower Quality Engineering teams (or Engineers) in implementing right tools for better quality. Build world class QE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Mentor and train QE teams in embracing latest tools and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 necessary metrics that drive real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Embed accountability and transparency in development life cycle</a:t>
            </a:r>
            <a:endParaRPr lang="en-GB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5E29E8-144A-4420-847D-5B59C97DF3A3}"/>
              </a:ext>
            </a:extLst>
          </p:cNvPr>
          <p:cNvGrpSpPr/>
          <p:nvPr/>
        </p:nvGrpSpPr>
        <p:grpSpPr>
          <a:xfrm>
            <a:off x="1504873" y="3722429"/>
            <a:ext cx="8675816" cy="1875378"/>
            <a:chOff x="1504873" y="4216701"/>
            <a:chExt cx="8675816" cy="18753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869C69-EB0B-4E81-A412-5A95033A86F4}"/>
                </a:ext>
              </a:extLst>
            </p:cNvPr>
            <p:cNvSpPr/>
            <p:nvPr/>
          </p:nvSpPr>
          <p:spPr>
            <a:xfrm>
              <a:off x="1926279" y="4925179"/>
              <a:ext cx="79440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2"/>
                  </a:solidFill>
                </a:rPr>
                <a:t>Inspecting Quality to Influencing Quality</a:t>
              </a:r>
            </a:p>
          </p:txBody>
        </p:sp>
        <p:sp>
          <p:nvSpPr>
            <p:cNvPr id="9" name="Scroll: Horizontal 8">
              <a:extLst>
                <a:ext uri="{FF2B5EF4-FFF2-40B4-BE49-F238E27FC236}">
                  <a16:creationId xmlns:a16="http://schemas.microsoft.com/office/drawing/2014/main" id="{89A90FB0-1594-422E-B387-1CC9C41AF9E1}"/>
                </a:ext>
              </a:extLst>
            </p:cNvPr>
            <p:cNvSpPr/>
            <p:nvPr/>
          </p:nvSpPr>
          <p:spPr>
            <a:xfrm>
              <a:off x="1504873" y="4216701"/>
              <a:ext cx="8675816" cy="1875378"/>
            </a:xfrm>
            <a:prstGeom prst="horizontalScroll">
              <a:avLst>
                <a:gd name="adj" fmla="val 223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417D586-B6E2-4FD9-8B5F-F725390F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EC612-E735-4D01-B403-6D2DBA124479}"/>
              </a:ext>
            </a:extLst>
          </p:cNvPr>
          <p:cNvSpPr txBox="1"/>
          <p:nvPr/>
        </p:nvSpPr>
        <p:spPr>
          <a:xfrm>
            <a:off x="1678105" y="4961285"/>
            <a:ext cx="883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U.RAVIRALA@ELSEVIER.COM</a:t>
            </a:r>
            <a:r>
              <a:rPr lang="en-GB" dirty="0"/>
              <a:t> </a:t>
            </a:r>
          </a:p>
          <a:p>
            <a:r>
              <a:rPr lang="en-GB" dirty="0"/>
              <a:t>LinkedIn </a:t>
            </a:r>
            <a:r>
              <a:rPr lang="en-GB" dirty="0">
                <a:hlinkClick r:id="rId3"/>
              </a:rPr>
              <a:t>Umakanth Ravirala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E5437-670A-49A2-BD60-FDDCF670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645" y="2855867"/>
            <a:ext cx="852709" cy="1146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85632-219C-4928-8828-5013CAF0A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39D5F-D1D1-4EC2-A5D0-8CDE1CE6B85A}"/>
              </a:ext>
            </a:extLst>
          </p:cNvPr>
          <p:cNvSpPr/>
          <p:nvPr/>
        </p:nvSpPr>
        <p:spPr>
          <a:xfrm>
            <a:off x="508528" y="501567"/>
            <a:ext cx="6393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Who are Elsevier?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99018-1949-4813-8232-A2741E7F45CC}"/>
              </a:ext>
            </a:extLst>
          </p:cNvPr>
          <p:cNvSpPr txBox="1"/>
          <p:nvPr/>
        </p:nvSpPr>
        <p:spPr>
          <a:xfrm>
            <a:off x="563510" y="1257918"/>
            <a:ext cx="11037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 information and analytics company and one of the world's major providers of scientific, technical, and medical information.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Established in 1880 as a publishing company.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391ED-3725-46E1-BB70-B70316987AD2}"/>
              </a:ext>
            </a:extLst>
          </p:cNvPr>
          <p:cNvGrpSpPr/>
          <p:nvPr/>
        </p:nvGrpSpPr>
        <p:grpSpPr>
          <a:xfrm>
            <a:off x="1884212" y="2625129"/>
            <a:ext cx="8423576" cy="3594696"/>
            <a:chOff x="1847528" y="2714625"/>
            <a:chExt cx="8423576" cy="35946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65E00E-433D-4490-8B0A-B7C977E251C8}"/>
                </a:ext>
              </a:extLst>
            </p:cNvPr>
            <p:cNvSpPr/>
            <p:nvPr/>
          </p:nvSpPr>
          <p:spPr>
            <a:xfrm>
              <a:off x="5816651" y="2714626"/>
              <a:ext cx="4454453" cy="35946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3CD76E-8156-475B-AE9C-A89484BE3B97}"/>
                </a:ext>
              </a:extLst>
            </p:cNvPr>
            <p:cNvSpPr/>
            <p:nvPr/>
          </p:nvSpPr>
          <p:spPr>
            <a:xfrm>
              <a:off x="1847528" y="2714626"/>
              <a:ext cx="3816424" cy="35946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utoShape 2" descr="RELX Group Wordmark">
              <a:extLst>
                <a:ext uri="{FF2B5EF4-FFF2-40B4-BE49-F238E27FC236}">
                  <a16:creationId xmlns:a16="http://schemas.microsoft.com/office/drawing/2014/main" id="{81329CDF-8C57-4E09-8688-B1A220A342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1625" y="2714625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AutoShape 4" descr="Image result for relx">
              <a:extLst>
                <a:ext uri="{FF2B5EF4-FFF2-40B4-BE49-F238E27FC236}">
                  <a16:creationId xmlns:a16="http://schemas.microsoft.com/office/drawing/2014/main" id="{3BAC5CBB-8E63-4D98-A741-8ACB03D7CE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915FB2-E89C-4E6F-A2D9-5DC8B4A92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624" y="2811575"/>
              <a:ext cx="1905000" cy="9300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6CA66B-355F-4918-A335-15752A85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901" y="3567307"/>
              <a:ext cx="1907262" cy="10082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460528-E898-4C0E-90EE-D5ED9F2A1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1" y="4760705"/>
              <a:ext cx="1997069" cy="57059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4252D8-FF46-4732-ADD4-BCC102F4C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15" y="5368847"/>
              <a:ext cx="1585913" cy="71913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3B67AE-93FF-49A7-9E50-5310E3056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27" y="3682585"/>
              <a:ext cx="1405606" cy="70280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0970EA-3343-485E-8504-3E0F024FF597}"/>
                </a:ext>
              </a:extLst>
            </p:cNvPr>
            <p:cNvSpPr txBox="1"/>
            <p:nvPr/>
          </p:nvSpPr>
          <p:spPr>
            <a:xfrm>
              <a:off x="6248400" y="3257941"/>
              <a:ext cx="3438955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Part of the RELX Group</a:t>
              </a:r>
            </a:p>
            <a:p>
              <a:endParaRPr lang="en-GB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Market capitalisation $14bn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Customers in 180+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Offices in 40+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30k+ employees</a:t>
              </a:r>
            </a:p>
            <a:p>
              <a:endParaRPr lang="en-GB" sz="2000" dirty="0"/>
            </a:p>
            <a:p>
              <a:endParaRPr lang="en-US" sz="20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50F4B6A-7AFE-496A-8BAE-220087AF3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770F7-9EBA-4BBC-9F96-2F4AC60AF646}"/>
              </a:ext>
            </a:extLst>
          </p:cNvPr>
          <p:cNvSpPr/>
          <p:nvPr/>
        </p:nvSpPr>
        <p:spPr>
          <a:xfrm>
            <a:off x="477012" y="491191"/>
            <a:ext cx="6393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Focus…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34C8-3412-47BC-A137-A06008A4CAFF}"/>
              </a:ext>
            </a:extLst>
          </p:cNvPr>
          <p:cNvSpPr txBox="1"/>
          <p:nvPr/>
        </p:nvSpPr>
        <p:spPr>
          <a:xfrm>
            <a:off x="1344663" y="1128314"/>
            <a:ext cx="10171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Test Management in Agile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Common myths about Test Management in Agile transformation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Test Manager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Tester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Documentation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Automation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Metrics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QE Vision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End to End Integration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Automation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Metrics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1C20E-54D0-4A51-8284-F33B7C2D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EA59B-1F31-4AEE-B097-E7FEC9E3CAAB}"/>
              </a:ext>
            </a:extLst>
          </p:cNvPr>
          <p:cNvSpPr txBox="1"/>
          <p:nvPr/>
        </p:nvSpPr>
        <p:spPr>
          <a:xfrm>
            <a:off x="540966" y="50731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Test Management in Agile world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C4822-CE10-4FB1-A4C0-6552A698C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318887"/>
              </p:ext>
            </p:extLst>
          </p:nvPr>
        </p:nvGraphicFramePr>
        <p:xfrm>
          <a:off x="580768" y="1399295"/>
          <a:ext cx="10008973" cy="159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0E0A22-2A44-4E01-9252-364A5D70926A}"/>
              </a:ext>
            </a:extLst>
          </p:cNvPr>
          <p:cNvSpPr txBox="1"/>
          <p:nvPr/>
        </p:nvSpPr>
        <p:spPr>
          <a:xfrm>
            <a:off x="6999359" y="2810986"/>
            <a:ext cx="4302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Structured planning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Dedicated QE/QA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Planned Execution &amp;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Accountability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1B0858-D2A6-4E96-A558-0649C0D85D11}"/>
              </a:ext>
            </a:extLst>
          </p:cNvPr>
          <p:cNvSpPr txBox="1"/>
          <p:nvPr/>
        </p:nvSpPr>
        <p:spPr>
          <a:xfrm>
            <a:off x="914400" y="5708822"/>
            <a:ext cx="967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</a:rPr>
              <a:t>Quality Assurance &gt; Quality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8D5D8-6E23-4291-84B9-DC1B058CA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44" y="2992646"/>
            <a:ext cx="3889409" cy="2503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C1AB93-40B4-4264-A641-1D779967E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34C8-3412-47BC-A137-A06008A4CAFF}"/>
              </a:ext>
            </a:extLst>
          </p:cNvPr>
          <p:cNvSpPr txBox="1"/>
          <p:nvPr/>
        </p:nvSpPr>
        <p:spPr>
          <a:xfrm>
            <a:off x="495998" y="487401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Myth #1 : Test Manager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9255D5-90C5-4BC4-8E4F-A2C8773D4B3A}"/>
              </a:ext>
            </a:extLst>
          </p:cNvPr>
          <p:cNvSpPr/>
          <p:nvPr/>
        </p:nvSpPr>
        <p:spPr>
          <a:xfrm>
            <a:off x="1266825" y="3905440"/>
            <a:ext cx="965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No “Test Manager” in Agile!!!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FCF58C-232D-4C57-8CB3-9BD4C48C978E}"/>
              </a:ext>
            </a:extLst>
          </p:cNvPr>
          <p:cNvGrpSpPr/>
          <p:nvPr/>
        </p:nvGrpSpPr>
        <p:grpSpPr>
          <a:xfrm>
            <a:off x="3685540" y="1724373"/>
            <a:ext cx="1781176" cy="998518"/>
            <a:chOff x="3990340" y="4170662"/>
            <a:chExt cx="1781176" cy="9985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B2F8A3-751B-4CE4-93CC-2248573D96DA}"/>
                </a:ext>
              </a:extLst>
            </p:cNvPr>
            <p:cNvSpPr/>
            <p:nvPr/>
          </p:nvSpPr>
          <p:spPr>
            <a:xfrm>
              <a:off x="4389019" y="4384262"/>
              <a:ext cx="1065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/>
                <a:t>Kanban</a:t>
              </a:r>
              <a:endParaRPr lang="en-GB" sz="2200" b="1" dirty="0"/>
            </a:p>
          </p:txBody>
        </p:sp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5AFAB158-680A-4769-9BF2-205E7E6F7039}"/>
                </a:ext>
              </a:extLst>
            </p:cNvPr>
            <p:cNvSpPr/>
            <p:nvPr/>
          </p:nvSpPr>
          <p:spPr>
            <a:xfrm>
              <a:off x="3990340" y="4170662"/>
              <a:ext cx="1781176" cy="998518"/>
            </a:xfrm>
            <a:prstGeom prst="cloud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D7B756-D0DD-47AD-8B13-C433581921FA}"/>
              </a:ext>
            </a:extLst>
          </p:cNvPr>
          <p:cNvGrpSpPr/>
          <p:nvPr/>
        </p:nvGrpSpPr>
        <p:grpSpPr>
          <a:xfrm>
            <a:off x="6115686" y="1652132"/>
            <a:ext cx="1781176" cy="998518"/>
            <a:chOff x="6420486" y="4098421"/>
            <a:chExt cx="1781176" cy="9985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8FB450-8258-422F-B525-5519ABFD4ABF}"/>
                </a:ext>
              </a:extLst>
            </p:cNvPr>
            <p:cNvSpPr/>
            <p:nvPr/>
          </p:nvSpPr>
          <p:spPr>
            <a:xfrm>
              <a:off x="6984107" y="4382238"/>
              <a:ext cx="92044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/>
                <a:t>DSDM</a:t>
              </a:r>
              <a:endParaRPr lang="en-GB" sz="2200" b="1" dirty="0"/>
            </a:p>
          </p:txBody>
        </p:sp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203AF017-5AB3-4440-AA68-9E0E1A40456B}"/>
                </a:ext>
              </a:extLst>
            </p:cNvPr>
            <p:cNvSpPr/>
            <p:nvPr/>
          </p:nvSpPr>
          <p:spPr>
            <a:xfrm>
              <a:off x="6420486" y="4098421"/>
              <a:ext cx="1781176" cy="998518"/>
            </a:xfrm>
            <a:prstGeom prst="cloud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108081-A2BE-4554-AFB1-694F45FEB90F}"/>
              </a:ext>
            </a:extLst>
          </p:cNvPr>
          <p:cNvGrpSpPr/>
          <p:nvPr/>
        </p:nvGrpSpPr>
        <p:grpSpPr>
          <a:xfrm>
            <a:off x="8614381" y="1713241"/>
            <a:ext cx="1781176" cy="998518"/>
            <a:chOff x="8919181" y="4159530"/>
            <a:chExt cx="1781176" cy="9985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7B09F8-0351-4823-9FC1-2D65D3DBEB9F}"/>
                </a:ext>
              </a:extLst>
            </p:cNvPr>
            <p:cNvSpPr/>
            <p:nvPr/>
          </p:nvSpPr>
          <p:spPr>
            <a:xfrm>
              <a:off x="9432679" y="4382237"/>
              <a:ext cx="75418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/>
                <a:t>SAFe</a:t>
              </a:r>
              <a:endParaRPr lang="en-GB" sz="2200" b="1" dirty="0"/>
            </a:p>
          </p:txBody>
        </p:sp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E81F8E5E-18F1-42CC-8A07-11985505D108}"/>
                </a:ext>
              </a:extLst>
            </p:cNvPr>
            <p:cNvSpPr/>
            <p:nvPr/>
          </p:nvSpPr>
          <p:spPr>
            <a:xfrm>
              <a:off x="8919181" y="4159530"/>
              <a:ext cx="1781176" cy="998518"/>
            </a:xfrm>
            <a:prstGeom prst="cloud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8F831-E173-48BC-9811-AECEBE3E03C0}"/>
              </a:ext>
            </a:extLst>
          </p:cNvPr>
          <p:cNvSpPr/>
          <p:nvPr/>
        </p:nvSpPr>
        <p:spPr>
          <a:xfrm>
            <a:off x="4350971" y="3115929"/>
            <a:ext cx="3490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We are Agile!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7B1E7D-D483-4805-90AF-91CBAB420405}"/>
              </a:ext>
            </a:extLst>
          </p:cNvPr>
          <p:cNvGrpSpPr/>
          <p:nvPr/>
        </p:nvGrpSpPr>
        <p:grpSpPr>
          <a:xfrm>
            <a:off x="1266825" y="1724373"/>
            <a:ext cx="1781176" cy="998518"/>
            <a:chOff x="1571625" y="4170662"/>
            <a:chExt cx="1781176" cy="9985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08FE1-1208-4329-BACA-C18F29210A50}"/>
                </a:ext>
              </a:extLst>
            </p:cNvPr>
            <p:cNvSpPr/>
            <p:nvPr/>
          </p:nvSpPr>
          <p:spPr>
            <a:xfrm>
              <a:off x="1974396" y="4382237"/>
              <a:ext cx="91723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/>
                <a:t>Scrum</a:t>
              </a:r>
              <a:endParaRPr lang="en-GB" sz="2200" b="1" dirty="0"/>
            </a:p>
          </p:txBody>
        </p: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C3AE1903-4965-4496-B3B0-ED68E8608B6D}"/>
                </a:ext>
              </a:extLst>
            </p:cNvPr>
            <p:cNvSpPr/>
            <p:nvPr/>
          </p:nvSpPr>
          <p:spPr>
            <a:xfrm>
              <a:off x="1571625" y="4170662"/>
              <a:ext cx="1781176" cy="998518"/>
            </a:xfrm>
            <a:prstGeom prst="cloud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79F7376-8A33-4655-B9FD-A6DAEA12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34C8-3412-47BC-A137-A06008A4CAFF}"/>
              </a:ext>
            </a:extLst>
          </p:cNvPr>
          <p:cNvSpPr txBox="1"/>
          <p:nvPr/>
        </p:nvSpPr>
        <p:spPr>
          <a:xfrm>
            <a:off x="477012" y="487206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Myth #2 : Tester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D3760-35DC-462E-852C-D1A7D9CCD56F}"/>
              </a:ext>
            </a:extLst>
          </p:cNvPr>
          <p:cNvSpPr/>
          <p:nvPr/>
        </p:nvSpPr>
        <p:spPr>
          <a:xfrm>
            <a:off x="800462" y="2842377"/>
            <a:ext cx="10724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Cross functional teams &gt; testing can be done by anyone!!!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FE0E03-2199-4711-AFE4-123496AC8240}"/>
              </a:ext>
            </a:extLst>
          </p:cNvPr>
          <p:cNvSpPr/>
          <p:nvPr/>
        </p:nvSpPr>
        <p:spPr>
          <a:xfrm>
            <a:off x="4575391" y="2144899"/>
            <a:ext cx="3041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We are Agile!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EDB9B-24D0-4E11-BCE2-FE1D14E8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34C8-3412-47BC-A137-A06008A4CAFF}"/>
              </a:ext>
            </a:extLst>
          </p:cNvPr>
          <p:cNvSpPr txBox="1"/>
          <p:nvPr/>
        </p:nvSpPr>
        <p:spPr>
          <a:xfrm>
            <a:off x="490970" y="464164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Myth #3 : Documentation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61D45-1BFD-4BFA-A13C-115987584A70}"/>
              </a:ext>
            </a:extLst>
          </p:cNvPr>
          <p:cNvSpPr/>
          <p:nvPr/>
        </p:nvSpPr>
        <p:spPr>
          <a:xfrm>
            <a:off x="1266825" y="3119372"/>
            <a:ext cx="965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Documentation is not necessary!!!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78E32B-EDA5-4706-AA71-648C1676D685}"/>
              </a:ext>
            </a:extLst>
          </p:cNvPr>
          <p:cNvSpPr/>
          <p:nvPr/>
        </p:nvSpPr>
        <p:spPr>
          <a:xfrm>
            <a:off x="4575391" y="2285369"/>
            <a:ext cx="3041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We are Agile!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B0A73-D4E5-4BC4-95E7-9F01D8B98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34C8-3412-47BC-A137-A06008A4CAFF}"/>
              </a:ext>
            </a:extLst>
          </p:cNvPr>
          <p:cNvSpPr txBox="1"/>
          <p:nvPr/>
        </p:nvSpPr>
        <p:spPr>
          <a:xfrm>
            <a:off x="490972" y="492298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Myth #4 : Automation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1F8B4-51A9-415D-A876-DC31E48A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72" y="1655412"/>
            <a:ext cx="5702855" cy="3547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9423F5-9B8C-4549-8668-1FB44875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34C8-3412-47BC-A137-A06008A4CAFF}"/>
              </a:ext>
            </a:extLst>
          </p:cNvPr>
          <p:cNvSpPr txBox="1"/>
          <p:nvPr/>
        </p:nvSpPr>
        <p:spPr>
          <a:xfrm>
            <a:off x="490972" y="492296"/>
            <a:ext cx="830160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Myth #5 : Quality Metrics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55E95-B43C-4364-B33E-6923F8411B21}"/>
              </a:ext>
            </a:extLst>
          </p:cNvPr>
          <p:cNvSpPr/>
          <p:nvPr/>
        </p:nvSpPr>
        <p:spPr>
          <a:xfrm>
            <a:off x="1375923" y="1291842"/>
            <a:ext cx="9658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What are they?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0891E4-BCF6-477F-BA3B-258544C7E900}"/>
              </a:ext>
            </a:extLst>
          </p:cNvPr>
          <p:cNvSpPr/>
          <p:nvPr/>
        </p:nvSpPr>
        <p:spPr>
          <a:xfrm>
            <a:off x="4270291" y="4500873"/>
            <a:ext cx="1033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Velocity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26867-A8B1-41F5-9AAD-966EFC6C081C}"/>
              </a:ext>
            </a:extLst>
          </p:cNvPr>
          <p:cNvSpPr/>
          <p:nvPr/>
        </p:nvSpPr>
        <p:spPr>
          <a:xfrm>
            <a:off x="3223367" y="3820758"/>
            <a:ext cx="2046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Sprint burn down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3E4F0-2298-4896-9BA9-10886EB0CEE2}"/>
              </a:ext>
            </a:extLst>
          </p:cNvPr>
          <p:cNvSpPr/>
          <p:nvPr/>
        </p:nvSpPr>
        <p:spPr>
          <a:xfrm>
            <a:off x="5836571" y="4168849"/>
            <a:ext cx="2774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Release/Epic burn down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E9FF5-D211-42FA-B932-86D7AD2721D6}"/>
              </a:ext>
            </a:extLst>
          </p:cNvPr>
          <p:cNvSpPr/>
          <p:nvPr/>
        </p:nvSpPr>
        <p:spPr>
          <a:xfrm>
            <a:off x="5141962" y="5093552"/>
            <a:ext cx="2622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Number of user stories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5A176-1BA4-4C30-A52C-CDBFD56761F1}"/>
              </a:ext>
            </a:extLst>
          </p:cNvPr>
          <p:cNvSpPr/>
          <p:nvPr/>
        </p:nvSpPr>
        <p:spPr>
          <a:xfrm>
            <a:off x="3067418" y="2853917"/>
            <a:ext cx="2670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Scope changes in sprint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A01B21-699D-4607-AAAF-8B51F961BDF3}"/>
              </a:ext>
            </a:extLst>
          </p:cNvPr>
          <p:cNvSpPr/>
          <p:nvPr/>
        </p:nvSpPr>
        <p:spPr>
          <a:xfrm>
            <a:off x="5746452" y="3427930"/>
            <a:ext cx="3403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Committed Vs Delivered items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72A7B2-9899-45B5-B6E4-0AAC242C5D43}"/>
              </a:ext>
            </a:extLst>
          </p:cNvPr>
          <p:cNvSpPr/>
          <p:nvPr/>
        </p:nvSpPr>
        <p:spPr>
          <a:xfrm>
            <a:off x="7839141" y="4668780"/>
            <a:ext cx="979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Defects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0077A-8B22-426F-BA89-60BD664091C9}"/>
              </a:ext>
            </a:extLst>
          </p:cNvPr>
          <p:cNvSpPr/>
          <p:nvPr/>
        </p:nvSpPr>
        <p:spPr>
          <a:xfrm>
            <a:off x="2314703" y="4868835"/>
            <a:ext cx="2754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Automation test reports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C9EAA-F989-41F8-B29B-9AAF80BD1375}"/>
              </a:ext>
            </a:extLst>
          </p:cNvPr>
          <p:cNvSpPr/>
          <p:nvPr/>
        </p:nvSpPr>
        <p:spPr>
          <a:xfrm>
            <a:off x="6241062" y="2869302"/>
            <a:ext cx="216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No of lines of code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A3F17B-4E7F-4904-9480-7C307AB2799B}"/>
              </a:ext>
            </a:extLst>
          </p:cNvPr>
          <p:cNvSpPr/>
          <p:nvPr/>
        </p:nvSpPr>
        <p:spPr>
          <a:xfrm>
            <a:off x="2021213" y="3340698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Code coverage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E2AE74C-1230-4B01-8A30-14A23943FD29}"/>
              </a:ext>
            </a:extLst>
          </p:cNvPr>
          <p:cNvSpPr/>
          <p:nvPr/>
        </p:nvSpPr>
        <p:spPr>
          <a:xfrm>
            <a:off x="1375923" y="2141233"/>
            <a:ext cx="8724838" cy="3871582"/>
          </a:xfrm>
          <a:prstGeom prst="cloud">
            <a:avLst/>
          </a:prstGeom>
          <a:solidFill>
            <a:schemeClr val="bg2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1C368D-4841-4109-8A9A-D8667CAE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9447"/>
            <a:ext cx="846914" cy="4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0A68467-F593-4E2D-8C01-7CF149B2F4ED}">
  <we:reference id="wa104380050" version="2.0.1.3" store="en-US" storeType="OMEX"/>
  <we:alternateReferences>
    <we:reference id="WA104380050" version="2.0.1.3" store="WA10438005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70E43E1-016E-4E99-871C-C3DA277C8620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0</TotalTime>
  <Words>443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Ravirala, Umakanth (ELS-OXF)</dc:creator>
  <cp:lastModifiedBy>Ravirala, Umakanth (ELS-OXF)</cp:lastModifiedBy>
  <cp:revision>255</cp:revision>
  <dcterms:created xsi:type="dcterms:W3CDTF">2018-09-18T07:50:10Z</dcterms:created>
  <dcterms:modified xsi:type="dcterms:W3CDTF">2019-03-22T19:52:27Z</dcterms:modified>
</cp:coreProperties>
</file>