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22"/>
  </p:notesMasterIdLst>
  <p:sldIdLst>
    <p:sldId id="287" r:id="rId2"/>
    <p:sldId id="257" r:id="rId3"/>
    <p:sldId id="258" r:id="rId4"/>
    <p:sldId id="259" r:id="rId5"/>
    <p:sldId id="260" r:id="rId6"/>
    <p:sldId id="261" r:id="rId7"/>
    <p:sldId id="262" r:id="rId8"/>
    <p:sldId id="278" r:id="rId9"/>
    <p:sldId id="263" r:id="rId10"/>
    <p:sldId id="279" r:id="rId11"/>
    <p:sldId id="280" r:id="rId12"/>
    <p:sldId id="281" r:id="rId13"/>
    <p:sldId id="282" r:id="rId14"/>
    <p:sldId id="283" r:id="rId15"/>
    <p:sldId id="284" r:id="rId16"/>
    <p:sldId id="285" r:id="rId17"/>
    <p:sldId id="267" r:id="rId18"/>
    <p:sldId id="288" r:id="rId19"/>
    <p:sldId id="286" r:id="rId20"/>
    <p:sldId id="276" r:id="rId21"/>
  </p:sldIdLst>
  <p:sldSz cx="9144000" cy="5143500" type="screen16x9"/>
  <p:notesSz cx="7099300" cy="10234613"/>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FA"/>
    <a:srgbClr val="FFFFFF"/>
    <a:srgbClr val="F0F5FF"/>
    <a:srgbClr val="F0FAFF"/>
    <a:srgbClr val="FAFAFF"/>
    <a:srgbClr val="FFFFE7"/>
    <a:srgbClr val="FFFFF0"/>
    <a:srgbClr val="FFFF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944" autoAdjust="0"/>
    <p:restoredTop sz="52443" autoAdjust="0"/>
  </p:normalViewPr>
  <p:slideViewPr>
    <p:cSldViewPr>
      <p:cViewPr varScale="1">
        <p:scale>
          <a:sx n="115" d="100"/>
          <a:sy n="115" d="100"/>
        </p:scale>
        <p:origin x="-835" y="-72"/>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0" d="100"/>
        <a:sy n="130" d="100"/>
      </p:scale>
      <p:origin x="0" y="24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emf"/><Relationship Id="rId7" Type="http://schemas.openxmlformats.org/officeDocument/2006/relationships/image" Target="../media/image10.emf"/><Relationship Id="rId2" Type="http://schemas.openxmlformats.org/officeDocument/2006/relationships/image" Target="../media/image5.emf"/><Relationship Id="rId1" Type="http://schemas.openxmlformats.org/officeDocument/2006/relationships/image" Target="../media/image4.emf"/><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image" Target="../media/image16.emf"/><Relationship Id="rId4" Type="http://schemas.openxmlformats.org/officeDocument/2006/relationships/image" Target="../media/image1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image" Target="../media/image2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9048" tIns="49524" rIns="99048" bIns="49524" numCol="1" anchor="t" anchorCtr="0" compatLnSpc="1">
            <a:prstTxWarp prst="textNoShape">
              <a:avLst/>
            </a:prstTxWarp>
          </a:bodyPr>
          <a:lstStyle>
            <a:lvl1pPr>
              <a:defRPr sz="1300"/>
            </a:lvl1pPr>
          </a:lstStyle>
          <a:p>
            <a:pPr>
              <a:defRPr/>
            </a:pPr>
            <a:endParaRPr lang="en-US" altLang="en-US"/>
          </a:p>
        </p:txBody>
      </p:sp>
      <p:sp>
        <p:nvSpPr>
          <p:cNvPr id="14339" name="Rectangle 3"/>
          <p:cNvSpPr>
            <a:spLocks noGrp="1" noChangeArrowheads="1"/>
          </p:cNvSpPr>
          <p:nvPr>
            <p:ph type="dt"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9048" tIns="49524" rIns="99048" bIns="49524" numCol="1" anchor="t" anchorCtr="0" compatLnSpc="1">
            <a:prstTxWarp prst="textNoShape">
              <a:avLst/>
            </a:prstTxWarp>
          </a:bodyPr>
          <a:lstStyle>
            <a:lvl1pPr algn="r">
              <a:defRPr sz="1300"/>
            </a:lvl1pPr>
          </a:lstStyle>
          <a:p>
            <a:pPr>
              <a:defRPr/>
            </a:pPr>
            <a:endParaRPr lang="en-US" altLang="en-US"/>
          </a:p>
        </p:txBody>
      </p:sp>
      <p:sp>
        <p:nvSpPr>
          <p:cNvPr id="14340" name="Rectangle 4"/>
          <p:cNvSpPr>
            <a:spLocks noGrp="1" noRot="1" noChangeAspect="1" noChangeArrowheads="1" noTextEdit="1"/>
          </p:cNvSpPr>
          <p:nvPr>
            <p:ph type="sldImg" idx="2"/>
          </p:nvPr>
        </p:nvSpPr>
        <p:spPr bwMode="auto">
          <a:xfrm>
            <a:off x="139700" y="768350"/>
            <a:ext cx="6819900" cy="38369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9048" tIns="49524" rIns="99048" bIns="495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9048" tIns="49524" rIns="99048" bIns="49524" numCol="1" anchor="b" anchorCtr="0" compatLnSpc="1">
            <a:prstTxWarp prst="textNoShape">
              <a:avLst/>
            </a:prstTxWarp>
          </a:bodyPr>
          <a:lstStyle>
            <a:lvl1pPr>
              <a:defRPr sz="1300"/>
            </a:lvl1pPr>
          </a:lstStyle>
          <a:p>
            <a:pPr>
              <a:defRPr/>
            </a:pPr>
            <a:endParaRPr lang="en-US" altLang="en-US"/>
          </a:p>
        </p:txBody>
      </p:sp>
      <p:sp>
        <p:nvSpPr>
          <p:cNvPr id="14343" name="Rectangle 7"/>
          <p:cNvSpPr>
            <a:spLocks noGrp="1" noChangeArrowheads="1"/>
          </p:cNvSpPr>
          <p:nvPr>
            <p:ph type="sldNum" sz="quarter" idx="5"/>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9048" tIns="49524" rIns="99048" bIns="49524" numCol="1" anchor="b" anchorCtr="0" compatLnSpc="1">
            <a:prstTxWarp prst="textNoShape">
              <a:avLst/>
            </a:prstTxWarp>
          </a:bodyPr>
          <a:lstStyle>
            <a:lvl1pPr algn="r">
              <a:defRPr sz="1300"/>
            </a:lvl1pPr>
          </a:lstStyle>
          <a:p>
            <a:pPr>
              <a:defRPr/>
            </a:pPr>
            <a:fld id="{A235C055-8030-491F-9A42-799696597AFF}" type="slidenum">
              <a:rPr lang="en-US" altLang="en-US"/>
              <a:pPr>
                <a:defRPr/>
              </a:pPr>
              <a:t>‹#›</a:t>
            </a:fld>
            <a:endParaRPr lang="en-US" altLang="en-US"/>
          </a:p>
        </p:txBody>
      </p:sp>
    </p:spTree>
    <p:extLst>
      <p:ext uri="{BB962C8B-B14F-4D97-AF65-F5344CB8AC3E}">
        <p14:creationId xmlns:p14="http://schemas.microsoft.com/office/powerpoint/2010/main" val="31811235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970" name="Rectangle 2"/>
          <p:cNvSpPr>
            <a:spLocks noGrp="1" noRot="1" noChangeAspect="1" noChangeArrowheads="1" noTextEdit="1"/>
          </p:cNvSpPr>
          <p:nvPr>
            <p:ph type="sldImg"/>
          </p:nvPr>
        </p:nvSpPr>
        <p:spPr>
          <a:xfrm>
            <a:off x="212725" y="804863"/>
            <a:ext cx="6697663" cy="3768725"/>
          </a:xfrm>
          <a:ln/>
        </p:spPr>
      </p:sp>
      <p:sp>
        <p:nvSpPr>
          <p:cNvPr id="1107971" name="Rectangle 3"/>
          <p:cNvSpPr>
            <a:spLocks noGrp="1" noChangeArrowheads="1"/>
          </p:cNvSpPr>
          <p:nvPr>
            <p:ph type="body" idx="1"/>
          </p:nvPr>
        </p:nvSpPr>
        <p:spPr>
          <a:xfrm>
            <a:off x="944563" y="4895850"/>
            <a:ext cx="5210175" cy="4575175"/>
          </a:xfrm>
        </p:spPr>
        <p:txBody>
          <a:bodyPr lIns="95041" tIns="47521" rIns="95041" bIns="47521"/>
          <a:lstStyle/>
          <a:p>
            <a:pPr>
              <a:defRPr/>
            </a:pPr>
            <a:endParaRPr lang="en-GB" dirty="0"/>
          </a:p>
        </p:txBody>
      </p:sp>
    </p:spTree>
    <p:extLst>
      <p:ext uri="{BB962C8B-B14F-4D97-AF65-F5344CB8AC3E}">
        <p14:creationId xmlns:p14="http://schemas.microsoft.com/office/powerpoint/2010/main" val="42782655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00B92881-4A72-4B68-B39B-AE74B0C2B270}" type="slidenum">
              <a:rPr lang="en-GB"/>
              <a:pPr/>
              <a:t>20</a:t>
            </a:fld>
            <a:endParaRPr lang="en-GB" dirty="0"/>
          </a:p>
        </p:txBody>
      </p:sp>
      <p:sp>
        <p:nvSpPr>
          <p:cNvPr id="1098754" name="Rectangle 7"/>
          <p:cNvSpPr txBox="1">
            <a:spLocks noGrp="1" noChangeArrowheads="1"/>
          </p:cNvSpPr>
          <p:nvPr/>
        </p:nvSpPr>
        <p:spPr bwMode="auto">
          <a:xfrm>
            <a:off x="4020507" y="9720674"/>
            <a:ext cx="3077137" cy="512303"/>
          </a:xfrm>
          <a:prstGeom prst="rect">
            <a:avLst/>
          </a:prstGeom>
          <a:noFill/>
          <a:ln w="9525">
            <a:noFill/>
            <a:miter lim="800000"/>
            <a:headEnd/>
            <a:tailEnd/>
          </a:ln>
        </p:spPr>
        <p:txBody>
          <a:bodyPr lIns="94758" tIns="47379" rIns="94758" bIns="47379" anchor="b"/>
          <a:lstStyle/>
          <a:p>
            <a:pPr algn="r" eaLnBrk="1" hangingPunct="1">
              <a:spcBef>
                <a:spcPct val="0"/>
              </a:spcBef>
              <a:buFontTx/>
              <a:buNone/>
            </a:pPr>
            <a:fld id="{09B3C06A-43E3-4D61-B466-8D2D276C6674}" type="slidenum">
              <a:rPr lang="en-US" sz="1200"/>
              <a:pPr algn="r" eaLnBrk="1" hangingPunct="1">
                <a:spcBef>
                  <a:spcPct val="0"/>
                </a:spcBef>
                <a:buFontTx/>
                <a:buNone/>
              </a:pPr>
              <a:t>20</a:t>
            </a:fld>
            <a:endParaRPr lang="en-US" sz="1200" dirty="0"/>
          </a:p>
        </p:txBody>
      </p:sp>
      <p:sp>
        <p:nvSpPr>
          <p:cNvPr id="1098755" name="Rectangle 2"/>
          <p:cNvSpPr>
            <a:spLocks noGrp="1" noRot="1" noChangeAspect="1" noChangeArrowheads="1" noTextEdit="1"/>
          </p:cNvSpPr>
          <p:nvPr>
            <p:ph type="sldImg"/>
          </p:nvPr>
        </p:nvSpPr>
        <p:spPr>
          <a:xfrm>
            <a:off x="139700" y="768350"/>
            <a:ext cx="6819900" cy="3836988"/>
          </a:xfrm>
          <a:ln/>
        </p:spPr>
      </p:sp>
      <p:sp>
        <p:nvSpPr>
          <p:cNvPr id="1098756" name="Rectangle 3"/>
          <p:cNvSpPr>
            <a:spLocks noGrp="1" noChangeArrowheads="1"/>
          </p:cNvSpPr>
          <p:nvPr>
            <p:ph type="body" idx="1"/>
          </p:nvPr>
        </p:nvSpPr>
        <p:spPr>
          <a:xfrm>
            <a:off x="709600" y="4861156"/>
            <a:ext cx="5680103" cy="4605821"/>
          </a:xfrm>
        </p:spPr>
        <p:txBody>
          <a:bodyPr lIns="94758" tIns="47379" rIns="94758" bIns="47379"/>
          <a:lstStyle/>
          <a:p>
            <a:endParaRPr lang="en-US" dirty="0"/>
          </a:p>
        </p:txBody>
      </p:sp>
    </p:spTree>
    <p:extLst>
      <p:ext uri="{BB962C8B-B14F-4D97-AF65-F5344CB8AC3E}">
        <p14:creationId xmlns:p14="http://schemas.microsoft.com/office/powerpoint/2010/main" val="1422442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7" name="Rectangle 2"/>
          <p:cNvSpPr>
            <a:spLocks noGrp="1" noRot="1" noChangeAspect="1" noChangeArrowheads="1" noTextEdit="1"/>
          </p:cNvSpPr>
          <p:nvPr>
            <p:ph type="sldImg"/>
          </p:nvPr>
        </p:nvSpPr>
        <p:spPr>
          <a:xfrm>
            <a:off x="207963" y="800100"/>
            <a:ext cx="6708775" cy="3775075"/>
          </a:xfrm>
          <a:ln/>
        </p:spPr>
      </p:sp>
      <p:sp>
        <p:nvSpPr>
          <p:cNvPr id="308228" name="Rectangle 3"/>
          <p:cNvSpPr>
            <a:spLocks noGrp="1" noChangeArrowheads="1"/>
          </p:cNvSpPr>
          <p:nvPr>
            <p:ph type="body" idx="1"/>
          </p:nvPr>
        </p:nvSpPr>
        <p:spPr>
          <a:xfrm>
            <a:off x="944563" y="4895850"/>
            <a:ext cx="5207000" cy="4570413"/>
          </a:xfrm>
          <a:ln/>
        </p:spPr>
        <p:txBody>
          <a:bodyPr lIns="98151" tIns="49074" rIns="98151" bIns="49074"/>
          <a:lstStyle/>
          <a:p>
            <a:pPr eaLnBrk="1" hangingPunct="1">
              <a:defRPr/>
            </a:pPr>
            <a:r>
              <a:rPr lang="en-GB" altLang="en-US" smtClean="0">
                <a:ea typeface="ＭＳ Ｐゴシック" pitchFamily="34" charset="-128"/>
              </a:rPr>
              <a:t>Niels Malotaux</a:t>
            </a:r>
            <a:r>
              <a:rPr lang="en-US" altLang="en-US" smtClean="0">
                <a:ea typeface="ＭＳ Ｐゴシック" pitchFamily="34" charset="-128"/>
              </a:rPr>
              <a:t> </a:t>
            </a:r>
          </a:p>
          <a:p>
            <a:pPr eaLnBrk="1" hangingPunct="1">
              <a:defRPr/>
            </a:pPr>
            <a:endParaRPr lang="en-US" altLang="en-US" smtClean="0">
              <a:ea typeface="ＭＳ Ｐゴシック" pitchFamily="34" charset="-128"/>
            </a:endParaRPr>
          </a:p>
          <a:p>
            <a:pPr eaLnBrk="1" hangingPunct="1">
              <a:defRPr/>
            </a:pPr>
            <a:r>
              <a:rPr lang="en-US" altLang="en-US" smtClean="0">
                <a:ea typeface="ＭＳ Ｐゴシック" pitchFamily="34" charset="-128"/>
              </a:rPr>
              <a:t>Graduated </a:t>
            </a:r>
            <a:r>
              <a:rPr lang="en-US" altLang="en-US" b="1" smtClean="0">
                <a:ea typeface="ＭＳ Ｐゴシック" pitchFamily="34" charset="-128"/>
              </a:rPr>
              <a:t>Electronics</a:t>
            </a:r>
            <a:r>
              <a:rPr lang="en-US" altLang="en-US" smtClean="0">
                <a:ea typeface="ＭＳ Ｐゴシック" pitchFamily="34" charset="-128"/>
              </a:rPr>
              <a:t> at Delft University of Technology in </a:t>
            </a:r>
            <a:r>
              <a:rPr lang="en-US" altLang="en-US" b="1" smtClean="0">
                <a:ea typeface="ＭＳ Ｐゴシック" pitchFamily="34" charset="-128"/>
              </a:rPr>
              <a:t>1974</a:t>
            </a:r>
          </a:p>
          <a:p>
            <a:pPr eaLnBrk="1" hangingPunct="1">
              <a:defRPr/>
            </a:pPr>
            <a:r>
              <a:rPr lang="en-US" altLang="en-US" b="1" smtClean="0">
                <a:ea typeface="ＭＳ Ｐゴシック" pitchFamily="34" charset="-128"/>
              </a:rPr>
              <a:t>Army service</a:t>
            </a:r>
            <a:r>
              <a:rPr lang="en-US" altLang="en-US" smtClean="0">
                <a:ea typeface="ＭＳ Ｐゴシック" pitchFamily="34" charset="-128"/>
              </a:rPr>
              <a:t> at the Dutch Laboratory for Electronic Developments for the Armed Forces, designing computer systems</a:t>
            </a:r>
          </a:p>
          <a:p>
            <a:pPr eaLnBrk="1" hangingPunct="1">
              <a:defRPr/>
            </a:pPr>
            <a:r>
              <a:rPr lang="en-US" altLang="en-US" b="1" smtClean="0">
                <a:ea typeface="ＭＳ Ｐゴシック" pitchFamily="34" charset="-128"/>
              </a:rPr>
              <a:t>Philips Electronics</a:t>
            </a:r>
            <a:r>
              <a:rPr lang="en-US" altLang="en-US" smtClean="0">
                <a:ea typeface="ＭＳ Ｐゴシック" pitchFamily="34" charset="-128"/>
              </a:rPr>
              <a:t> – Application support for microcomputer systems design (1976-1980)</a:t>
            </a:r>
          </a:p>
          <a:p>
            <a:pPr eaLnBrk="1" hangingPunct="1">
              <a:defRPr/>
            </a:pPr>
            <a:r>
              <a:rPr lang="en-US" altLang="en-US" b="1" smtClean="0">
                <a:ea typeface="ＭＳ Ｐゴシック" pitchFamily="34" charset="-128"/>
              </a:rPr>
              <a:t>Malotaux - Electronic Systems Design -</a:t>
            </a:r>
            <a:r>
              <a:rPr lang="en-US" altLang="en-US" smtClean="0">
                <a:ea typeface="ＭＳ Ｐゴシック" pitchFamily="34" charset="-128"/>
              </a:rPr>
              <a:t> : developing electronic systems for clients products (1980-1998)</a:t>
            </a:r>
          </a:p>
          <a:p>
            <a:pPr eaLnBrk="1" hangingPunct="1">
              <a:defRPr/>
            </a:pPr>
            <a:r>
              <a:rPr lang="en-US" altLang="en-US" smtClean="0">
                <a:ea typeface="ＭＳ Ｐゴシック" pitchFamily="34" charset="-128"/>
              </a:rPr>
              <a:t>Now: </a:t>
            </a:r>
            <a:r>
              <a:rPr lang="en-US" altLang="en-US" b="1" smtClean="0">
                <a:ea typeface="ＭＳ Ｐゴシック" pitchFamily="34" charset="-128"/>
              </a:rPr>
              <a:t>N R Malotaux - Consultancy: </a:t>
            </a:r>
            <a:r>
              <a:rPr lang="en-US" altLang="en-US" smtClean="0">
                <a:ea typeface="ＭＳ Ｐゴシック" pitchFamily="34" charset="-128"/>
              </a:rPr>
              <a:t>coaching projects to deliver successfully and much faster (1998-  )</a:t>
            </a:r>
            <a:endParaRPr lang="en-GB" altLang="en-US" smtClean="0">
              <a:ea typeface="ＭＳ Ｐゴシック" pitchFamily="34" charset="-128"/>
            </a:endParaRPr>
          </a:p>
        </p:txBody>
      </p:sp>
    </p:spTree>
    <p:extLst>
      <p:ext uri="{BB962C8B-B14F-4D97-AF65-F5344CB8AC3E}">
        <p14:creationId xmlns:p14="http://schemas.microsoft.com/office/powerpoint/2010/main" val="1869100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smtClean="0"/>
              <a:t>The essential</a:t>
            </a:r>
            <a:r>
              <a:rPr lang="en-GB" baseline="0" dirty="0" smtClean="0"/>
              <a:t> technique for continuous improvement is the Deming or Plan-Do-Check-Act cycle. We Do all the time, Planning we do more or less, usually less and for Check and Act we don’t have time.</a:t>
            </a:r>
          </a:p>
          <a:p>
            <a:r>
              <a:rPr lang="en-GB" baseline="0" dirty="0" smtClean="0"/>
              <a:t>Many people think they know the Deming cycle, but let’s see how it really starts working for us.</a:t>
            </a:r>
          </a:p>
          <a:p>
            <a:r>
              <a:rPr lang="en-GB" baseline="0" dirty="0" smtClean="0"/>
              <a:t>The intuitive cycle, how we normally work, is the Pl-Do-cycle. I can’t call it Plan, so I call it only Pl. “What was the next thing we are supposed to do?” and we are already doing it. If intuition would be perfect, everything would be perfect. Not everything we do is perfect, so apparently our intuition sometimes points us into the wrong direction.</a:t>
            </a:r>
          </a:p>
          <a:p>
            <a:r>
              <a:rPr lang="en-GB" baseline="0" dirty="0" smtClean="0"/>
              <a:t>So, let’s first Plan what Result we want to achieve and how we think we can most efficiently achieve that (Planning is twofold: the product and the project). Then we Do according to the Plan. This is the first pitfall: the Plan must be doable and we must follow the Plan. Let’s assume we did that, then in the Check phase we can Check (Deming also called it Study phase) whether the Result was according to Plan. If it was according to the Plan, we can think: “Can we do it even better the next time?”. If it wasn’t according to Plan, we can think: “How can we do it better the next time?”. Then comes the Act phase: “What are we going to do differently the next time, because if we don’t do anything differently, the result will be the same. If we want to improve we have to decide to do something differently, then Plan and Do accordingly and then Check whether the change actually was an improvement. If yes, can we do it better the next time. If not, can we do it better the next time. In the Act phase we introduce a “mutation”</a:t>
            </a:r>
            <a:r>
              <a:rPr lang="en-US" baseline="0" dirty="0" smtClean="0"/>
              <a:t> in our way of working, hence we call it the “Evolutionary” approach.</a:t>
            </a:r>
            <a:endParaRPr lang="en-GB" baseline="0" dirty="0" smtClean="0"/>
          </a:p>
          <a:p>
            <a:endParaRPr lang="en-GB" baseline="0" dirty="0" smtClean="0"/>
          </a:p>
          <a:p>
            <a:r>
              <a:rPr lang="en-GB" baseline="0" dirty="0" smtClean="0"/>
              <a:t>This way, we are continuously improving on the Result (the product), the way we realize the Result (the project) and even how we organize all of this (the process). Actually we can stop now, because using the PDCA technique, you can start from scratch and very quickly find out how to continuously do things better. Because we have been doing this already for a long time, we can save you time and give you a flying start.</a:t>
            </a:r>
            <a:endParaRPr lang="en-GB" dirty="0"/>
          </a:p>
        </p:txBody>
      </p:sp>
      <p:sp>
        <p:nvSpPr>
          <p:cNvPr id="4" name="Slide Number Placeholder 3"/>
          <p:cNvSpPr>
            <a:spLocks noGrp="1"/>
          </p:cNvSpPr>
          <p:nvPr>
            <p:ph type="sldNum" sz="quarter" idx="10"/>
          </p:nvPr>
        </p:nvSpPr>
        <p:spPr/>
        <p:txBody>
          <a:bodyPr/>
          <a:lstStyle/>
          <a:p>
            <a:fld id="{012CDBBD-317B-4143-B220-4EC181A44594}" type="slidenum">
              <a:rPr lang="en-GB" smtClean="0"/>
              <a:pPr/>
              <a:t>4</a:t>
            </a:fld>
            <a:endParaRPr lang="en-GB" dirty="0"/>
          </a:p>
        </p:txBody>
      </p:sp>
    </p:spTree>
    <p:extLst>
      <p:ext uri="{BB962C8B-B14F-4D97-AF65-F5344CB8AC3E}">
        <p14:creationId xmlns:p14="http://schemas.microsoft.com/office/powerpoint/2010/main" val="2299523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255C9BB-EC3E-4284-80F3-EC151D6E1A9C}" type="slidenum">
              <a:rPr lang="en-GB" smtClean="0"/>
              <a:pPr>
                <a:defRPr/>
              </a:pPr>
              <a:t>11</a:t>
            </a:fld>
            <a:endParaRPr lang="en-GB"/>
          </a:p>
        </p:txBody>
      </p:sp>
    </p:spTree>
    <p:extLst>
      <p:ext uri="{BB962C8B-B14F-4D97-AF65-F5344CB8AC3E}">
        <p14:creationId xmlns:p14="http://schemas.microsoft.com/office/powerpoint/2010/main" val="3456514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113" y="766763"/>
            <a:ext cx="6823075" cy="3838575"/>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12</a:t>
            </a:fld>
            <a:endParaRPr lang="en-US" dirty="0"/>
          </a:p>
        </p:txBody>
      </p:sp>
    </p:spTree>
    <p:extLst>
      <p:ext uri="{BB962C8B-B14F-4D97-AF65-F5344CB8AC3E}">
        <p14:creationId xmlns:p14="http://schemas.microsoft.com/office/powerpoint/2010/main" val="434390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113" y="766763"/>
            <a:ext cx="6823075" cy="3838575"/>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15</a:t>
            </a:fld>
            <a:endParaRPr lang="en-US"/>
          </a:p>
        </p:txBody>
      </p:sp>
    </p:spTree>
    <p:extLst>
      <p:ext uri="{BB962C8B-B14F-4D97-AF65-F5344CB8AC3E}">
        <p14:creationId xmlns:p14="http://schemas.microsoft.com/office/powerpoint/2010/main" val="6663463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113" y="766763"/>
            <a:ext cx="6823075" cy="3838575"/>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17</a:t>
            </a:fld>
            <a:endParaRPr lang="en-US"/>
          </a:p>
        </p:txBody>
      </p:sp>
    </p:spTree>
    <p:extLst>
      <p:ext uri="{BB962C8B-B14F-4D97-AF65-F5344CB8AC3E}">
        <p14:creationId xmlns:p14="http://schemas.microsoft.com/office/powerpoint/2010/main" val="3896631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970" name="Rectangle 2"/>
          <p:cNvSpPr>
            <a:spLocks noGrp="1" noRot="1" noChangeAspect="1" noChangeArrowheads="1" noTextEdit="1"/>
          </p:cNvSpPr>
          <p:nvPr>
            <p:ph type="sldImg"/>
          </p:nvPr>
        </p:nvSpPr>
        <p:spPr>
          <a:xfrm>
            <a:off x="212725" y="804863"/>
            <a:ext cx="6697663" cy="3768725"/>
          </a:xfrm>
          <a:ln/>
        </p:spPr>
      </p:sp>
      <p:sp>
        <p:nvSpPr>
          <p:cNvPr id="1107971" name="Rectangle 3"/>
          <p:cNvSpPr>
            <a:spLocks noGrp="1" noChangeArrowheads="1"/>
          </p:cNvSpPr>
          <p:nvPr>
            <p:ph type="body" idx="1"/>
          </p:nvPr>
        </p:nvSpPr>
        <p:spPr>
          <a:xfrm>
            <a:off x="944563" y="4895850"/>
            <a:ext cx="5210175" cy="4575175"/>
          </a:xfrm>
        </p:spPr>
        <p:txBody>
          <a:bodyPr lIns="95041" tIns="47521" rIns="95041" bIns="47521"/>
          <a:lstStyle/>
          <a:p>
            <a:pPr>
              <a:defRPr/>
            </a:pPr>
            <a:endParaRPr lang="en-GB" dirty="0"/>
          </a:p>
        </p:txBody>
      </p:sp>
    </p:spTree>
    <p:extLst>
      <p:ext uri="{BB962C8B-B14F-4D97-AF65-F5344CB8AC3E}">
        <p14:creationId xmlns:p14="http://schemas.microsoft.com/office/powerpoint/2010/main" val="42782655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970" name="Rectangle 2"/>
          <p:cNvSpPr>
            <a:spLocks noGrp="1" noRot="1" noChangeAspect="1" noChangeArrowheads="1" noTextEdit="1"/>
          </p:cNvSpPr>
          <p:nvPr>
            <p:ph type="sldImg"/>
          </p:nvPr>
        </p:nvSpPr>
        <p:spPr>
          <a:xfrm>
            <a:off x="212725" y="804863"/>
            <a:ext cx="6697663" cy="3768725"/>
          </a:xfrm>
          <a:ln/>
        </p:spPr>
      </p:sp>
      <p:sp>
        <p:nvSpPr>
          <p:cNvPr id="1107971" name="Rectangle 3"/>
          <p:cNvSpPr>
            <a:spLocks noGrp="1" noChangeArrowheads="1"/>
          </p:cNvSpPr>
          <p:nvPr>
            <p:ph type="body" idx="1"/>
          </p:nvPr>
        </p:nvSpPr>
        <p:spPr>
          <a:xfrm>
            <a:off x="944563" y="4895850"/>
            <a:ext cx="5210175" cy="4575175"/>
          </a:xfrm>
        </p:spPr>
        <p:txBody>
          <a:bodyPr lIns="95041" tIns="47521" rIns="95041" bIns="47521"/>
          <a:lstStyle/>
          <a:p>
            <a:pPr>
              <a:defRPr/>
            </a:pPr>
            <a:endParaRPr lang="en-GB" dirty="0"/>
          </a:p>
        </p:txBody>
      </p:sp>
    </p:spTree>
    <p:extLst>
      <p:ext uri="{BB962C8B-B14F-4D97-AF65-F5344CB8AC3E}">
        <p14:creationId xmlns:p14="http://schemas.microsoft.com/office/powerpoint/2010/main" val="4278265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4213" y="1600200"/>
            <a:ext cx="7772400" cy="1102519"/>
          </a:xfrm>
        </p:spPr>
        <p:txBody>
          <a:bodyPr/>
          <a:lstStyle>
            <a:lvl1pPr algn="ctr">
              <a:defRPr/>
            </a:lvl1pPr>
          </a:lstStyle>
          <a:p>
            <a:pPr lvl="0"/>
            <a:r>
              <a:rPr lang="en-US" noProof="0" dirty="0" smtClean="0"/>
              <a:t>Click to edit Master title style</a:t>
            </a:r>
          </a:p>
        </p:txBody>
      </p:sp>
      <p:sp>
        <p:nvSpPr>
          <p:cNvPr id="3075" name="Rectangle 3"/>
          <p:cNvSpPr>
            <a:spLocks noGrp="1" noChangeArrowheads="1"/>
          </p:cNvSpPr>
          <p:nvPr>
            <p:ph type="subTitle" idx="1"/>
          </p:nvPr>
        </p:nvSpPr>
        <p:spPr>
          <a:xfrm>
            <a:off x="1371600" y="2914650"/>
            <a:ext cx="6400800" cy="1314450"/>
          </a:xfrm>
        </p:spPr>
        <p:txBody>
          <a:bodyPr/>
          <a:lstStyle>
            <a:lvl1pPr marL="0" indent="0" algn="ctr">
              <a:buNone/>
              <a:defRPr/>
            </a:lvl1pPr>
          </a:lstStyle>
          <a:p>
            <a:pPr lvl="0"/>
            <a:r>
              <a:rPr lang="en-US" noProof="0" dirty="0" smtClean="0"/>
              <a:t>Click to edit Master subtitle style</a:t>
            </a:r>
          </a:p>
        </p:txBody>
      </p:sp>
    </p:spTree>
    <p:extLst>
      <p:ext uri="{BB962C8B-B14F-4D97-AF65-F5344CB8AC3E}">
        <p14:creationId xmlns:p14="http://schemas.microsoft.com/office/powerpoint/2010/main" val="16262758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rgbClr val="C00000"/>
                </a:solidFill>
              </a:defRPr>
            </a:lvl1pPr>
            <a:lvl2pPr>
              <a:defRPr>
                <a:solidFill>
                  <a:schemeClr val="accent2">
                    <a:lumMod val="75000"/>
                  </a:schemeClr>
                </a:solidFill>
              </a:defRPr>
            </a:lvl2pPr>
            <a:lvl3pPr>
              <a:defRPr>
                <a:solidFill>
                  <a:schemeClr val="accent2">
                    <a:lumMod val="75000"/>
                  </a:schemeClr>
                </a:solidFill>
              </a:defRPr>
            </a:lvl3pPr>
            <a:lvl4pPr>
              <a:defRPr>
                <a:solidFill>
                  <a:schemeClr val="accent2">
                    <a:lumMod val="75000"/>
                  </a:schemeClr>
                </a:solidFill>
              </a:defRPr>
            </a:lvl4pPr>
            <a:lvl5pPr>
              <a:defRPr>
                <a:solidFill>
                  <a:schemeClr val="accent2">
                    <a:lumMod val="75000"/>
                  </a:schemeClr>
                </a:solidFill>
              </a:defRPr>
            </a:lvl5pPr>
          </a:lstStyle>
          <a:p>
            <a:pPr lvl="0"/>
            <a:r>
              <a:rPr lang="es-ES_tradnl" dirty="0" err="1" smtClean="0"/>
              <a:t>Click</a:t>
            </a:r>
            <a:r>
              <a:rPr lang="es-ES_tradnl" dirty="0" smtClean="0"/>
              <a:t> to </a:t>
            </a:r>
            <a:r>
              <a:rPr lang="es-ES_tradnl" dirty="0" err="1" smtClean="0"/>
              <a:t>edit</a:t>
            </a:r>
            <a:r>
              <a:rPr lang="es-ES_tradnl" dirty="0" smtClean="0"/>
              <a:t> Master </a:t>
            </a:r>
            <a:r>
              <a:rPr lang="es-ES_tradnl" dirty="0" err="1" smtClean="0"/>
              <a:t>text</a:t>
            </a:r>
            <a:r>
              <a:rPr lang="es-ES_tradnl" dirty="0" smtClean="0"/>
              <a:t> </a:t>
            </a:r>
            <a:r>
              <a:rPr lang="es-ES_tradnl" dirty="0" err="1" smtClean="0"/>
              <a:t>styles</a:t>
            </a:r>
            <a:endParaRPr lang="es-ES_tradnl" dirty="0" smtClean="0"/>
          </a:p>
          <a:p>
            <a:pPr lvl="1"/>
            <a:r>
              <a:rPr lang="es-ES_tradnl" dirty="0" err="1" smtClean="0"/>
              <a:t>Second</a:t>
            </a:r>
            <a:r>
              <a:rPr lang="es-ES_tradnl" dirty="0" smtClean="0"/>
              <a:t> </a:t>
            </a:r>
            <a:r>
              <a:rPr lang="es-ES_tradnl" dirty="0" err="1" smtClean="0"/>
              <a:t>level</a:t>
            </a:r>
            <a:endParaRPr lang="es-ES_tradnl" dirty="0" smtClean="0"/>
          </a:p>
          <a:p>
            <a:pPr lvl="2"/>
            <a:r>
              <a:rPr lang="es-ES_tradnl" dirty="0" err="1" smtClean="0"/>
              <a:t>Third</a:t>
            </a:r>
            <a:r>
              <a:rPr lang="es-ES_tradnl" dirty="0" smtClean="0"/>
              <a:t> </a:t>
            </a:r>
            <a:r>
              <a:rPr lang="es-ES_tradnl" dirty="0" err="1" smtClean="0"/>
              <a:t>level</a:t>
            </a:r>
            <a:endParaRPr lang="es-ES_tradnl" dirty="0" smtClean="0"/>
          </a:p>
          <a:p>
            <a:pPr lvl="3"/>
            <a:r>
              <a:rPr lang="es-ES_tradnl" dirty="0" err="1" smtClean="0"/>
              <a:t>Fourth</a:t>
            </a:r>
            <a:r>
              <a:rPr lang="es-ES_tradnl" dirty="0" smtClean="0"/>
              <a:t> </a:t>
            </a:r>
            <a:r>
              <a:rPr lang="es-ES_tradnl" dirty="0" err="1" smtClean="0"/>
              <a:t>level</a:t>
            </a:r>
            <a:endParaRPr lang="es-ES_tradnl" dirty="0" smtClean="0"/>
          </a:p>
          <a:p>
            <a:pPr lvl="4"/>
            <a:r>
              <a:rPr lang="es-ES_tradnl" dirty="0" err="1" smtClean="0"/>
              <a:t>Fifth</a:t>
            </a:r>
            <a:r>
              <a:rPr lang="es-ES_tradnl" dirty="0" smtClean="0"/>
              <a:t> </a:t>
            </a:r>
            <a:r>
              <a:rPr lang="es-ES_tradnl" dirty="0" err="1" smtClean="0"/>
              <a:t>level</a:t>
            </a:r>
            <a:endParaRPr lang="en-US" dirty="0"/>
          </a:p>
        </p:txBody>
      </p:sp>
      <p:sp>
        <p:nvSpPr>
          <p:cNvPr id="4" name="Title 3"/>
          <p:cNvSpPr>
            <a:spLocks noGrp="1"/>
          </p:cNvSpPr>
          <p:nvPr>
            <p:ph type="title"/>
          </p:nvPr>
        </p:nvSpPr>
        <p:spPr/>
        <p:txBody>
          <a:bodyPr/>
          <a:lstStyle/>
          <a:p>
            <a:r>
              <a:rPr lang="en-US" smtClean="0"/>
              <a:t>Click to edit Master title style</a:t>
            </a:r>
            <a:endParaRPr lang="en-GB"/>
          </a:p>
        </p:txBody>
      </p:sp>
      <p:sp>
        <p:nvSpPr>
          <p:cNvPr id="2" name="Footer Placeholder 1"/>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
        <p:nvSpPr>
          <p:cNvPr id="5" name="Slide Number Placeholder 4"/>
          <p:cNvSpPr>
            <a:spLocks noGrp="1"/>
          </p:cNvSpPr>
          <p:nvPr>
            <p:ph type="sldNum" sz="quarter" idx="11"/>
          </p:nvPr>
        </p:nvSpPr>
        <p:spPr/>
        <p:txBody>
          <a:bodyPr/>
          <a:lstStyle/>
          <a:p>
            <a:fld id="{9DD39AF4-C24B-4327-84DC-3FA6172063B4}" type="slidenum">
              <a:rPr lang="en-GB" smtClean="0"/>
              <a:pPr/>
              <a:t>‹#›</a:t>
            </a:fld>
            <a:endParaRPr lang="en-GB" dirty="0"/>
          </a:p>
        </p:txBody>
      </p:sp>
    </p:spTree>
    <p:extLst>
      <p:ext uri="{BB962C8B-B14F-4D97-AF65-F5344CB8AC3E}">
        <p14:creationId xmlns:p14="http://schemas.microsoft.com/office/powerpoint/2010/main" val="84591133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Tree>
    <p:extLst>
      <p:ext uri="{BB962C8B-B14F-4D97-AF65-F5344CB8AC3E}">
        <p14:creationId xmlns:p14="http://schemas.microsoft.com/office/powerpoint/2010/main" val="362489047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79830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A"/>
        </a:solid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457200" y="205978"/>
            <a:ext cx="82296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3" name="Rectangle 3"/>
          <p:cNvSpPr>
            <a:spLocks noGrp="1" noChangeArrowheads="1"/>
          </p:cNvSpPr>
          <p:nvPr>
            <p:ph type="body" idx="1"/>
          </p:nvPr>
        </p:nvSpPr>
        <p:spPr bwMode="auto">
          <a:xfrm>
            <a:off x="468313" y="1221582"/>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ltLang="en-US" dirty="0" smtClean="0"/>
              <a:t>First level</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cxnSp>
        <p:nvCxnSpPr>
          <p:cNvPr id="5" name="Straight Connector 4"/>
          <p:cNvCxnSpPr/>
          <p:nvPr userDrawn="1"/>
        </p:nvCxnSpPr>
        <p:spPr>
          <a:xfrm>
            <a:off x="0" y="4894008"/>
            <a:ext cx="9144000" cy="0"/>
          </a:xfrm>
          <a:prstGeom prst="line">
            <a:avLst/>
          </a:prstGeom>
          <a:ln w="12700">
            <a:solidFill>
              <a:schemeClr val="accent2">
                <a:lumMod val="50000"/>
              </a:schemeClr>
            </a:solidFill>
            <a:prstDash val="sysDot"/>
          </a:ln>
        </p:spPr>
        <p:style>
          <a:lnRef idx="2">
            <a:schemeClr val="accent1"/>
          </a:lnRef>
          <a:fillRef idx="0">
            <a:schemeClr val="accent1"/>
          </a:fillRef>
          <a:effectRef idx="1">
            <a:schemeClr val="accent1"/>
          </a:effectRef>
          <a:fontRef idx="minor">
            <a:schemeClr val="tx1"/>
          </a:fontRef>
        </p:style>
      </p:cxnSp>
      <p:sp>
        <p:nvSpPr>
          <p:cNvPr id="4" name="Slide Number Placeholder 3"/>
          <p:cNvSpPr>
            <a:spLocks noGrp="1"/>
          </p:cNvSpPr>
          <p:nvPr>
            <p:ph type="sldNum" sz="quarter" idx="4"/>
          </p:nvPr>
        </p:nvSpPr>
        <p:spPr>
          <a:xfrm>
            <a:off x="6686872" y="4889401"/>
            <a:ext cx="2133600" cy="274637"/>
          </a:xfrm>
          <a:prstGeom prst="rect">
            <a:avLst/>
          </a:prstGeom>
        </p:spPr>
        <p:txBody>
          <a:bodyPr vert="horz" lIns="91440" tIns="45720" rIns="91440" bIns="45720" rtlCol="0" anchor="ctr"/>
          <a:lstStyle>
            <a:lvl1pPr algn="r">
              <a:defRPr sz="1200">
                <a:solidFill>
                  <a:schemeClr val="tx1">
                    <a:tint val="75000"/>
                  </a:schemeClr>
                </a:solidFill>
                <a:latin typeface="Candara" panose="020E0502030303020204" pitchFamily="34" charset="0"/>
              </a:defRPr>
            </a:lvl1pPr>
          </a:lstStyle>
          <a:p>
            <a:fld id="{9DD39AF4-C24B-4327-84DC-3FA6172063B4}" type="slidenum">
              <a:rPr lang="en-GB" smtClean="0"/>
              <a:pPr/>
              <a:t>‹#›</a:t>
            </a:fld>
            <a:endParaRPr lang="en-GB" dirty="0"/>
          </a:p>
        </p:txBody>
      </p:sp>
      <p:sp>
        <p:nvSpPr>
          <p:cNvPr id="6" name="Footer Placeholder 5"/>
          <p:cNvSpPr>
            <a:spLocks noGrp="1"/>
          </p:cNvSpPr>
          <p:nvPr>
            <p:ph type="ftr" sz="quarter" idx="3"/>
          </p:nvPr>
        </p:nvSpPr>
        <p:spPr>
          <a:xfrm>
            <a:off x="395536" y="4894008"/>
            <a:ext cx="2895600" cy="274637"/>
          </a:xfrm>
          <a:prstGeom prst="rect">
            <a:avLst/>
          </a:prstGeom>
        </p:spPr>
        <p:txBody>
          <a:bodyPr vert="horz" lIns="91440" tIns="45720" rIns="91440" bIns="45720" rtlCol="0" anchor="ctr"/>
          <a:lstStyle>
            <a:lvl1pPr algn="l">
              <a:defRPr sz="1100">
                <a:solidFill>
                  <a:schemeClr val="tx1">
                    <a:tint val="75000"/>
                  </a:schemeClr>
                </a:solidFill>
              </a:defRPr>
            </a:lvl1pPr>
          </a:lstStyle>
          <a:p>
            <a:r>
              <a:rPr lang="en-US" altLang="en-US" dirty="0" smtClean="0">
                <a:solidFill>
                  <a:schemeClr val="tx1">
                    <a:lumMod val="75000"/>
                    <a:lumOff val="25000"/>
                  </a:schemeClr>
                </a:solidFill>
                <a:latin typeface="Candara" panose="020E0502030303020204" pitchFamily="34" charset="0"/>
              </a:rPr>
              <a:t>Malotaux – Help QA</a:t>
            </a:r>
          </a:p>
        </p:txBody>
      </p:sp>
    </p:spTree>
  </p:cSld>
  <p:clrMap bg1="lt1" tx1="dk1" bg2="lt2" tx2="dk2" accent1="accent1" accent2="accent2" accent3="accent3" accent4="accent4" accent5="accent5" accent6="accent6" hlink="hlink" folHlink="folHlink"/>
  <p:sldLayoutIdLst>
    <p:sldLayoutId id="2147483789" r:id="rId1"/>
    <p:sldLayoutId id="2147483790" r:id="rId2"/>
    <p:sldLayoutId id="2147483788" r:id="rId3"/>
    <p:sldLayoutId id="2147483791" r:id="rId4"/>
  </p:sldLayoutIdLst>
  <p:timing>
    <p:tnLst>
      <p:par>
        <p:cTn id="1" dur="indefinite" restart="never" nodeType="tmRoot"/>
      </p:par>
    </p:tnLst>
  </p:timing>
  <p:hf hdr="0" dt="0"/>
  <p:txStyles>
    <p:titleStyle>
      <a:lvl1pPr algn="l" rtl="0" eaLnBrk="0" fontAlgn="base" hangingPunct="0">
        <a:spcBef>
          <a:spcPct val="0"/>
        </a:spcBef>
        <a:spcAft>
          <a:spcPct val="0"/>
        </a:spcAft>
        <a:defRPr sz="2400" b="0">
          <a:solidFill>
            <a:schemeClr val="tx2"/>
          </a:solidFill>
          <a:latin typeface="Candara" panose="020E0502030303020204" pitchFamily="34" charset="0"/>
          <a:ea typeface="+mj-ea"/>
          <a:cs typeface="Candara" panose="020E0502030303020204" pitchFamily="34" charset="0"/>
        </a:defRPr>
      </a:lvl1pPr>
      <a:lvl2pPr algn="l" rtl="0" eaLnBrk="0" fontAlgn="base" hangingPunct="0">
        <a:spcBef>
          <a:spcPct val="0"/>
        </a:spcBef>
        <a:spcAft>
          <a:spcPct val="0"/>
        </a:spcAft>
        <a:defRPr sz="2800" b="1">
          <a:solidFill>
            <a:schemeClr val="tx2"/>
          </a:solidFill>
          <a:latin typeface="Candara" pitchFamily="34" charset="0"/>
          <a:ea typeface="ＭＳ Ｐゴシック" charset="0"/>
          <a:cs typeface="Candara" pitchFamily="34" charset="0"/>
        </a:defRPr>
      </a:lvl2pPr>
      <a:lvl3pPr algn="l" rtl="0" eaLnBrk="0" fontAlgn="base" hangingPunct="0">
        <a:spcBef>
          <a:spcPct val="0"/>
        </a:spcBef>
        <a:spcAft>
          <a:spcPct val="0"/>
        </a:spcAft>
        <a:defRPr sz="2800" b="1">
          <a:solidFill>
            <a:schemeClr val="tx2"/>
          </a:solidFill>
          <a:latin typeface="Candara" pitchFamily="34" charset="0"/>
          <a:ea typeface="ＭＳ Ｐゴシック" charset="0"/>
          <a:cs typeface="Candara" pitchFamily="34" charset="0"/>
        </a:defRPr>
      </a:lvl3pPr>
      <a:lvl4pPr algn="l" rtl="0" eaLnBrk="0" fontAlgn="base" hangingPunct="0">
        <a:spcBef>
          <a:spcPct val="0"/>
        </a:spcBef>
        <a:spcAft>
          <a:spcPct val="0"/>
        </a:spcAft>
        <a:defRPr sz="2800" b="1">
          <a:solidFill>
            <a:schemeClr val="tx2"/>
          </a:solidFill>
          <a:latin typeface="Candara" pitchFamily="34" charset="0"/>
          <a:ea typeface="ＭＳ Ｐゴシック" charset="0"/>
          <a:cs typeface="Candara" pitchFamily="34" charset="0"/>
        </a:defRPr>
      </a:lvl4pPr>
      <a:lvl5pPr algn="l" rtl="0" eaLnBrk="0" fontAlgn="base" hangingPunct="0">
        <a:spcBef>
          <a:spcPct val="0"/>
        </a:spcBef>
        <a:spcAft>
          <a:spcPct val="0"/>
        </a:spcAft>
        <a:defRPr sz="2800" b="1">
          <a:solidFill>
            <a:schemeClr val="tx2"/>
          </a:solidFill>
          <a:latin typeface="Candara" pitchFamily="34" charset="0"/>
          <a:ea typeface="ＭＳ Ｐゴシック" charset="0"/>
          <a:cs typeface="Candara" pitchFamily="34"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266700" indent="-266700" algn="l" rtl="0" eaLnBrk="0" fontAlgn="base" hangingPunct="0">
        <a:spcBef>
          <a:spcPct val="20000"/>
        </a:spcBef>
        <a:spcAft>
          <a:spcPct val="0"/>
        </a:spcAft>
        <a:buFont typeface="Arial" charset="0"/>
        <a:buChar char="•"/>
        <a:defRPr sz="2000" b="0">
          <a:solidFill>
            <a:srgbClr val="C00000"/>
          </a:solidFill>
          <a:latin typeface="Candara" panose="020E0502030303020204" pitchFamily="34" charset="0"/>
          <a:ea typeface="+mn-ea"/>
          <a:cs typeface="Candara" panose="020E0502030303020204" pitchFamily="34" charset="0"/>
        </a:defRPr>
      </a:lvl1pPr>
      <a:lvl2pPr marL="541338" indent="-274638" algn="l" rtl="0" eaLnBrk="0" fontAlgn="base" hangingPunct="0">
        <a:spcBef>
          <a:spcPct val="20000"/>
        </a:spcBef>
        <a:spcAft>
          <a:spcPct val="0"/>
        </a:spcAft>
        <a:buFont typeface="Arial" charset="0"/>
        <a:buChar char="•"/>
        <a:defRPr sz="1800" b="0">
          <a:solidFill>
            <a:srgbClr val="262673"/>
          </a:solidFill>
          <a:latin typeface="Candara" panose="020E0502030303020204" pitchFamily="34" charset="0"/>
          <a:ea typeface="+mn-ea"/>
        </a:defRPr>
      </a:lvl2pPr>
      <a:lvl3pPr marL="827088" indent="-285750" algn="l" rtl="0" eaLnBrk="0" fontAlgn="base" hangingPunct="0">
        <a:spcBef>
          <a:spcPct val="20000"/>
        </a:spcBef>
        <a:spcAft>
          <a:spcPct val="0"/>
        </a:spcAft>
        <a:buFont typeface="Arial" panose="020B0604020202020204" pitchFamily="34" charset="0"/>
        <a:buChar char="•"/>
        <a:defRPr sz="1600" b="0">
          <a:solidFill>
            <a:srgbClr val="262673"/>
          </a:solidFill>
          <a:latin typeface="Candara" panose="020E0502030303020204" pitchFamily="34" charset="0"/>
          <a:ea typeface="+mn-ea"/>
        </a:defRPr>
      </a:lvl3pPr>
      <a:lvl4pPr marL="1074738" indent="-266700" algn="l" rtl="0" eaLnBrk="0" fontAlgn="base" hangingPunct="0">
        <a:spcBef>
          <a:spcPct val="20000"/>
        </a:spcBef>
        <a:spcAft>
          <a:spcPct val="0"/>
        </a:spcAft>
        <a:buFont typeface="Arial" charset="0"/>
        <a:buChar char="•"/>
        <a:defRPr sz="1400" b="0">
          <a:solidFill>
            <a:srgbClr val="262673"/>
          </a:solidFill>
          <a:latin typeface="Candara" panose="020E0502030303020204" pitchFamily="34" charset="0"/>
          <a:ea typeface="+mn-ea"/>
        </a:defRPr>
      </a:lvl4pPr>
      <a:lvl5pPr marL="1341438" indent="-266700" algn="l" rtl="0" eaLnBrk="0" fontAlgn="base" hangingPunct="0">
        <a:spcBef>
          <a:spcPct val="20000"/>
        </a:spcBef>
        <a:spcAft>
          <a:spcPct val="0"/>
        </a:spcAft>
        <a:buFont typeface="Arial" charset="0"/>
        <a:buChar char="•"/>
        <a:defRPr sz="1400" b="0">
          <a:solidFill>
            <a:srgbClr val="262673"/>
          </a:solidFill>
          <a:latin typeface="Candara" panose="020E0502030303020204" pitchFamily="34" charset="0"/>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alotaux.eu/conferences" TargetMode="External"/><Relationship Id="rId7"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hyperlink" Target="../Gilb2009/Presentation/20060222.xls" TargetMode="External"/><Relationship Id="rId4" Type="http://schemas.openxmlformats.org/officeDocument/2006/relationships/hyperlink" Target="http://www.malotaux.nl/booklets"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21.wmf"/><Relationship Id="rId3" Type="http://schemas.openxmlformats.org/officeDocument/2006/relationships/notesSlide" Target="../notesSlides/notesSlide5.xml"/><Relationship Id="rId7" Type="http://schemas.openxmlformats.org/officeDocument/2006/relationships/image" Target="../media/image17.emf"/><Relationship Id="rId12"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9.bin"/><Relationship Id="rId11" Type="http://schemas.openxmlformats.org/officeDocument/2006/relationships/image" Target="../media/image19.emf"/><Relationship Id="rId5" Type="http://schemas.openxmlformats.org/officeDocument/2006/relationships/image" Target="../media/image16.e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8.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2.emf"/><Relationship Id="rId5" Type="http://schemas.openxmlformats.org/officeDocument/2006/relationships/oleObject" Target="../embeddings/oleObject12.bin"/><Relationship Id="rId4" Type="http://schemas.openxmlformats.org/officeDocument/2006/relationships/image" Target="../media/image23.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5.emf"/><Relationship Id="rId5" Type="http://schemas.openxmlformats.org/officeDocument/2006/relationships/oleObject" Target="../embeddings/oleObject14.bin"/><Relationship Id="rId4" Type="http://schemas.openxmlformats.org/officeDocument/2006/relationships/image" Target="../media/image24.emf"/><Relationship Id="rId9" Type="http://schemas.openxmlformats.org/officeDocument/2006/relationships/oleObject" Target="../embeddings/oleObject17.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vmlDrawing" Target="../drawings/vmlDrawing5.vml"/><Relationship Id="rId5" Type="http://schemas.openxmlformats.org/officeDocument/2006/relationships/image" Target="../media/image22.emf"/><Relationship Id="rId4" Type="http://schemas.openxmlformats.org/officeDocument/2006/relationships/oleObject" Target="../embeddings/oleObject18.bin"/></Relationships>
</file>

<file path=ppt/slides/_rels/slide18.xml.rels><?xml version="1.0" encoding="UTF-8" standalone="yes"?>
<Relationships xmlns="http://schemas.openxmlformats.org/package/2006/relationships"><Relationship Id="rId3" Type="http://schemas.openxmlformats.org/officeDocument/2006/relationships/hyperlink" Target="http://www.malotaux.eu/conferences"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http://www.malotaux.nl/booklets"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malotaux.eu/conferences"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www.malotaux.nl/booklet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malotaux.eu/booklet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malotaux.eu/insp"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Gilb2009/Presentation/20060222.xls"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8.emf"/><Relationship Id="rId3" Type="http://schemas.openxmlformats.org/officeDocument/2006/relationships/notesSlide" Target="../notesSlides/notesSlide3.xml"/><Relationship Id="rId7" Type="http://schemas.openxmlformats.org/officeDocument/2006/relationships/image" Target="../media/image5.emf"/><Relationship Id="rId12" Type="http://schemas.openxmlformats.org/officeDocument/2006/relationships/oleObject" Target="../embeddings/oleObject5.bin"/><Relationship Id="rId17" Type="http://schemas.openxmlformats.org/officeDocument/2006/relationships/image" Target="../media/image10.emf"/><Relationship Id="rId2" Type="http://schemas.openxmlformats.org/officeDocument/2006/relationships/slideLayout" Target="../slideLayouts/slideLayout2.xml"/><Relationship Id="rId16" Type="http://schemas.openxmlformats.org/officeDocument/2006/relationships/oleObject" Target="../embeddings/oleObject7.bin"/><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7.emf"/><Relationship Id="rId5" Type="http://schemas.openxmlformats.org/officeDocument/2006/relationships/image" Target="../media/image4.emf"/><Relationship Id="rId15" Type="http://schemas.openxmlformats.org/officeDocument/2006/relationships/image" Target="../media/image9.e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6.emf"/><Relationship Id="rId14"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7664" y="735806"/>
            <a:ext cx="7215336" cy="1133475"/>
          </a:xfrm>
        </p:spPr>
        <p:txBody>
          <a:bodyPr/>
          <a:lstStyle/>
          <a:p>
            <a:pPr algn="l">
              <a:spcBef>
                <a:spcPct val="40000"/>
              </a:spcBef>
              <a:defRPr/>
            </a:pPr>
            <a:r>
              <a:rPr lang="en-US" sz="5400" dirty="0">
                <a:solidFill>
                  <a:srgbClr val="C00000"/>
                </a:solidFill>
              </a:rPr>
              <a:t>Help </a:t>
            </a:r>
            <a:r>
              <a:rPr lang="en-US" sz="5400" dirty="0" smtClean="0">
                <a:solidFill>
                  <a:srgbClr val="C00000"/>
                </a:solidFill>
              </a:rPr>
              <a:t>! We </a:t>
            </a:r>
            <a:r>
              <a:rPr lang="en-US" sz="5400" dirty="0">
                <a:solidFill>
                  <a:srgbClr val="C00000"/>
                </a:solidFill>
              </a:rPr>
              <a:t>have </a:t>
            </a:r>
            <a:r>
              <a:rPr lang="en-US" sz="5400" dirty="0" smtClean="0">
                <a:solidFill>
                  <a:srgbClr val="C00000"/>
                </a:solidFill>
              </a:rPr>
              <a:t>a</a:t>
            </a:r>
            <a:br>
              <a:rPr lang="en-US" sz="5400" dirty="0" smtClean="0">
                <a:solidFill>
                  <a:srgbClr val="C00000"/>
                </a:solidFill>
              </a:rPr>
            </a:br>
            <a:r>
              <a:rPr lang="en-US" sz="5400" dirty="0" smtClean="0">
                <a:solidFill>
                  <a:srgbClr val="C00000"/>
                </a:solidFill>
              </a:rPr>
              <a:t>QA </a:t>
            </a:r>
            <a:r>
              <a:rPr lang="en-US" sz="5400" dirty="0">
                <a:solidFill>
                  <a:srgbClr val="C00000"/>
                </a:solidFill>
              </a:rPr>
              <a:t>Problem !</a:t>
            </a:r>
            <a:endParaRPr lang="en-GB" altLang="en-US" sz="1400" dirty="0" smtClean="0">
              <a:solidFill>
                <a:srgbClr val="C00000"/>
              </a:solidFill>
              <a:latin typeface="Verdana" pitchFamily="34" charset="0"/>
            </a:endParaRPr>
          </a:p>
        </p:txBody>
      </p:sp>
      <p:sp>
        <p:nvSpPr>
          <p:cNvPr id="1106946" name="Rectangle 2" descr="Blue tissue paper"/>
          <p:cNvSpPr>
            <a:spLocks noGrp="1" noChangeArrowheads="1"/>
          </p:cNvSpPr>
          <p:nvPr>
            <p:ph type="subTitle" idx="1"/>
          </p:nvPr>
        </p:nvSpPr>
        <p:spPr>
          <a:xfrm>
            <a:off x="1350963" y="2715766"/>
            <a:ext cx="6400800" cy="1476165"/>
          </a:xfrm>
        </p:spPr>
        <p:txBody>
          <a:bodyPr lIns="95783" tIns="47892" rIns="95783" bIns="47892"/>
          <a:lstStyle/>
          <a:p>
            <a:pPr defTabSz="855663">
              <a:defRPr/>
            </a:pPr>
            <a:r>
              <a:rPr lang="en-GB" sz="3200" dirty="0">
                <a:solidFill>
                  <a:schemeClr val="accent2">
                    <a:lumMod val="75000"/>
                  </a:schemeClr>
                </a:solidFill>
              </a:rPr>
              <a:t>Niels </a:t>
            </a:r>
            <a:r>
              <a:rPr lang="en-GB" sz="3200" dirty="0" smtClean="0">
                <a:solidFill>
                  <a:schemeClr val="accent2">
                    <a:lumMod val="75000"/>
                  </a:schemeClr>
                </a:solidFill>
              </a:rPr>
              <a:t>Malotaux</a:t>
            </a:r>
          </a:p>
          <a:p>
            <a:pPr defTabSz="855663">
              <a:defRPr/>
            </a:pPr>
            <a:endParaRPr lang="en-GB" sz="2400" dirty="0">
              <a:solidFill>
                <a:schemeClr val="accent2">
                  <a:lumMod val="75000"/>
                </a:schemeClr>
              </a:solidFill>
            </a:endParaRPr>
          </a:p>
          <a:p>
            <a:pPr defTabSz="855663">
              <a:spcBef>
                <a:spcPts val="1800"/>
              </a:spcBef>
              <a:defRPr/>
            </a:pPr>
            <a:r>
              <a:rPr lang="en-US" dirty="0">
                <a:solidFill>
                  <a:schemeClr val="accent2">
                    <a:lumMod val="75000"/>
                  </a:schemeClr>
                </a:solidFill>
                <a:hlinkClick r:id="rId3"/>
              </a:rPr>
              <a:t>niels@malotaux.nl</a:t>
            </a:r>
            <a:br>
              <a:rPr lang="en-US" dirty="0">
                <a:solidFill>
                  <a:schemeClr val="accent2">
                    <a:lumMod val="75000"/>
                  </a:schemeClr>
                </a:solidFill>
                <a:hlinkClick r:id="rId3"/>
              </a:rPr>
            </a:br>
            <a:r>
              <a:rPr lang="en-GB" dirty="0">
                <a:solidFill>
                  <a:schemeClr val="accent2">
                    <a:lumMod val="75000"/>
                  </a:schemeClr>
                </a:solidFill>
                <a:hlinkClick r:id="rId3"/>
              </a:rPr>
              <a:t>www.malotaux.eu/conferences</a:t>
            </a:r>
            <a:r>
              <a:rPr lang="en-GB" dirty="0">
                <a:solidFill>
                  <a:schemeClr val="accent2">
                    <a:lumMod val="75000"/>
                  </a:schemeClr>
                </a:solidFill>
              </a:rPr>
              <a:t/>
            </a:r>
            <a:br>
              <a:rPr lang="en-GB" dirty="0">
                <a:solidFill>
                  <a:schemeClr val="accent2">
                    <a:lumMod val="75000"/>
                  </a:schemeClr>
                </a:solidFill>
              </a:rPr>
            </a:br>
            <a:r>
              <a:rPr lang="en-GB" dirty="0">
                <a:solidFill>
                  <a:schemeClr val="accent2">
                    <a:lumMod val="75000"/>
                  </a:schemeClr>
                </a:solidFill>
                <a:hlinkClick r:id="rId4"/>
              </a:rPr>
              <a:t>www.malotaux.eu/booklets</a:t>
            </a:r>
            <a:r>
              <a:rPr lang="en-GB" dirty="0">
                <a:solidFill>
                  <a:schemeClr val="accent2">
                    <a:lumMod val="75000"/>
                  </a:schemeClr>
                </a:solidFill>
              </a:rPr>
              <a:t>  - booklet#8</a:t>
            </a:r>
          </a:p>
        </p:txBody>
      </p:sp>
      <p:sp>
        <p:nvSpPr>
          <p:cNvPr id="1106948" name="Rectangle 4"/>
          <p:cNvSpPr>
            <a:spLocks noChangeArrowheads="1"/>
          </p:cNvSpPr>
          <p:nvPr/>
        </p:nvSpPr>
        <p:spPr bwMode="auto">
          <a:xfrm>
            <a:off x="685800" y="457200"/>
            <a:ext cx="8077200" cy="3600450"/>
          </a:xfrm>
          <a:prstGeom prst="rect">
            <a:avLst/>
          </a:prstGeom>
          <a:noFill/>
          <a:ln w="9525">
            <a:noFill/>
            <a:miter lim="800000"/>
            <a:headEnd/>
            <a:tailEnd/>
          </a:ln>
          <a:effectLst/>
        </p:spPr>
        <p:txBody>
          <a:bodyPr wrap="none"/>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spcBef>
                <a:spcPct val="40000"/>
              </a:spcBef>
              <a:defRPr/>
            </a:pPr>
            <a:endParaRPr lang="en-GB" altLang="en-US" sz="900" smtClean="0">
              <a:solidFill>
                <a:srgbClr val="C00000"/>
              </a:solidFill>
              <a:effectLst>
                <a:outerShdw blurRad="38100" dist="38100" dir="2700000" algn="tl">
                  <a:srgbClr val="C0C0C0"/>
                </a:outerShdw>
              </a:effectLst>
              <a:latin typeface="Verdana" pitchFamily="34" charset="0"/>
            </a:endParaRPr>
          </a:p>
        </p:txBody>
      </p:sp>
      <p:pic>
        <p:nvPicPr>
          <p:cNvPr id="5" name="Picture 4" descr="picture1">
            <a:hlinkClick r:id="rId5" action="ppaction://hlinkfile"/>
          </p:cNvPr>
          <p:cNvPicPr>
            <a:picLocks noChangeAspect="1" noChangeArrowheads="1"/>
          </p:cNvPicPr>
          <p:nvPr/>
        </p:nvPicPr>
        <p:blipFill>
          <a:blip r:embed="rId6" cstate="print"/>
          <a:srcRect/>
          <a:stretch>
            <a:fillRect/>
          </a:stretch>
        </p:blipFill>
        <p:spPr bwMode="auto">
          <a:xfrm>
            <a:off x="6790644" y="51470"/>
            <a:ext cx="2378306" cy="2554840"/>
          </a:xfrm>
          <a:prstGeom prst="rect">
            <a:avLst/>
          </a:prstGeom>
          <a:noFill/>
          <a:ln w="9525">
            <a:noFill/>
            <a:miter lim="800000"/>
            <a:headEnd/>
            <a:tailEnd/>
          </a:ln>
        </p:spPr>
      </p:pic>
      <p:pic>
        <p:nvPicPr>
          <p:cNvPr id="6" name="Picture 2" descr="C:\Users\nrm\AppData\Local\Microsoft\Windows\INetCache\IE\D03ZN6GI\Frustrated_Telephone_Caller[1].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079" y="-16440"/>
            <a:ext cx="1178100" cy="12200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5881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02" name="Rectangle 2"/>
          <p:cNvSpPr>
            <a:spLocks noGrp="1" noChangeArrowheads="1"/>
          </p:cNvSpPr>
          <p:nvPr>
            <p:ph type="title"/>
          </p:nvPr>
        </p:nvSpPr>
        <p:spPr/>
        <p:txBody>
          <a:bodyPr/>
          <a:lstStyle/>
          <a:p>
            <a:r>
              <a:rPr lang="en-GB" dirty="0" smtClean="0"/>
              <a:t>TimeLine principles</a:t>
            </a:r>
            <a:endParaRPr lang="en-GB" dirty="0"/>
          </a:p>
        </p:txBody>
      </p:sp>
      <p:sp>
        <p:nvSpPr>
          <p:cNvPr id="1075203" name="Rectangle 3" descr="Blue tissue paper"/>
          <p:cNvSpPr>
            <a:spLocks noGrp="1" noChangeArrowheads="1"/>
          </p:cNvSpPr>
          <p:nvPr>
            <p:ph type="body" idx="1"/>
          </p:nvPr>
        </p:nvSpPr>
        <p:spPr>
          <a:xfrm>
            <a:off x="395537" y="1779662"/>
            <a:ext cx="8062913" cy="3113806"/>
          </a:xfrm>
        </p:spPr>
        <p:txBody>
          <a:bodyPr/>
          <a:lstStyle/>
          <a:p>
            <a:r>
              <a:rPr lang="en-GB" sz="2000" dirty="0"/>
              <a:t>Cutting the work into chunks</a:t>
            </a:r>
          </a:p>
          <a:p>
            <a:r>
              <a:rPr lang="en-GB" sz="2000" dirty="0"/>
              <a:t>Estimating</a:t>
            </a:r>
          </a:p>
          <a:p>
            <a:r>
              <a:rPr lang="en-GB" sz="2000" dirty="0"/>
              <a:t>Adding up </a:t>
            </a:r>
            <a:r>
              <a:rPr lang="en-GB" sz="1800" dirty="0" smtClean="0">
                <a:solidFill>
                  <a:schemeClr val="tx1"/>
                </a:solidFill>
              </a:rPr>
              <a:t>(this averages </a:t>
            </a:r>
            <a:r>
              <a:rPr lang="en-GB" sz="1800" dirty="0">
                <a:solidFill>
                  <a:schemeClr val="tx1"/>
                </a:solidFill>
              </a:rPr>
              <a:t>the uncertainties !)</a:t>
            </a:r>
          </a:p>
          <a:p>
            <a:r>
              <a:rPr lang="en-GB" sz="2000" dirty="0"/>
              <a:t>Usually doesn’t fit in the available time</a:t>
            </a:r>
          </a:p>
          <a:p>
            <a:r>
              <a:rPr lang="en-GB" sz="2000" dirty="0"/>
              <a:t>Find strategies to solve the dilemma</a:t>
            </a:r>
          </a:p>
          <a:p>
            <a:r>
              <a:rPr lang="en-GB" sz="2000" dirty="0"/>
              <a:t>Select </a:t>
            </a:r>
            <a:r>
              <a:rPr lang="en-GB" sz="2000" dirty="0" smtClean="0"/>
              <a:t>‘best’ </a:t>
            </a:r>
            <a:r>
              <a:rPr lang="en-GB" sz="2000" dirty="0"/>
              <a:t>strategy</a:t>
            </a:r>
          </a:p>
          <a:p>
            <a:r>
              <a:rPr lang="en-GB" sz="2000" dirty="0"/>
              <a:t>Predict what will happen when</a:t>
            </a:r>
          </a:p>
          <a:p>
            <a:r>
              <a:rPr lang="en-GB" sz="2000" dirty="0"/>
              <a:t>Learn and repeat every week, keeping predictions </a:t>
            </a:r>
            <a:r>
              <a:rPr lang="en-GB" sz="2000" dirty="0" smtClean="0"/>
              <a:t>up-to-date</a:t>
            </a:r>
            <a:endParaRPr lang="en-GB" sz="2000" dirty="0"/>
          </a:p>
        </p:txBody>
      </p:sp>
      <p:pic>
        <p:nvPicPr>
          <p:cNvPr id="3" name="Picture 2"/>
          <p:cNvPicPr>
            <a:picLocks/>
          </p:cNvPicPr>
          <p:nvPr/>
        </p:nvPicPr>
        <p:blipFill>
          <a:blip r:embed="rId2">
            <a:extLst>
              <a:ext uri="{28A0092B-C50C-407E-A947-70E740481C1C}">
                <a14:useLocalDpi xmlns:a14="http://schemas.microsoft.com/office/drawing/2010/main" val="0"/>
              </a:ext>
            </a:extLst>
          </a:blip>
          <a:stretch>
            <a:fillRect/>
          </a:stretch>
        </p:blipFill>
        <p:spPr>
          <a:xfrm rot="10800000" flipH="1" flipV="1">
            <a:off x="5410390" y="13911"/>
            <a:ext cx="3733610" cy="2287810"/>
          </a:xfrm>
          <a:prstGeom prst="rect">
            <a:avLst/>
          </a:prstGeom>
        </p:spPr>
      </p:pic>
      <p:sp>
        <p:nvSpPr>
          <p:cNvPr id="4" name="Footer Placeholder 3"/>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
        <p:nvSpPr>
          <p:cNvPr id="5" name="Slide Number Placeholder 4"/>
          <p:cNvSpPr>
            <a:spLocks noGrp="1"/>
          </p:cNvSpPr>
          <p:nvPr>
            <p:ph type="sldNum" sz="quarter" idx="11"/>
          </p:nvPr>
        </p:nvSpPr>
        <p:spPr/>
        <p:txBody>
          <a:bodyPr/>
          <a:lstStyle/>
          <a:p>
            <a:fld id="{9DD39AF4-C24B-4327-84DC-3FA6172063B4}" type="slidenum">
              <a:rPr lang="en-GB" smtClean="0"/>
              <a:pPr/>
              <a:t>10</a:t>
            </a:fld>
            <a:endParaRPr lang="en-GB" dirty="0"/>
          </a:p>
        </p:txBody>
      </p:sp>
      <p:pic>
        <p:nvPicPr>
          <p:cNvPr id="22530" name="Picture 2" descr="C:\Users\nrm\Desktop\TimeLin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3507854"/>
            <a:ext cx="3730626" cy="744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7763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GB" dirty="0" smtClean="0"/>
              <a:t>TimeLine: Predicting </a:t>
            </a:r>
            <a:r>
              <a:rPr lang="en-GB" i="1" dirty="0" smtClean="0"/>
              <a:t>what</a:t>
            </a:r>
            <a:r>
              <a:rPr lang="en-GB" dirty="0" smtClean="0"/>
              <a:t> will be done </a:t>
            </a:r>
            <a:r>
              <a:rPr lang="en-GB" i="1" dirty="0" smtClean="0"/>
              <a:t>when</a:t>
            </a:r>
          </a:p>
        </p:txBody>
      </p:sp>
      <p:graphicFrame>
        <p:nvGraphicFramePr>
          <p:cNvPr id="1110019" name="Group 3"/>
          <p:cNvGraphicFramePr>
            <a:graphicFrameLocks noGrp="1"/>
          </p:cNvGraphicFramePr>
          <p:nvPr>
            <p:extLst>
              <p:ext uri="{D42A27DB-BD31-4B8C-83A1-F6EECF244321}">
                <p14:modId xmlns:p14="http://schemas.microsoft.com/office/powerpoint/2010/main" val="3957946334"/>
              </p:ext>
            </p:extLst>
          </p:nvPr>
        </p:nvGraphicFramePr>
        <p:xfrm>
          <a:off x="725562" y="1078126"/>
          <a:ext cx="7662862" cy="3767400"/>
        </p:xfrm>
        <a:graphic>
          <a:graphicData uri="http://schemas.openxmlformats.org/drawingml/2006/table">
            <a:tbl>
              <a:tblPr/>
              <a:tblGrid>
                <a:gridCol w="520700"/>
                <a:gridCol w="1436687"/>
                <a:gridCol w="655638"/>
                <a:gridCol w="682625"/>
                <a:gridCol w="744537"/>
                <a:gridCol w="758825"/>
                <a:gridCol w="703263"/>
                <a:gridCol w="720725"/>
                <a:gridCol w="1439862"/>
              </a:tblGrid>
              <a:tr h="45198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Calibr</a:t>
                      </a:r>
                      <a:br>
                        <a:rPr kumimoji="0" lang="en-GB" sz="1400" b="1" i="0" u="none" strike="noStrike" cap="none" normalizeH="0" baseline="0" smtClean="0">
                          <a:ln>
                            <a:noFill/>
                          </a:ln>
                          <a:solidFill>
                            <a:srgbClr val="000000"/>
                          </a:solidFill>
                          <a:effectLst/>
                          <a:latin typeface="Candara" pitchFamily="34" charset="0"/>
                        </a:rPr>
                      </a:br>
                      <a:r>
                        <a:rPr kumimoji="0" lang="en-GB" sz="1400" b="1" i="0" u="none" strike="noStrike" cap="none" normalizeH="0" baseline="0" smtClean="0">
                          <a:ln>
                            <a:noFill/>
                          </a:ln>
                          <a:solidFill>
                            <a:srgbClr val="000000"/>
                          </a:solidFill>
                          <a:effectLst/>
                          <a:latin typeface="Candara" pitchFamily="34" charset="0"/>
                        </a:rPr>
                        <a:t>factor</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cap="fla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1.0</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1.0</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1.0</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1.4</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1.4</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1.4</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1.4</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1.4</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1.4</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cap="flat">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cap="flat">
                      <a:noFill/>
                    </a:lnB>
                    <a:lnTlToBr>
                      <a:noFill/>
                    </a:lnTlToBr>
                    <a:lnBlToTr>
                      <a:noFill/>
                    </a:lnBlToTr>
                    <a:noFill/>
                  </a:tcPr>
                </a:tc>
              </a:tr>
            </a:tbl>
          </a:graphicData>
        </a:graphic>
      </p:graphicFrame>
      <p:graphicFrame>
        <p:nvGraphicFramePr>
          <p:cNvPr id="1110207" name="Group 191"/>
          <p:cNvGraphicFramePr>
            <a:graphicFrameLocks noGrp="1"/>
          </p:cNvGraphicFramePr>
          <p:nvPr>
            <p:extLst>
              <p:ext uri="{D42A27DB-BD31-4B8C-83A1-F6EECF244321}">
                <p14:modId xmlns:p14="http://schemas.microsoft.com/office/powerpoint/2010/main" val="3449506544"/>
              </p:ext>
            </p:extLst>
          </p:nvPr>
        </p:nvGraphicFramePr>
        <p:xfrm>
          <a:off x="725562" y="1078126"/>
          <a:ext cx="7662862" cy="3767400"/>
        </p:xfrm>
        <a:graphic>
          <a:graphicData uri="http://schemas.openxmlformats.org/drawingml/2006/table">
            <a:tbl>
              <a:tblPr/>
              <a:tblGrid>
                <a:gridCol w="520700"/>
                <a:gridCol w="1436687"/>
                <a:gridCol w="655638"/>
                <a:gridCol w="682625"/>
                <a:gridCol w="744537"/>
                <a:gridCol w="758825"/>
                <a:gridCol w="703263"/>
                <a:gridCol w="720725"/>
                <a:gridCol w="1439862"/>
              </a:tblGrid>
              <a:tr h="45198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Calibr</a:t>
                      </a:r>
                      <a:br>
                        <a:rPr kumimoji="0" lang="en-GB" sz="1400" b="1" i="0" u="none" strike="noStrike" cap="none" normalizeH="0" baseline="0" smtClean="0">
                          <a:ln>
                            <a:noFill/>
                          </a:ln>
                          <a:solidFill>
                            <a:srgbClr val="000000"/>
                          </a:solidFill>
                          <a:effectLst/>
                          <a:latin typeface="Candara" pitchFamily="34" charset="0"/>
                        </a:rPr>
                      </a:br>
                      <a:r>
                        <a:rPr kumimoji="0" lang="en-GB" sz="1400" b="1" i="0" u="none" strike="noStrike" cap="none" normalizeH="0" baseline="0" smtClean="0">
                          <a:ln>
                            <a:noFill/>
                          </a:ln>
                          <a:solidFill>
                            <a:srgbClr val="000000"/>
                          </a:solidFill>
                          <a:effectLst/>
                          <a:latin typeface="Candara" pitchFamily="34" charset="0"/>
                        </a:rPr>
                        <a:t>still to</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cap="fla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2</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4.2</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1.4</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4.2</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5.6</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7.0</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9.8</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a:noFill/>
                    </a:lnB>
                    <a:lnTlToBr>
                      <a:noFill/>
                    </a:lnTlToBr>
                    <a:lnBlToTr>
                      <a:noFill/>
                    </a:lnBlToTr>
                    <a:noFill/>
                  </a:tcPr>
                </a:tc>
              </a:tr>
              <a:tr h="24624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cap="flat">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graphicFrame>
        <p:nvGraphicFramePr>
          <p:cNvPr id="1110395" name="Group 379"/>
          <p:cNvGraphicFramePr>
            <a:graphicFrameLocks noGrp="1"/>
          </p:cNvGraphicFramePr>
          <p:nvPr>
            <p:extLst>
              <p:ext uri="{D42A27DB-BD31-4B8C-83A1-F6EECF244321}">
                <p14:modId xmlns:p14="http://schemas.microsoft.com/office/powerpoint/2010/main" val="3420808907"/>
              </p:ext>
            </p:extLst>
          </p:nvPr>
        </p:nvGraphicFramePr>
        <p:xfrm>
          <a:off x="725562" y="1078126"/>
          <a:ext cx="7662862" cy="3767400"/>
        </p:xfrm>
        <a:graphic>
          <a:graphicData uri="http://schemas.openxmlformats.org/drawingml/2006/table">
            <a:tbl>
              <a:tblPr/>
              <a:tblGrid>
                <a:gridCol w="520700"/>
                <a:gridCol w="1436687"/>
                <a:gridCol w="655638"/>
                <a:gridCol w="682625"/>
                <a:gridCol w="744537"/>
                <a:gridCol w="758825"/>
                <a:gridCol w="703263"/>
                <a:gridCol w="720725"/>
                <a:gridCol w="1439862"/>
              </a:tblGrid>
              <a:tr h="45198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cap="flat">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dirty="0" smtClean="0">
                          <a:ln>
                            <a:noFill/>
                          </a:ln>
                          <a:solidFill>
                            <a:srgbClr val="000000"/>
                          </a:solidFill>
                          <a:effectLst/>
                          <a:latin typeface="Candara" pitchFamily="34" charset="0"/>
                        </a:rPr>
                        <a:t>Ratio</a:t>
                      </a:r>
                      <a:br>
                        <a:rPr kumimoji="0" lang="en-GB" sz="1400" b="1" i="0" u="none" strike="noStrike" cap="none" normalizeH="0" baseline="0" dirty="0" smtClean="0">
                          <a:ln>
                            <a:noFill/>
                          </a:ln>
                          <a:solidFill>
                            <a:srgbClr val="000000"/>
                          </a:solidFill>
                          <a:effectLst/>
                          <a:latin typeface="Candara" pitchFamily="34" charset="0"/>
                        </a:rPr>
                      </a:br>
                      <a:r>
                        <a:rPr kumimoji="0" lang="en-GB" sz="1400" b="1" i="0" u="none" strike="noStrike" cap="none" normalizeH="0" baseline="0" dirty="0" smtClean="0">
                          <a:ln>
                            <a:noFill/>
                          </a:ln>
                          <a:solidFill>
                            <a:srgbClr val="000000"/>
                          </a:solidFill>
                          <a:effectLst/>
                          <a:latin typeface="Candara" pitchFamily="34" charset="0"/>
                        </a:rPr>
                        <a:t>real/</a:t>
                      </a:r>
                      <a:r>
                        <a:rPr kumimoji="0" lang="en-GB" sz="1400" b="1" i="0" u="none" strike="noStrike" cap="none" normalizeH="0" baseline="0" dirty="0" err="1" smtClean="0">
                          <a:ln>
                            <a:noFill/>
                          </a:ln>
                          <a:solidFill>
                            <a:srgbClr val="000000"/>
                          </a:solidFill>
                          <a:effectLst/>
                          <a:latin typeface="Candara" pitchFamily="34" charset="0"/>
                        </a:rPr>
                        <a:t>est</a:t>
                      </a: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cap="fla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1.0</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1.2</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3.0</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dirty="0" smtClean="0">
                          <a:ln>
                            <a:noFill/>
                          </a:ln>
                          <a:solidFill>
                            <a:srgbClr val="000000"/>
                          </a:solidFill>
                          <a:effectLst/>
                          <a:latin typeface="Candara" pitchFamily="34" charset="0"/>
                        </a:rPr>
                        <a:t>2.5</a:t>
                      </a: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1.0</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cap="flat">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cap="flat">
                      <a:noFill/>
                    </a:lnB>
                    <a:lnTlToBr>
                      <a:noFill/>
                    </a:lnTlToBr>
                    <a:lnBlToTr>
                      <a:noFill/>
                    </a:lnBlToTr>
                    <a:noFill/>
                  </a:tcPr>
                </a:tc>
              </a:tr>
            </a:tbl>
          </a:graphicData>
        </a:graphic>
      </p:graphicFrame>
      <p:graphicFrame>
        <p:nvGraphicFramePr>
          <p:cNvPr id="1110583" name="Group 567"/>
          <p:cNvGraphicFramePr>
            <a:graphicFrameLocks noGrp="1"/>
          </p:cNvGraphicFramePr>
          <p:nvPr>
            <p:extLst>
              <p:ext uri="{D42A27DB-BD31-4B8C-83A1-F6EECF244321}">
                <p14:modId xmlns:p14="http://schemas.microsoft.com/office/powerpoint/2010/main" val="3955784533"/>
              </p:ext>
            </p:extLst>
          </p:nvPr>
        </p:nvGraphicFramePr>
        <p:xfrm>
          <a:off x="725562" y="1078126"/>
          <a:ext cx="7662862" cy="3767400"/>
        </p:xfrm>
        <a:graphic>
          <a:graphicData uri="http://schemas.openxmlformats.org/drawingml/2006/table">
            <a:tbl>
              <a:tblPr/>
              <a:tblGrid>
                <a:gridCol w="520700"/>
                <a:gridCol w="1436687"/>
                <a:gridCol w="655638"/>
                <a:gridCol w="682625"/>
                <a:gridCol w="744537"/>
                <a:gridCol w="758825"/>
                <a:gridCol w="703263"/>
                <a:gridCol w="720725"/>
                <a:gridCol w="1439862"/>
              </a:tblGrid>
              <a:tr h="45198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cap="flat">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dirty="0" smtClean="0">
                          <a:ln>
                            <a:noFill/>
                          </a:ln>
                          <a:solidFill>
                            <a:srgbClr val="000000"/>
                          </a:solidFill>
                          <a:effectLst/>
                          <a:latin typeface="Candara" pitchFamily="34" charset="0"/>
                        </a:rPr>
                        <a:t>Spent</a:t>
                      </a: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Still to</a:t>
                      </a:r>
                      <a:br>
                        <a:rPr kumimoji="0" lang="en-GB" sz="1400" b="1" i="0" u="none" strike="noStrike" cap="none" normalizeH="0" baseline="0" smtClean="0">
                          <a:ln>
                            <a:noFill/>
                          </a:ln>
                          <a:solidFill>
                            <a:srgbClr val="000000"/>
                          </a:solidFill>
                          <a:effectLst/>
                          <a:latin typeface="Candara" pitchFamily="34" charset="0"/>
                        </a:rPr>
                      </a:br>
                      <a:r>
                        <a:rPr kumimoji="0" lang="en-GB" sz="1400" b="1" i="0" u="none" strike="noStrike" cap="none" normalizeH="0" baseline="0" smtClean="0">
                          <a:ln>
                            <a:noFill/>
                          </a:ln>
                          <a:solidFill>
                            <a:srgbClr val="000000"/>
                          </a:solidFill>
                          <a:effectLst/>
                          <a:latin typeface="Candara" pitchFamily="34" charset="0"/>
                        </a:rPr>
                        <a:t>spend</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cap="fla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2</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0</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5</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3</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0</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3</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2</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4</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dirty="0" smtClean="0">
                          <a:ln>
                            <a:noFill/>
                          </a:ln>
                          <a:solidFill>
                            <a:srgbClr val="000000"/>
                          </a:solidFill>
                          <a:effectLst/>
                          <a:latin typeface="Candara" pitchFamily="34" charset="0"/>
                        </a:rPr>
                        <a:t> </a:t>
                      </a: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cap="flat">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cap="flat">
                      <a:noFill/>
                    </a:lnB>
                    <a:lnTlToBr>
                      <a:noFill/>
                    </a:lnTlToBr>
                    <a:lnBlToTr>
                      <a:noFill/>
                    </a:lnBlToTr>
                    <a:noFill/>
                  </a:tcPr>
                </a:tc>
              </a:tr>
            </a:tbl>
          </a:graphicData>
        </a:graphic>
      </p:graphicFrame>
      <p:graphicFrame>
        <p:nvGraphicFramePr>
          <p:cNvPr id="1110772" name="Group 756"/>
          <p:cNvGraphicFramePr>
            <a:graphicFrameLocks noGrp="1"/>
          </p:cNvGraphicFramePr>
          <p:nvPr>
            <p:extLst>
              <p:ext uri="{D42A27DB-BD31-4B8C-83A1-F6EECF244321}">
                <p14:modId xmlns:p14="http://schemas.microsoft.com/office/powerpoint/2010/main" val="306500011"/>
              </p:ext>
            </p:extLst>
          </p:nvPr>
        </p:nvGraphicFramePr>
        <p:xfrm>
          <a:off x="725562" y="1078126"/>
          <a:ext cx="7662862" cy="3767400"/>
        </p:xfrm>
        <a:graphic>
          <a:graphicData uri="http://schemas.openxmlformats.org/drawingml/2006/table">
            <a:tbl>
              <a:tblPr/>
              <a:tblGrid>
                <a:gridCol w="520700"/>
                <a:gridCol w="1436687"/>
                <a:gridCol w="655638"/>
                <a:gridCol w="682625"/>
                <a:gridCol w="744537"/>
                <a:gridCol w="758825"/>
                <a:gridCol w="703263"/>
                <a:gridCol w="720725"/>
                <a:gridCol w="1439862"/>
              </a:tblGrid>
              <a:tr h="45198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cap="flat">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Estim</a:t>
                      </a:r>
                      <a:br>
                        <a:rPr kumimoji="0" lang="en-GB" sz="1400" b="1" i="0" u="none" strike="noStrike" cap="none" normalizeH="0" baseline="0" smtClean="0">
                          <a:ln>
                            <a:noFill/>
                          </a:ln>
                          <a:solidFill>
                            <a:srgbClr val="000000"/>
                          </a:solidFill>
                          <a:effectLst/>
                          <a:latin typeface="Candara" pitchFamily="34" charset="0"/>
                        </a:rPr>
                      </a:b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cap="fla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2</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5</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2</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5</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dirty="0" smtClean="0">
                          <a:ln>
                            <a:noFill/>
                          </a:ln>
                          <a:solidFill>
                            <a:srgbClr val="000000"/>
                          </a:solidFill>
                          <a:effectLst/>
                          <a:latin typeface="Candara" pitchFamily="34" charset="0"/>
                        </a:rPr>
                        <a:t>3</a:t>
                      </a: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3</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4</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5</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7</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cap="flat">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cap="flat">
                      <a:noFill/>
                    </a:lnB>
                    <a:lnTlToBr>
                      <a:noFill/>
                    </a:lnTlToBr>
                    <a:lnBlToTr>
                      <a:noFill/>
                    </a:lnBlToTr>
                    <a:noFill/>
                  </a:tcPr>
                </a:tc>
              </a:tr>
            </a:tbl>
          </a:graphicData>
        </a:graphic>
      </p:graphicFrame>
      <p:graphicFrame>
        <p:nvGraphicFramePr>
          <p:cNvPr id="1110960" name="Group 944"/>
          <p:cNvGraphicFramePr>
            <a:graphicFrameLocks noGrp="1"/>
          </p:cNvGraphicFramePr>
          <p:nvPr>
            <p:extLst>
              <p:ext uri="{D42A27DB-BD31-4B8C-83A1-F6EECF244321}">
                <p14:modId xmlns:p14="http://schemas.microsoft.com/office/powerpoint/2010/main" val="1971169068"/>
              </p:ext>
            </p:extLst>
          </p:nvPr>
        </p:nvGraphicFramePr>
        <p:xfrm>
          <a:off x="725562" y="1078126"/>
          <a:ext cx="7662862" cy="3767400"/>
        </p:xfrm>
        <a:graphic>
          <a:graphicData uri="http://schemas.openxmlformats.org/drawingml/2006/table">
            <a:tbl>
              <a:tblPr/>
              <a:tblGrid>
                <a:gridCol w="520700"/>
                <a:gridCol w="1436687"/>
                <a:gridCol w="655638"/>
                <a:gridCol w="682625"/>
                <a:gridCol w="744537"/>
                <a:gridCol w="758825"/>
                <a:gridCol w="703263"/>
                <a:gridCol w="720725"/>
                <a:gridCol w="1439862"/>
              </a:tblGrid>
              <a:tr h="45198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dirty="0" smtClean="0">
                          <a:ln>
                            <a:noFill/>
                          </a:ln>
                          <a:solidFill>
                            <a:srgbClr val="000000"/>
                          </a:solidFill>
                          <a:effectLst/>
                          <a:latin typeface="Candara" pitchFamily="34" charset="0"/>
                        </a:rPr>
                        <a:t>Line</a:t>
                      </a: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Activity</a:t>
                      </a:r>
                    </a:p>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cap="fla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dirty="0" smtClean="0">
                          <a:ln>
                            <a:noFill/>
                          </a:ln>
                          <a:solidFill>
                            <a:srgbClr val="000000"/>
                          </a:solidFill>
                          <a:effectLst/>
                          <a:latin typeface="Candara" pitchFamily="34" charset="0"/>
                        </a:rPr>
                        <a:t>Activity 1</a:t>
                      </a: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2</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dirty="0" smtClean="0">
                          <a:ln>
                            <a:noFill/>
                          </a:ln>
                          <a:solidFill>
                            <a:srgbClr val="000000"/>
                          </a:solidFill>
                          <a:effectLst/>
                          <a:latin typeface="Candara" pitchFamily="34" charset="0"/>
                        </a:rPr>
                        <a:t>Activity 2</a:t>
                      </a: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3</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Activity 3</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4</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Activity 4</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5</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Activity 5</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6</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Activity 6</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7</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Activity 7</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8</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Activity 8</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ea typeface="Gulim" pitchFamily="34" charset="-127"/>
                          <a:sym typeface="Symbol" pitchFamily="18" charset="2"/>
                        </a:rPr>
                        <a:t></a:t>
                      </a: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	</a:t>
                      </a:r>
                      <a:r>
                        <a:rPr kumimoji="0" lang="en-GB" sz="1400" b="1" i="0" u="none" strike="noStrike" cap="none" normalizeH="0" baseline="0" smtClean="0">
                          <a:ln>
                            <a:noFill/>
                          </a:ln>
                          <a:solidFill>
                            <a:srgbClr val="000000"/>
                          </a:solidFill>
                          <a:effectLst/>
                          <a:latin typeface="Candara" pitchFamily="34" charset="0"/>
                          <a:sym typeface="Symbol" pitchFamily="18" charset="2"/>
                        </a:rPr>
                        <a:t></a:t>
                      </a: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16</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Activity 16</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17</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Activity 17</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18</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Activity 18</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cap="flat">
                      <a:noFill/>
                    </a:lnR>
                    <a:lnT>
                      <a:noFill/>
                    </a:lnT>
                    <a:lnB>
                      <a:noFill/>
                    </a:lnB>
                    <a:lnTlToBr>
                      <a:noFill/>
                    </a:lnTlToBr>
                    <a:lnBlToTr>
                      <a:noFill/>
                    </a:lnBlToTr>
                    <a:noFill/>
                  </a:tcPr>
                </a:tc>
              </a:tr>
              <a:tr h="24624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Candara" pitchFamily="34" charset="0"/>
                      </a:endParaRPr>
                    </a:p>
                  </a:txBody>
                  <a:tcPr marL="54000" marR="54000" marT="13500" marB="27000" horzOverflow="overflow">
                    <a:lnL>
                      <a:noFill/>
                    </a:lnL>
                    <a:lnR cap="flat">
                      <a:noFill/>
                    </a:lnR>
                    <a:lnT>
                      <a:noFill/>
                    </a:lnT>
                    <a:lnB cap="flat">
                      <a:noFill/>
                    </a:lnB>
                    <a:lnTlToBr>
                      <a:noFill/>
                    </a:lnTlToBr>
                    <a:lnBlToTr>
                      <a:noFill/>
                    </a:lnBlToTr>
                    <a:noFill/>
                  </a:tcPr>
                </a:tc>
              </a:tr>
            </a:tbl>
          </a:graphicData>
        </a:graphic>
      </p:graphicFrame>
      <p:graphicFrame>
        <p:nvGraphicFramePr>
          <p:cNvPr id="1111137" name="Group 1121"/>
          <p:cNvGraphicFramePr>
            <a:graphicFrameLocks noGrp="1"/>
          </p:cNvGraphicFramePr>
          <p:nvPr>
            <p:extLst>
              <p:ext uri="{D42A27DB-BD31-4B8C-83A1-F6EECF244321}">
                <p14:modId xmlns:p14="http://schemas.microsoft.com/office/powerpoint/2010/main" val="3178493809"/>
              </p:ext>
            </p:extLst>
          </p:nvPr>
        </p:nvGraphicFramePr>
        <p:xfrm>
          <a:off x="725562" y="1078126"/>
          <a:ext cx="7662862" cy="3767400"/>
        </p:xfrm>
        <a:graphic>
          <a:graphicData uri="http://schemas.openxmlformats.org/drawingml/2006/table">
            <a:tbl>
              <a:tblPr/>
              <a:tblGrid>
                <a:gridCol w="520700"/>
                <a:gridCol w="1436687"/>
                <a:gridCol w="655638"/>
                <a:gridCol w="682625"/>
                <a:gridCol w="744537"/>
                <a:gridCol w="758825"/>
                <a:gridCol w="703263"/>
                <a:gridCol w="720725"/>
                <a:gridCol w="1439862"/>
              </a:tblGrid>
              <a:tr h="45198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cap="flat">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Date</a:t>
                      </a:r>
                      <a:br>
                        <a:rPr kumimoji="0" lang="en-GB" sz="1400" b="1" i="0" u="none" strike="noStrike" cap="none" normalizeH="0" baseline="0" smtClean="0">
                          <a:ln>
                            <a:noFill/>
                          </a:ln>
                          <a:solidFill>
                            <a:srgbClr val="000000"/>
                          </a:solidFill>
                          <a:effectLst/>
                          <a:latin typeface="Candara" pitchFamily="34" charset="0"/>
                        </a:rPr>
                      </a:br>
                      <a:r>
                        <a:rPr kumimoji="0" lang="en-GB" sz="1400" b="1" i="0" u="none" strike="noStrike" cap="none" normalizeH="0" baseline="0" smtClean="0">
                          <a:ln>
                            <a:noFill/>
                          </a:ln>
                          <a:solidFill>
                            <a:srgbClr val="000000"/>
                          </a:solidFill>
                          <a:effectLst/>
                          <a:latin typeface="Candara" pitchFamily="34" charset="0"/>
                        </a:rPr>
                        <a:t>done</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30 Mar 2009</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dirty="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 Apr 2009</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2 Apr 2009</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9 Apr 2009</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10 Apr 2009</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16 Apr 2009</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rgbClr val="000000"/>
                        </a:solidFill>
                        <a:effectLst/>
                        <a:latin typeface="Candara" pitchFamily="34" charset="0"/>
                        <a:sym typeface="ＭＳ Ｐゴシック" pitchFamily="34" charset="-128"/>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2 Jun 2009</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11 Jun 2009</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240">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cap="flat">
                      <a:noFill/>
                    </a:lnL>
                    <a:lnR>
                      <a:noFill/>
                    </a:lnR>
                    <a:lnT>
                      <a:noFill/>
                    </a:lnT>
                    <a:lnB>
                      <a:noFill/>
                    </a:lnB>
                    <a:lnTlToBr>
                      <a:noFill/>
                    </a:lnTlToBr>
                    <a:lnBlToTr>
                      <a:noFill/>
                    </a:lnBlToTr>
                    <a:noFill/>
                  </a:tcPr>
                </a:tc>
                <a:tc>
                  <a:txBody>
                    <a:bodyPr/>
                    <a:lstStyle/>
                    <a:p>
                      <a:pPr marL="342900" marR="0" lvl="0" indent="-342900" algn="l"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a:noFill/>
                    </a:lnR>
                    <a:lnT>
                      <a:noFill/>
                    </a:lnT>
                    <a:lnB>
                      <a:noFill/>
                    </a:lnB>
                    <a:lnTlToBr>
                      <a:noFill/>
                    </a:lnTlToBr>
                    <a:lnBlToTr>
                      <a:noFill/>
                    </a:lnBlToTr>
                    <a:noFill/>
                  </a:tcPr>
                </a:tc>
                <a:tc>
                  <a:txBody>
                    <a:bodyPr/>
                    <a:lstStyle/>
                    <a:p>
                      <a:pPr marL="342900" marR="0" lvl="0" indent="-342900" algn="ctr" defTabSz="915988" rtl="0" eaLnBrk="1" fontAlgn="base" latinLnBrk="0" hangingPunct="1">
                        <a:lnSpc>
                          <a:spcPct val="100000"/>
                        </a:lnSpc>
                        <a:spcBef>
                          <a:spcPct val="0"/>
                        </a:spcBef>
                        <a:spcAft>
                          <a:spcPct val="0"/>
                        </a:spcAft>
                        <a:buClrTx/>
                        <a:buSzTx/>
                        <a:buFontTx/>
                        <a:buNone/>
                        <a:tabLst>
                          <a:tab pos="180975" algn="l"/>
                        </a:tabLst>
                      </a:pP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r" defTabSz="915988" rtl="0" eaLnBrk="1" fontAlgn="base" latinLnBrk="0" hangingPunct="1">
                        <a:lnSpc>
                          <a:spcPct val="100000"/>
                        </a:lnSpc>
                        <a:spcBef>
                          <a:spcPct val="0"/>
                        </a:spcBef>
                        <a:spcAft>
                          <a:spcPct val="0"/>
                        </a:spcAft>
                        <a:buClrTx/>
                        <a:buSzTx/>
                        <a:buFontTx/>
                        <a:buNone/>
                        <a:tabLst>
                          <a:tab pos="180975" algn="l"/>
                        </a:tabLst>
                      </a:pPr>
                      <a:r>
                        <a:rPr kumimoji="0" lang="en-GB" sz="1400" b="1" i="0" u="none" strike="noStrike" cap="none" normalizeH="0" baseline="0" smtClean="0">
                          <a:ln>
                            <a:noFill/>
                          </a:ln>
                          <a:solidFill>
                            <a:srgbClr val="000000"/>
                          </a:solidFill>
                          <a:effectLst/>
                          <a:latin typeface="Candara" pitchFamily="34" charset="0"/>
                        </a:rPr>
                        <a:t>25 Jun 2009</a:t>
                      </a:r>
                      <a:endParaRPr kumimoji="0" lang="en-GB" sz="1400" b="1" i="0" u="none" strike="noStrike" cap="none" normalizeH="0" baseline="0" smtClean="0">
                        <a:ln>
                          <a:noFill/>
                        </a:ln>
                        <a:solidFill>
                          <a:schemeClr val="tx1"/>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24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cap="flat">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a:noFill/>
                    </a:lnR>
                    <a:lnT>
                      <a:noFill/>
                    </a:lnT>
                    <a:lnB cap="flat">
                      <a:noFill/>
                    </a:lnB>
                    <a:lnTlToBr>
                      <a:noFill/>
                    </a:lnTlToBr>
                    <a:lnBlToTr>
                      <a:noFill/>
                    </a:lnBlToTr>
                    <a:noFill/>
                  </a:tcPr>
                </a:tc>
                <a:tc>
                  <a:txBody>
                    <a:bodyPr/>
                    <a:lstStyle/>
                    <a:p>
                      <a:pPr marL="0" marR="0" lvl="0" indent="0" algn="ctr"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smtClean="0">
                        <a:ln>
                          <a:noFill/>
                        </a:ln>
                        <a:solidFill>
                          <a:srgbClr val="FF0000"/>
                        </a:solidFill>
                        <a:effectLst/>
                        <a:latin typeface="Candara" pitchFamily="34" charset="0"/>
                      </a:endParaRPr>
                    </a:p>
                  </a:txBody>
                  <a:tcPr marL="54000" marR="54000" marT="13500" marB="270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Candara" pitchFamily="34" charset="0"/>
                      </a:endParaRPr>
                    </a:p>
                  </a:txBody>
                  <a:tcPr marL="54000" marR="54000" marT="13500" marB="27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Slide Number Placeholder 1"/>
          <p:cNvSpPr>
            <a:spLocks noGrp="1"/>
          </p:cNvSpPr>
          <p:nvPr>
            <p:ph type="sldNum" sz="quarter" idx="11"/>
          </p:nvPr>
        </p:nvSpPr>
        <p:spPr/>
        <p:txBody>
          <a:bodyPr/>
          <a:lstStyle/>
          <a:p>
            <a:fld id="{9DD39AF4-C24B-4327-84DC-3FA6172063B4}" type="slidenum">
              <a:rPr lang="en-GB" smtClean="0"/>
              <a:pPr/>
              <a:t>11</a:t>
            </a:fld>
            <a:endParaRPr lang="en-GB" dirty="0"/>
          </a:p>
        </p:txBody>
      </p:sp>
      <p:sp>
        <p:nvSpPr>
          <p:cNvPr id="3" name="Footer Placeholder 2"/>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
        <p:nvSpPr>
          <p:cNvPr id="12" name="Rounded Rectangle 11"/>
          <p:cNvSpPr/>
          <p:nvPr/>
        </p:nvSpPr>
        <p:spPr>
          <a:xfrm>
            <a:off x="3491880" y="1563638"/>
            <a:ext cx="1080120" cy="1224136"/>
          </a:xfrm>
          <a:prstGeom prst="roundRect">
            <a:avLst>
              <a:gd name="adj" fmla="val 5625"/>
            </a:avLst>
          </a:prstGeom>
          <a:noFill/>
          <a:ln w="254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Rounded Rectangle 12"/>
          <p:cNvSpPr/>
          <p:nvPr/>
        </p:nvSpPr>
        <p:spPr>
          <a:xfrm>
            <a:off x="2771800" y="1563638"/>
            <a:ext cx="432048" cy="1224136"/>
          </a:xfrm>
          <a:prstGeom prst="roundRect">
            <a:avLst>
              <a:gd name="adj" fmla="val 5625"/>
            </a:avLst>
          </a:prstGeom>
          <a:noFill/>
          <a:ln w="254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 name="Rounded Rectangle 13"/>
          <p:cNvSpPr/>
          <p:nvPr/>
        </p:nvSpPr>
        <p:spPr>
          <a:xfrm>
            <a:off x="5580112" y="2794400"/>
            <a:ext cx="576064" cy="1800200"/>
          </a:xfrm>
          <a:prstGeom prst="roundRect">
            <a:avLst>
              <a:gd name="adj" fmla="val 5625"/>
            </a:avLst>
          </a:prstGeom>
          <a:noFill/>
          <a:ln w="25400">
            <a:solidFill>
              <a:srgbClr val="20A04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 name="Rounded Rectangle 14"/>
          <p:cNvSpPr/>
          <p:nvPr/>
        </p:nvSpPr>
        <p:spPr>
          <a:xfrm>
            <a:off x="6732240" y="2067694"/>
            <a:ext cx="1187624" cy="576064"/>
          </a:xfrm>
          <a:prstGeom prst="roundRect">
            <a:avLst>
              <a:gd name="adj" fmla="val 8881"/>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rgbClr val="C00000"/>
                </a:solidFill>
                <a:latin typeface="Candara" panose="020E0502030303020204" pitchFamily="34" charset="0"/>
              </a:rPr>
              <a:t>21</a:t>
            </a:r>
            <a:r>
              <a:rPr lang="en-US" b="1" dirty="0">
                <a:solidFill>
                  <a:schemeClr val="tx1">
                    <a:lumMod val="85000"/>
                    <a:lumOff val="15000"/>
                  </a:schemeClr>
                </a:solidFill>
                <a:latin typeface="Candara" panose="020E0502030303020204" pitchFamily="34" charset="0"/>
              </a:rPr>
              <a:t>/</a:t>
            </a:r>
            <a:r>
              <a:rPr lang="en-US" b="1" dirty="0">
                <a:solidFill>
                  <a:srgbClr val="7030A0"/>
                </a:solidFill>
                <a:latin typeface="Candara" panose="020E0502030303020204" pitchFamily="34" charset="0"/>
              </a:rPr>
              <a:t>15</a:t>
            </a:r>
            <a:r>
              <a:rPr lang="en-US" b="1" dirty="0">
                <a:solidFill>
                  <a:schemeClr val="tx1">
                    <a:lumMod val="85000"/>
                    <a:lumOff val="15000"/>
                  </a:schemeClr>
                </a:solidFill>
                <a:latin typeface="Candara" panose="020E0502030303020204" pitchFamily="34" charset="0"/>
              </a:rPr>
              <a:t> = </a:t>
            </a:r>
            <a:r>
              <a:rPr lang="en-US" b="1" dirty="0" smtClean="0">
                <a:solidFill>
                  <a:srgbClr val="20A042"/>
                </a:solidFill>
                <a:latin typeface="Candara" panose="020E0502030303020204" pitchFamily="34" charset="0"/>
              </a:rPr>
              <a:t>1.4</a:t>
            </a:r>
            <a:endParaRPr lang="en-GB" b="1" dirty="0">
              <a:solidFill>
                <a:srgbClr val="20A042"/>
              </a:solidFill>
              <a:latin typeface="Candara" panose="020E0502030303020204" pitchFamily="34" charset="0"/>
            </a:endParaRPr>
          </a:p>
        </p:txBody>
      </p:sp>
    </p:spTree>
    <p:extLst>
      <p:ext uri="{BB962C8B-B14F-4D97-AF65-F5344CB8AC3E}">
        <p14:creationId xmlns:p14="http://schemas.microsoft.com/office/powerpoint/2010/main" val="497254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110960"/>
                                        </p:tgtEl>
                                        <p:attrNameLst>
                                          <p:attrName>style.visibility</p:attrName>
                                        </p:attrNameLst>
                                      </p:cBhvr>
                                      <p:to>
                                        <p:strVal val="visible"/>
                                      </p:to>
                                    </p:set>
                                    <p:animEffect transition="in" filter="wipe(up)">
                                      <p:cBhvr>
                                        <p:cTn id="7" dur="500"/>
                                        <p:tgtEl>
                                          <p:spTgt spid="111096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110772"/>
                                        </p:tgtEl>
                                        <p:attrNameLst>
                                          <p:attrName>style.visibility</p:attrName>
                                        </p:attrNameLst>
                                      </p:cBhvr>
                                      <p:to>
                                        <p:strVal val="visible"/>
                                      </p:to>
                                    </p:set>
                                    <p:animEffect transition="in" filter="wipe(up)">
                                      <p:cBhvr>
                                        <p:cTn id="12" dur="500"/>
                                        <p:tgtEl>
                                          <p:spTgt spid="111077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110583"/>
                                        </p:tgtEl>
                                        <p:attrNameLst>
                                          <p:attrName>style.visibility</p:attrName>
                                        </p:attrNameLst>
                                      </p:cBhvr>
                                      <p:to>
                                        <p:strVal val="visible"/>
                                      </p:to>
                                    </p:set>
                                    <p:animEffect transition="in" filter="wipe(up)">
                                      <p:cBhvr>
                                        <p:cTn id="17" dur="500"/>
                                        <p:tgtEl>
                                          <p:spTgt spid="111058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110395"/>
                                        </p:tgtEl>
                                        <p:attrNameLst>
                                          <p:attrName>style.visibility</p:attrName>
                                        </p:attrNameLst>
                                      </p:cBhvr>
                                      <p:to>
                                        <p:strVal val="visible"/>
                                      </p:to>
                                    </p:set>
                                    <p:animEffect transition="in" filter="wipe(up)">
                                      <p:cBhvr>
                                        <p:cTn id="22" dur="500"/>
                                        <p:tgtEl>
                                          <p:spTgt spid="111039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110019"/>
                                        </p:tgtEl>
                                        <p:attrNameLst>
                                          <p:attrName>style.visibility</p:attrName>
                                        </p:attrNameLst>
                                      </p:cBhvr>
                                      <p:to>
                                        <p:strVal val="visible"/>
                                      </p:to>
                                    </p:set>
                                    <p:animEffect transition="in" filter="wipe(up)">
                                      <p:cBhvr>
                                        <p:cTn id="27" dur="500"/>
                                        <p:tgtEl>
                                          <p:spTgt spid="111001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childTnLst>
                                  <p:subTnLst>
                                    <p:set>
                                      <p:cBhvr override="childStyle">
                                        <p:cTn dur="1" fill="hold" display="0" masterRel="nextClick" afterEffect="1"/>
                                        <p:tgtEl>
                                          <p:spTgt spid="15"/>
                                        </p:tgtEl>
                                        <p:attrNameLst>
                                          <p:attrName>style.visibility</p:attrName>
                                        </p:attrNameLst>
                                      </p:cBhvr>
                                      <p:to>
                                        <p:strVal val="hidden"/>
                                      </p:to>
                                    </p:set>
                                  </p:subTnLst>
                                </p:cTn>
                              </p:par>
                              <p:par>
                                <p:cTn id="32" presetID="1"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childTnLst>
                                  <p:subTnLst>
                                    <p:set>
                                      <p:cBhvr override="childStyle">
                                        <p:cTn dur="1" fill="hold" display="0" masterRel="nextClick" afterEffect="1"/>
                                        <p:tgtEl>
                                          <p:spTgt spid="13"/>
                                        </p:tgtEl>
                                        <p:attrNameLst>
                                          <p:attrName>style.visibility</p:attrName>
                                        </p:attrNameLst>
                                      </p:cBhvr>
                                      <p:to>
                                        <p:strVal val="hidden"/>
                                      </p:to>
                                    </p:set>
                                  </p:subTnLst>
                                </p:cTn>
                              </p:par>
                              <p:par>
                                <p:cTn id="34" presetID="1" presetClass="entr" presetSubtype="0"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par>
                                <p:cTn id="36" presetID="1" presetClass="entr" presetSubtype="0"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110207"/>
                                        </p:tgtEl>
                                        <p:attrNameLst>
                                          <p:attrName>style.visibility</p:attrName>
                                        </p:attrNameLst>
                                      </p:cBhvr>
                                      <p:to>
                                        <p:strVal val="visible"/>
                                      </p:to>
                                    </p:set>
                                    <p:animEffect transition="in" filter="wipe(up)">
                                      <p:cBhvr>
                                        <p:cTn id="42" dur="500"/>
                                        <p:tgtEl>
                                          <p:spTgt spid="111020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1111137"/>
                                        </p:tgtEl>
                                        <p:attrNameLst>
                                          <p:attrName>style.visibility</p:attrName>
                                        </p:attrNameLst>
                                      </p:cBhvr>
                                      <p:to>
                                        <p:strVal val="visible"/>
                                      </p:to>
                                    </p:set>
                                    <p:animEffect transition="in" filter="wipe(up)">
                                      <p:cBhvr>
                                        <p:cTn id="47" dur="500"/>
                                        <p:tgtEl>
                                          <p:spTgt spid="1111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826" name="Rectangle 2"/>
          <p:cNvSpPr>
            <a:spLocks noGrp="1" noChangeArrowheads="1"/>
          </p:cNvSpPr>
          <p:nvPr>
            <p:ph type="title"/>
          </p:nvPr>
        </p:nvSpPr>
        <p:spPr/>
        <p:txBody>
          <a:bodyPr/>
          <a:lstStyle/>
          <a:p>
            <a:r>
              <a:rPr lang="en-US" smtClean="0"/>
              <a:t>What do we do if we see we won’t make it on time ?</a:t>
            </a:r>
            <a:r>
              <a:rPr lang="en-GB" smtClean="0"/>
              <a:t> </a:t>
            </a:r>
            <a:endParaRPr lang="en-GB" dirty="0"/>
          </a:p>
        </p:txBody>
      </p:sp>
      <p:sp>
        <p:nvSpPr>
          <p:cNvPr id="3" name="Slide Number Placeholder 2"/>
          <p:cNvSpPr>
            <a:spLocks noGrp="1"/>
          </p:cNvSpPr>
          <p:nvPr>
            <p:ph type="sldNum" sz="quarter" idx="11"/>
          </p:nvPr>
        </p:nvSpPr>
        <p:spPr/>
        <p:txBody>
          <a:bodyPr/>
          <a:lstStyle/>
          <a:p>
            <a:fld id="{9DD39AF4-C24B-4327-84DC-3FA6172063B4}" type="slidenum">
              <a:rPr lang="en-GB" smtClean="0"/>
              <a:pPr/>
              <a:t>12</a:t>
            </a:fld>
            <a:endParaRPr lang="en-GB" dirty="0"/>
          </a:p>
        </p:txBody>
      </p:sp>
      <p:graphicFrame>
        <p:nvGraphicFramePr>
          <p:cNvPr id="16" name="Object 3"/>
          <p:cNvGraphicFramePr>
            <a:graphicFrameLocks/>
          </p:cNvGraphicFramePr>
          <p:nvPr>
            <p:extLst>
              <p:ext uri="{D42A27DB-BD31-4B8C-83A1-F6EECF244321}">
                <p14:modId xmlns:p14="http://schemas.microsoft.com/office/powerpoint/2010/main" val="2110203215"/>
              </p:ext>
            </p:extLst>
          </p:nvPr>
        </p:nvGraphicFramePr>
        <p:xfrm>
          <a:off x="1820456" y="1629129"/>
          <a:ext cx="6361430" cy="932259"/>
        </p:xfrm>
        <a:graphic>
          <a:graphicData uri="http://schemas.openxmlformats.org/presentationml/2006/ole">
            <mc:AlternateContent xmlns:mc="http://schemas.openxmlformats.org/markup-compatibility/2006">
              <mc:Choice xmlns:v="urn:schemas-microsoft-com:vml" Requires="v">
                <p:oleObj spid="_x0000_s19530" name="Visio" r:id="rId4" imgW="8212041" imgH="1264866" progId="Visio.Drawing.11">
                  <p:embed/>
                </p:oleObj>
              </mc:Choice>
              <mc:Fallback>
                <p:oleObj name="Visio" r:id="rId4" imgW="8212041" imgH="1264866" progId="Visio.Drawing.1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0456" y="1629129"/>
                        <a:ext cx="6361430" cy="932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 name="Object 4"/>
          <p:cNvGraphicFramePr>
            <a:graphicFrameLocks/>
          </p:cNvGraphicFramePr>
          <p:nvPr>
            <p:extLst>
              <p:ext uri="{D42A27DB-BD31-4B8C-83A1-F6EECF244321}">
                <p14:modId xmlns:p14="http://schemas.microsoft.com/office/powerpoint/2010/main" val="345336601"/>
              </p:ext>
            </p:extLst>
          </p:nvPr>
        </p:nvGraphicFramePr>
        <p:xfrm>
          <a:off x="2838838" y="2061326"/>
          <a:ext cx="4784090" cy="240506"/>
        </p:xfrm>
        <a:graphic>
          <a:graphicData uri="http://schemas.openxmlformats.org/presentationml/2006/ole">
            <mc:AlternateContent xmlns:mc="http://schemas.openxmlformats.org/markup-compatibility/2006">
              <mc:Choice xmlns:v="urn:schemas-microsoft-com:vml" Requires="v">
                <p:oleObj spid="_x0000_s19531" name="Visio" r:id="rId6" imgW="5977502" imgH="329389" progId="Visio.Drawing.11">
                  <p:embed/>
                </p:oleObj>
              </mc:Choice>
              <mc:Fallback>
                <p:oleObj name="Visio" r:id="rId6" imgW="5977502" imgH="329389" progId="Visio.Drawing.11">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38838" y="2061326"/>
                        <a:ext cx="4784090" cy="2405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 name="Object 5"/>
          <p:cNvGraphicFramePr>
            <a:graphicFrameLocks/>
          </p:cNvGraphicFramePr>
          <p:nvPr>
            <p:extLst>
              <p:ext uri="{D42A27DB-BD31-4B8C-83A1-F6EECF244321}">
                <p14:modId xmlns:p14="http://schemas.microsoft.com/office/powerpoint/2010/main" val="407809821"/>
              </p:ext>
            </p:extLst>
          </p:nvPr>
        </p:nvGraphicFramePr>
        <p:xfrm>
          <a:off x="3887858" y="1802961"/>
          <a:ext cx="3735070" cy="240506"/>
        </p:xfrm>
        <a:graphic>
          <a:graphicData uri="http://schemas.openxmlformats.org/presentationml/2006/ole">
            <mc:AlternateContent xmlns:mc="http://schemas.openxmlformats.org/markup-compatibility/2006">
              <mc:Choice xmlns:v="urn:schemas-microsoft-com:vml" Requires="v">
                <p:oleObj spid="_x0000_s19532" name="Visio" r:id="rId8" imgW="4678432" imgH="329389" progId="Visio.Drawing.11">
                  <p:embed/>
                </p:oleObj>
              </mc:Choice>
              <mc:Fallback>
                <p:oleObj name="Visio" r:id="rId8" imgW="4678432" imgH="329389" progId="Visio.Drawing.11">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87858" y="1802961"/>
                        <a:ext cx="3735070" cy="2405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3"/>
          <p:cNvGraphicFramePr>
            <a:graphicFrameLocks/>
          </p:cNvGraphicFramePr>
          <p:nvPr>
            <p:extLst>
              <p:ext uri="{D42A27DB-BD31-4B8C-83A1-F6EECF244321}">
                <p14:modId xmlns:p14="http://schemas.microsoft.com/office/powerpoint/2010/main" val="2046768237"/>
              </p:ext>
            </p:extLst>
          </p:nvPr>
        </p:nvGraphicFramePr>
        <p:xfrm>
          <a:off x="1639138" y="1113588"/>
          <a:ext cx="6567170" cy="932260"/>
        </p:xfrm>
        <a:graphic>
          <a:graphicData uri="http://schemas.openxmlformats.org/presentationml/2006/ole">
            <mc:AlternateContent xmlns:mc="http://schemas.openxmlformats.org/markup-compatibility/2006">
              <mc:Choice xmlns:v="urn:schemas-microsoft-com:vml" Requires="v">
                <p:oleObj spid="_x0000_s19533" name="Visio" r:id="rId10" imgW="8212041" imgH="1264866" progId="Visio.Drawing.11">
                  <p:embed/>
                </p:oleObj>
              </mc:Choice>
              <mc:Fallback>
                <p:oleObj name="Visio" r:id="rId10" imgW="8212041" imgH="1264866" progId="Visio.Drawing.11">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39138" y="1113588"/>
                        <a:ext cx="6567170" cy="932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 name="Line 8"/>
          <p:cNvSpPr>
            <a:spLocks noChangeShapeType="1"/>
          </p:cNvSpPr>
          <p:nvPr/>
        </p:nvSpPr>
        <p:spPr bwMode="auto">
          <a:xfrm>
            <a:off x="7596336" y="1762515"/>
            <a:ext cx="0" cy="1133475"/>
          </a:xfrm>
          <a:prstGeom prst="line">
            <a:avLst/>
          </a:prstGeom>
          <a:noFill/>
          <a:ln w="15875">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b="0" dirty="0"/>
          </a:p>
        </p:txBody>
      </p:sp>
      <p:grpSp>
        <p:nvGrpSpPr>
          <p:cNvPr id="21" name="Group 9"/>
          <p:cNvGrpSpPr>
            <a:grpSpLocks/>
          </p:cNvGrpSpPr>
          <p:nvPr/>
        </p:nvGrpSpPr>
        <p:grpSpPr bwMode="auto">
          <a:xfrm>
            <a:off x="1236772" y="1396957"/>
            <a:ext cx="4861560" cy="171450"/>
            <a:chOff x="68" y="2115"/>
            <a:chExt cx="3828" cy="144"/>
          </a:xfrm>
        </p:grpSpPr>
        <p:sp>
          <p:nvSpPr>
            <p:cNvPr id="22" name="Line 10"/>
            <p:cNvSpPr>
              <a:spLocks noChangeShapeType="1"/>
            </p:cNvSpPr>
            <p:nvPr/>
          </p:nvSpPr>
          <p:spPr bwMode="auto">
            <a:xfrm>
              <a:off x="1338" y="2205"/>
              <a:ext cx="1587" cy="0"/>
            </a:xfrm>
            <a:prstGeom prst="line">
              <a:avLst/>
            </a:prstGeom>
            <a:noFill/>
            <a:ln w="19050">
              <a:solidFill>
                <a:schemeClr val="tx1"/>
              </a:solidFill>
              <a:prstDash val="sysDot"/>
              <a:round/>
              <a:headEnd/>
              <a:tailEnd type="stealth" w="lg" len="lg"/>
            </a:ln>
            <a:extLst>
              <a:ext uri="{909E8E84-426E-40DD-AFC4-6F175D3DCCD1}">
                <a14:hiddenFill xmlns:a14="http://schemas.microsoft.com/office/drawing/2010/main">
                  <a:noFill/>
                </a14:hiddenFill>
              </a:ext>
            </a:extLst>
          </p:spPr>
          <p:txBody>
            <a:bodyPr wrap="none" anchor="ctr"/>
            <a:lstStyle/>
            <a:p>
              <a:endParaRPr lang="en-GB" b="0" dirty="0">
                <a:latin typeface="Candara" panose="020E0502030303020204" pitchFamily="34" charset="0"/>
              </a:endParaRPr>
            </a:p>
          </p:txBody>
        </p:sp>
        <p:sp>
          <p:nvSpPr>
            <p:cNvPr id="23" name="Rectangle 11"/>
            <p:cNvSpPr>
              <a:spLocks noChangeArrowheads="1"/>
            </p:cNvSpPr>
            <p:nvPr/>
          </p:nvSpPr>
          <p:spPr bwMode="auto">
            <a:xfrm>
              <a:off x="2899" y="2123"/>
              <a:ext cx="997"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sz="1600" b="0" dirty="0">
                  <a:latin typeface="Candara" panose="020E0502030303020204" pitchFamily="34" charset="0"/>
                </a:rPr>
                <a:t>Value Still to Earn</a:t>
              </a:r>
            </a:p>
          </p:txBody>
        </p:sp>
        <p:sp>
          <p:nvSpPr>
            <p:cNvPr id="24" name="Rectangle 12"/>
            <p:cNvSpPr>
              <a:spLocks noChangeArrowheads="1"/>
            </p:cNvSpPr>
            <p:nvPr/>
          </p:nvSpPr>
          <p:spPr bwMode="auto">
            <a:xfrm>
              <a:off x="68" y="2115"/>
              <a:ext cx="997"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a:r>
                <a:rPr lang="en-US" sz="1600" b="0" dirty="0">
                  <a:latin typeface="Candara" panose="020E0502030303020204" pitchFamily="34" charset="0"/>
                </a:rPr>
                <a:t>Earned Value</a:t>
              </a:r>
            </a:p>
          </p:txBody>
        </p:sp>
        <p:sp>
          <p:nvSpPr>
            <p:cNvPr id="25" name="Line 13"/>
            <p:cNvSpPr>
              <a:spLocks noChangeShapeType="1"/>
            </p:cNvSpPr>
            <p:nvPr/>
          </p:nvSpPr>
          <p:spPr bwMode="auto">
            <a:xfrm>
              <a:off x="1020" y="2205"/>
              <a:ext cx="318" cy="0"/>
            </a:xfrm>
            <a:prstGeom prst="line">
              <a:avLst/>
            </a:prstGeom>
            <a:noFill/>
            <a:ln w="19050">
              <a:solidFill>
                <a:schemeClr val="tx1"/>
              </a:solidFill>
              <a:prstDash val="sysDot"/>
              <a:round/>
              <a:headEnd/>
              <a:tailEnd type="stealth" w="lg" len="lg"/>
            </a:ln>
            <a:extLst>
              <a:ext uri="{909E8E84-426E-40DD-AFC4-6F175D3DCCD1}">
                <a14:hiddenFill xmlns:a14="http://schemas.microsoft.com/office/drawing/2010/main">
                  <a:noFill/>
                </a14:hiddenFill>
              </a:ext>
            </a:extLst>
          </p:spPr>
          <p:txBody>
            <a:bodyPr wrap="none" anchor="ctr"/>
            <a:lstStyle/>
            <a:p>
              <a:endParaRPr lang="en-GB" b="0" dirty="0">
                <a:latin typeface="Candara" panose="020E0502030303020204" pitchFamily="34" charset="0"/>
              </a:endParaRPr>
            </a:p>
          </p:txBody>
        </p:sp>
      </p:grpSp>
      <p:grpSp>
        <p:nvGrpSpPr>
          <p:cNvPr id="26" name="Group 25"/>
          <p:cNvGrpSpPr>
            <a:grpSpLocks/>
          </p:cNvGrpSpPr>
          <p:nvPr/>
        </p:nvGrpSpPr>
        <p:grpSpPr bwMode="auto">
          <a:xfrm>
            <a:off x="6794377" y="3257568"/>
            <a:ext cx="1761490" cy="1420416"/>
            <a:chOff x="5968700" y="4162964"/>
            <a:chExt cx="2743760" cy="2359484"/>
          </a:xfrm>
        </p:grpSpPr>
        <p:pic>
          <p:nvPicPr>
            <p:cNvPr id="27" name="Picture 22" descr="C:\Users\nrm.MX\AppData\Local\Microsoft\Windows\Temporary Internet Files\Content.IE5\SGXI68DR\MC900368126[1].wmf"/>
            <p:cNvPicPr>
              <a:picLocks noChangeAspect="1" noChangeArrowheads="1"/>
            </p:cNvPicPr>
            <p:nvPr/>
          </p:nvPicPr>
          <p:blipFill>
            <a:blip r:embed="rId12" cstate="screen">
              <a:clrChange>
                <a:clrFrom>
                  <a:srgbClr val="8989B7"/>
                </a:clrFrom>
                <a:clrTo>
                  <a:srgbClr val="8989B7">
                    <a:alpha val="0"/>
                  </a:srgbClr>
                </a:clrTo>
              </a:clrChange>
              <a:extLst>
                <a:ext uri="{28A0092B-C50C-407E-A947-70E740481C1C}">
                  <a14:useLocalDpi xmlns:a14="http://schemas.microsoft.com/office/drawing/2010/main"/>
                </a:ext>
              </a:extLst>
            </a:blip>
            <a:srcRect t="19115" b="12823"/>
            <a:stretch>
              <a:fillRect/>
            </a:stretch>
          </p:blipFill>
          <p:spPr bwMode="auto">
            <a:xfrm>
              <a:off x="6832796" y="4162965"/>
              <a:ext cx="1879664" cy="1483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25" descr="C:\Users\nrm.MX\AppData\Local\Microsoft\Windows\Temporary Internet Files\Content.IE5\NADHE4S2\MC900121143[1].wmf"/>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rot="10800000" flipH="1" flipV="1">
              <a:off x="5968700" y="4162964"/>
              <a:ext cx="1082116" cy="2359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9" name="Rectangle 6" descr="Blue tissue paper"/>
          <p:cNvSpPr txBox="1">
            <a:spLocks noGrp="1" noChangeArrowheads="1"/>
          </p:cNvSpPr>
          <p:nvPr>
            <p:ph idx="1"/>
          </p:nvPr>
        </p:nvSpPr>
        <p:spPr bwMode="auto">
          <a:prstGeom prst="rect">
            <a:avLst/>
          </a:prstGeom>
          <a:noFill/>
          <a:ln w="9525">
            <a:noFill/>
            <a:miter lim="800000"/>
            <a:headEnd/>
            <a:tailEnd/>
          </a:ln>
        </p:spPr>
        <p:txBody>
          <a:bodyPr vert="horz" wrap="square" lIns="72000" tIns="0" rIns="72000" bIns="0" numCol="1" anchor="ctr" anchorCtr="0" compatLnSpc="1">
            <a:prstTxWarp prst="textNoShape">
              <a:avLst/>
            </a:prstTxWarp>
          </a:bodyPr>
          <a:lstStyle>
            <a:lvl1pPr marL="265113" indent="-265113" algn="l" defTabSz="915988" rtl="0" eaLnBrk="0" fontAlgn="base" hangingPunct="0">
              <a:lnSpc>
                <a:spcPct val="100000"/>
              </a:lnSpc>
              <a:spcBef>
                <a:spcPts val="600"/>
              </a:spcBef>
              <a:spcAft>
                <a:spcPct val="0"/>
              </a:spcAft>
              <a:buSzPct val="80000"/>
              <a:buChar char="•"/>
              <a:tabLst>
                <a:tab pos="265113" algn="l"/>
              </a:tabLst>
              <a:defRPr sz="2400" b="1">
                <a:solidFill>
                  <a:srgbClr val="C00000"/>
                </a:solidFill>
                <a:latin typeface="+mn-lt"/>
                <a:ea typeface="+mn-ea"/>
                <a:cs typeface="+mn-cs"/>
              </a:defRPr>
            </a:lvl1pPr>
            <a:lvl2pPr marL="633413" indent="-265113" algn="l" defTabSz="915988" rtl="0" eaLnBrk="0" fontAlgn="base" hangingPunct="0">
              <a:lnSpc>
                <a:spcPct val="100000"/>
              </a:lnSpc>
              <a:spcBef>
                <a:spcPts val="200"/>
              </a:spcBef>
              <a:spcAft>
                <a:spcPct val="0"/>
              </a:spcAft>
              <a:buSzPct val="80000"/>
              <a:buChar char="•"/>
              <a:tabLst>
                <a:tab pos="265113" algn="l"/>
              </a:tabLst>
              <a:defRPr sz="2000" b="1">
                <a:solidFill>
                  <a:schemeClr val="accent2">
                    <a:lumMod val="75000"/>
                  </a:schemeClr>
                </a:solidFill>
                <a:latin typeface="+mn-lt"/>
              </a:defRPr>
            </a:lvl2pPr>
            <a:lvl3pPr marL="989013" indent="-266700" algn="l" defTabSz="993775" rtl="0" eaLnBrk="0" fontAlgn="base" hangingPunct="0">
              <a:lnSpc>
                <a:spcPct val="100000"/>
              </a:lnSpc>
              <a:spcBef>
                <a:spcPts val="200"/>
              </a:spcBef>
              <a:spcAft>
                <a:spcPct val="0"/>
              </a:spcAft>
              <a:buSzPct val="80000"/>
              <a:buChar char="•"/>
              <a:tabLst>
                <a:tab pos="265113" algn="l"/>
              </a:tabLst>
              <a:defRPr b="1">
                <a:solidFill>
                  <a:schemeClr val="accent2">
                    <a:lumMod val="75000"/>
                  </a:schemeClr>
                </a:solidFill>
                <a:latin typeface="+mn-lt"/>
              </a:defRPr>
            </a:lvl3pPr>
            <a:lvl4pPr marL="1254125" indent="-225425" algn="l" defTabSz="915988" rtl="0" eaLnBrk="0" fontAlgn="base" hangingPunct="0">
              <a:lnSpc>
                <a:spcPct val="100000"/>
              </a:lnSpc>
              <a:spcBef>
                <a:spcPts val="200"/>
              </a:spcBef>
              <a:spcAft>
                <a:spcPct val="0"/>
              </a:spcAft>
              <a:buChar char="–"/>
              <a:tabLst>
                <a:tab pos="265113" algn="l"/>
              </a:tabLst>
              <a:defRPr sz="1600" b="1">
                <a:solidFill>
                  <a:schemeClr val="accent2">
                    <a:lumMod val="75000"/>
                  </a:schemeClr>
                </a:solidFill>
                <a:latin typeface="+mn-lt"/>
              </a:defRPr>
            </a:lvl4pPr>
            <a:lvl5pPr marL="2057400" indent="-230188" algn="l" defTabSz="915988" rtl="0" eaLnBrk="0" fontAlgn="base" hangingPunct="0">
              <a:lnSpc>
                <a:spcPct val="100000"/>
              </a:lnSpc>
              <a:spcBef>
                <a:spcPts val="200"/>
              </a:spcBef>
              <a:spcAft>
                <a:spcPct val="0"/>
              </a:spcAft>
              <a:buChar char="»"/>
              <a:tabLst>
                <a:tab pos="265113" algn="l"/>
              </a:tabLst>
              <a:defRPr sz="1600" b="1">
                <a:solidFill>
                  <a:schemeClr val="accent2">
                    <a:lumMod val="75000"/>
                  </a:schemeClr>
                </a:solidFill>
                <a:latin typeface="+mn-lt"/>
              </a:defRPr>
            </a:lvl5pPr>
            <a:lvl6pPr marL="2514600" indent="-230188" algn="l" defTabSz="915988" rtl="0" eaLnBrk="0" fontAlgn="base" hangingPunct="0">
              <a:spcBef>
                <a:spcPct val="20000"/>
              </a:spcBef>
              <a:spcAft>
                <a:spcPct val="0"/>
              </a:spcAft>
              <a:buChar char="»"/>
              <a:tabLst>
                <a:tab pos="265113" algn="l"/>
              </a:tabLst>
              <a:defRPr sz="1600" b="1">
                <a:solidFill>
                  <a:schemeClr val="accent2"/>
                </a:solidFill>
                <a:latin typeface="Arial" pitchFamily="34" charset="0"/>
              </a:defRPr>
            </a:lvl6pPr>
            <a:lvl7pPr marL="2971800" indent="-230188" algn="l" defTabSz="915988" rtl="0" eaLnBrk="0" fontAlgn="base" hangingPunct="0">
              <a:spcBef>
                <a:spcPct val="20000"/>
              </a:spcBef>
              <a:spcAft>
                <a:spcPct val="0"/>
              </a:spcAft>
              <a:buChar char="»"/>
              <a:tabLst>
                <a:tab pos="265113" algn="l"/>
              </a:tabLst>
              <a:defRPr sz="1600" b="1">
                <a:solidFill>
                  <a:schemeClr val="accent2"/>
                </a:solidFill>
                <a:latin typeface="Arial" pitchFamily="34" charset="0"/>
              </a:defRPr>
            </a:lvl7pPr>
            <a:lvl8pPr marL="3429000" indent="-230188" algn="l" defTabSz="915988" rtl="0" eaLnBrk="0" fontAlgn="base" hangingPunct="0">
              <a:spcBef>
                <a:spcPct val="20000"/>
              </a:spcBef>
              <a:spcAft>
                <a:spcPct val="0"/>
              </a:spcAft>
              <a:buChar char="»"/>
              <a:tabLst>
                <a:tab pos="265113" algn="l"/>
              </a:tabLst>
              <a:defRPr sz="1600" b="1">
                <a:solidFill>
                  <a:schemeClr val="accent2"/>
                </a:solidFill>
                <a:latin typeface="Arial" pitchFamily="34" charset="0"/>
              </a:defRPr>
            </a:lvl8pPr>
            <a:lvl9pPr marL="3886200" indent="-230188" algn="l" defTabSz="915988" rtl="0" eaLnBrk="0" fontAlgn="base" hangingPunct="0">
              <a:spcBef>
                <a:spcPct val="20000"/>
              </a:spcBef>
              <a:spcAft>
                <a:spcPct val="0"/>
              </a:spcAft>
              <a:buChar char="»"/>
              <a:tabLst>
                <a:tab pos="265113" algn="l"/>
              </a:tabLst>
              <a:defRPr sz="1600" b="1">
                <a:solidFill>
                  <a:schemeClr val="accent2"/>
                </a:solidFill>
                <a:latin typeface="Arial" pitchFamily="34" charset="0"/>
              </a:defRPr>
            </a:lvl9pPr>
          </a:lstStyle>
          <a:p>
            <a:pPr>
              <a:defRPr/>
            </a:pPr>
            <a:endParaRPr lang="en-US" b="0" dirty="0" smtClean="0">
              <a:latin typeface="Candara" panose="020E0502030303020204" pitchFamily="34" charset="0"/>
            </a:endParaRPr>
          </a:p>
          <a:p>
            <a:pPr>
              <a:defRPr/>
            </a:pPr>
            <a:endParaRPr lang="en-US" b="0" dirty="0" smtClean="0">
              <a:latin typeface="Candara" panose="020E0502030303020204" pitchFamily="34" charset="0"/>
            </a:endParaRPr>
          </a:p>
          <a:p>
            <a:pPr>
              <a:defRPr/>
            </a:pPr>
            <a:endParaRPr lang="en-US" b="0" dirty="0" smtClean="0">
              <a:latin typeface="Candara" panose="020E0502030303020204" pitchFamily="34" charset="0"/>
            </a:endParaRPr>
          </a:p>
          <a:p>
            <a:pPr>
              <a:defRPr/>
            </a:pPr>
            <a:endParaRPr lang="en-US" b="0" dirty="0" smtClean="0">
              <a:latin typeface="Candara" panose="020E0502030303020204" pitchFamily="34" charset="0"/>
            </a:endParaRPr>
          </a:p>
          <a:p>
            <a:pPr>
              <a:defRPr/>
            </a:pPr>
            <a:endParaRPr lang="en-US" b="0" dirty="0" smtClean="0">
              <a:latin typeface="Candara" panose="020E0502030303020204" pitchFamily="34" charset="0"/>
            </a:endParaRPr>
          </a:p>
          <a:p>
            <a:pPr>
              <a:defRPr/>
            </a:pPr>
            <a:r>
              <a:rPr lang="en-US" sz="2000" b="0" dirty="0" smtClean="0">
                <a:latin typeface="Candara" panose="020E0502030303020204" pitchFamily="34" charset="0"/>
              </a:rPr>
              <a:t>Value Still to Earn    </a:t>
            </a:r>
            <a:r>
              <a:rPr lang="en-US" sz="2000" b="0" dirty="0" smtClean="0">
                <a:latin typeface="Candara" panose="020E0502030303020204" pitchFamily="34" charset="0"/>
                <a:sym typeface="Symbol"/>
              </a:rPr>
              <a:t></a:t>
            </a:r>
            <a:r>
              <a:rPr lang="en-US" sz="1800" b="0" dirty="0" smtClean="0">
                <a:latin typeface="Candara" panose="020E0502030303020204" pitchFamily="34" charset="0"/>
              </a:rPr>
              <a:t>versus</a:t>
            </a:r>
            <a:r>
              <a:rPr lang="en-US" sz="1800" b="0" dirty="0">
                <a:latin typeface="Candara" panose="020E0502030303020204" pitchFamily="34" charset="0"/>
                <a:sym typeface="Symbol"/>
              </a:rPr>
              <a:t></a:t>
            </a:r>
            <a:r>
              <a:rPr lang="en-US" sz="1800" b="0" dirty="0" smtClean="0">
                <a:latin typeface="Candara" panose="020E0502030303020204" pitchFamily="34" charset="0"/>
              </a:rPr>
              <a:t>    </a:t>
            </a:r>
            <a:r>
              <a:rPr lang="en-US" sz="2000" b="0" dirty="0" smtClean="0">
                <a:latin typeface="Candara" panose="020E0502030303020204" pitchFamily="34" charset="0"/>
              </a:rPr>
              <a:t>Time Still Available</a:t>
            </a:r>
          </a:p>
          <a:p>
            <a:pPr>
              <a:spcBef>
                <a:spcPts val="1800"/>
              </a:spcBef>
              <a:defRPr/>
            </a:pPr>
            <a:r>
              <a:rPr lang="en-GB" sz="2000" b="0" dirty="0" smtClean="0">
                <a:latin typeface="Candara" panose="020E0502030303020204" pitchFamily="34" charset="0"/>
              </a:rPr>
              <a:t>If </a:t>
            </a:r>
            <a:r>
              <a:rPr lang="en-GB" sz="2000" b="0" dirty="0">
                <a:latin typeface="Candara" panose="020E0502030303020204" pitchFamily="34" charset="0"/>
              </a:rPr>
              <a:t>it doesn’t fit ... count backwards</a:t>
            </a:r>
          </a:p>
          <a:p>
            <a:pPr>
              <a:spcBef>
                <a:spcPts val="1800"/>
              </a:spcBef>
              <a:defRPr/>
            </a:pPr>
            <a:r>
              <a:rPr lang="en-US" sz="2000" b="0" dirty="0" smtClean="0">
                <a:latin typeface="Candara" panose="020E0502030303020204" pitchFamily="34" charset="0"/>
              </a:rPr>
              <a:t>If the match is over, you cannot score a goal</a:t>
            </a:r>
          </a:p>
        </p:txBody>
      </p:sp>
      <p:sp>
        <p:nvSpPr>
          <p:cNvPr id="2" name="Footer Placeholder 1"/>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Tree>
    <p:extLst>
      <p:ext uri="{BB962C8B-B14F-4D97-AF65-F5344CB8AC3E}">
        <p14:creationId xmlns:p14="http://schemas.microsoft.com/office/powerpoint/2010/main" val="21624425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3938" name="Rectangle 2"/>
          <p:cNvSpPr>
            <a:spLocks noGrp="1" noChangeArrowheads="1"/>
          </p:cNvSpPr>
          <p:nvPr>
            <p:ph type="title"/>
          </p:nvPr>
        </p:nvSpPr>
        <p:spPr/>
        <p:txBody>
          <a:bodyPr/>
          <a:lstStyle/>
          <a:p>
            <a:pPr>
              <a:defRPr/>
            </a:pPr>
            <a:r>
              <a:rPr lang="en-GB" dirty="0" smtClean="0"/>
              <a:t>Deceptive options</a:t>
            </a:r>
          </a:p>
        </p:txBody>
      </p:sp>
      <p:sp>
        <p:nvSpPr>
          <p:cNvPr id="1063939" name="Rectangle 3" descr="Blue tissue paper"/>
          <p:cNvSpPr>
            <a:spLocks noGrp="1" noChangeArrowheads="1"/>
          </p:cNvSpPr>
          <p:nvPr>
            <p:ph type="body" idx="1"/>
          </p:nvPr>
        </p:nvSpPr>
        <p:spPr>
          <a:xfrm>
            <a:off x="468313" y="1275606"/>
            <a:ext cx="8229600" cy="3340448"/>
          </a:xfrm>
        </p:spPr>
        <p:txBody>
          <a:bodyPr/>
          <a:lstStyle/>
          <a:p>
            <a:r>
              <a:rPr lang="en-GB" sz="2400" dirty="0" smtClean="0"/>
              <a:t>Hoping for the best </a:t>
            </a:r>
            <a:r>
              <a:rPr lang="en-GB" sz="1800" dirty="0" smtClean="0">
                <a:solidFill>
                  <a:schemeClr val="tx1"/>
                </a:solidFill>
              </a:rPr>
              <a:t>(fatalistic)</a:t>
            </a:r>
          </a:p>
          <a:p>
            <a:r>
              <a:rPr lang="en-GB" sz="2400" dirty="0" smtClean="0"/>
              <a:t>Going for it </a:t>
            </a:r>
            <a:r>
              <a:rPr lang="en-GB" sz="1800" dirty="0" smtClean="0">
                <a:solidFill>
                  <a:schemeClr val="tx1"/>
                </a:solidFill>
              </a:rPr>
              <a:t>(macho)</a:t>
            </a:r>
          </a:p>
          <a:p>
            <a:r>
              <a:rPr lang="en-GB" sz="2400" dirty="0" smtClean="0"/>
              <a:t>Working Overtime </a:t>
            </a:r>
            <a:r>
              <a:rPr lang="en-GB" sz="1800" dirty="0" smtClean="0">
                <a:solidFill>
                  <a:schemeClr val="tx1"/>
                </a:solidFill>
              </a:rPr>
              <a:t>(fooling ourselves)</a:t>
            </a:r>
          </a:p>
          <a:p>
            <a:r>
              <a:rPr lang="en-GB" sz="2400" dirty="0" smtClean="0"/>
              <a:t>Moving the deadline</a:t>
            </a:r>
          </a:p>
          <a:p>
            <a:pPr lvl="1"/>
            <a:r>
              <a:rPr lang="en-GB" sz="2000" dirty="0" smtClean="0">
                <a:solidFill>
                  <a:schemeClr val="tx1"/>
                </a:solidFill>
              </a:rPr>
              <a:t>Parkinson’s Law</a:t>
            </a:r>
          </a:p>
          <a:p>
            <a:pPr lvl="2"/>
            <a:r>
              <a:rPr lang="en-GB" sz="1800" dirty="0" smtClean="0"/>
              <a:t>Work expands to fill the time for its completion</a:t>
            </a:r>
          </a:p>
          <a:p>
            <a:pPr lvl="1"/>
            <a:r>
              <a:rPr lang="en-GB" sz="2000" dirty="0" smtClean="0">
                <a:solidFill>
                  <a:schemeClr val="tx1"/>
                </a:solidFill>
              </a:rPr>
              <a:t>Student Syndrome</a:t>
            </a:r>
          </a:p>
          <a:p>
            <a:pPr lvl="2"/>
            <a:r>
              <a:rPr lang="en-GB" sz="1800" dirty="0" smtClean="0"/>
              <a:t>Starting as late as possible, only when the pressure of the </a:t>
            </a:r>
            <a:r>
              <a:rPr lang="en-GB" sz="1800" dirty="0" err="1" smtClean="0"/>
              <a:t>FatalDate</a:t>
            </a:r>
            <a:r>
              <a:rPr lang="en-GB" sz="1800" dirty="0" smtClean="0"/>
              <a:t> is really felt</a:t>
            </a:r>
          </a:p>
        </p:txBody>
      </p:sp>
      <p:sp>
        <p:nvSpPr>
          <p:cNvPr id="2" name="Slide Number Placeholder 1"/>
          <p:cNvSpPr>
            <a:spLocks noGrp="1"/>
          </p:cNvSpPr>
          <p:nvPr>
            <p:ph type="sldNum" sz="quarter" idx="11"/>
          </p:nvPr>
        </p:nvSpPr>
        <p:spPr/>
        <p:txBody>
          <a:bodyPr/>
          <a:lstStyle/>
          <a:p>
            <a:fld id="{9DD39AF4-C24B-4327-84DC-3FA6172063B4}" type="slidenum">
              <a:rPr lang="en-GB" smtClean="0"/>
              <a:pPr/>
              <a:t>13</a:t>
            </a:fld>
            <a:endParaRPr lang="en-GB" dirty="0"/>
          </a:p>
        </p:txBody>
      </p:sp>
      <p:sp>
        <p:nvSpPr>
          <p:cNvPr id="3" name="Footer Placeholder 2"/>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Tree>
    <p:extLst>
      <p:ext uri="{BB962C8B-B14F-4D97-AF65-F5344CB8AC3E}">
        <p14:creationId xmlns:p14="http://schemas.microsoft.com/office/powerpoint/2010/main" val="672325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6393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6393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6393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6393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6393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63939">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6393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6393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393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866" name="Rectangle 2"/>
          <p:cNvSpPr>
            <a:spLocks noGrp="1" noChangeArrowheads="1"/>
          </p:cNvSpPr>
          <p:nvPr>
            <p:ph type="title"/>
          </p:nvPr>
        </p:nvSpPr>
        <p:spPr>
          <a:xfrm>
            <a:off x="611188" y="400050"/>
            <a:ext cx="7847012" cy="875110"/>
          </a:xfrm>
        </p:spPr>
        <p:txBody>
          <a:bodyPr/>
          <a:lstStyle/>
          <a:p>
            <a:pPr>
              <a:defRPr/>
            </a:pPr>
            <a:r>
              <a:rPr lang="en-GB" dirty="0" smtClean="0"/>
              <a:t>The Myth of the</a:t>
            </a:r>
            <a:br>
              <a:rPr lang="en-GB" dirty="0" smtClean="0"/>
            </a:br>
            <a:r>
              <a:rPr lang="en-GB" dirty="0" smtClean="0"/>
              <a:t>Man-Month</a:t>
            </a:r>
          </a:p>
        </p:txBody>
      </p:sp>
      <p:grpSp>
        <p:nvGrpSpPr>
          <p:cNvPr id="20483" name="Group 112"/>
          <p:cNvGrpSpPr>
            <a:grpSpLocks/>
          </p:cNvGrpSpPr>
          <p:nvPr/>
        </p:nvGrpSpPr>
        <p:grpSpPr bwMode="auto">
          <a:xfrm>
            <a:off x="3540126" y="1189435"/>
            <a:ext cx="4919663" cy="3209925"/>
            <a:chOff x="3540125" y="1585913"/>
            <a:chExt cx="4919663" cy="4279900"/>
          </a:xfrm>
        </p:grpSpPr>
        <p:grpSp>
          <p:nvGrpSpPr>
            <p:cNvPr id="20533" name="Group 4"/>
            <p:cNvGrpSpPr>
              <a:grpSpLocks/>
            </p:cNvGrpSpPr>
            <p:nvPr/>
          </p:nvGrpSpPr>
          <p:grpSpPr bwMode="auto">
            <a:xfrm>
              <a:off x="3708400" y="5646738"/>
              <a:ext cx="4751388" cy="219075"/>
              <a:chOff x="1520" y="3493"/>
              <a:chExt cx="2993" cy="138"/>
            </a:xfrm>
          </p:grpSpPr>
          <p:sp>
            <p:nvSpPr>
              <p:cNvPr id="20564" name="Line 5"/>
              <p:cNvSpPr>
                <a:spLocks noChangeShapeType="1"/>
              </p:cNvSpPr>
              <p:nvPr/>
            </p:nvSpPr>
            <p:spPr bwMode="auto">
              <a:xfrm>
                <a:off x="1520" y="3518"/>
                <a:ext cx="2993" cy="0"/>
              </a:xfrm>
              <a:prstGeom prst="line">
                <a:avLst/>
              </a:prstGeom>
              <a:noFill/>
              <a:ln w="19050">
                <a:solidFill>
                  <a:schemeClr val="tx1"/>
                </a:solidFill>
                <a:round/>
                <a:headEnd/>
                <a:tailEnd/>
              </a:ln>
            </p:spPr>
            <p:txBody>
              <a:bodyPr wrap="none" anchor="ctr"/>
              <a:lstStyle/>
              <a:p>
                <a:endParaRPr lang="en-GB">
                  <a:latin typeface="Candara" pitchFamily="34" charset="0"/>
                </a:endParaRPr>
              </a:p>
            </p:txBody>
          </p:sp>
          <p:sp>
            <p:nvSpPr>
              <p:cNvPr id="20565" name="Line 6"/>
              <p:cNvSpPr>
                <a:spLocks noChangeShapeType="1"/>
              </p:cNvSpPr>
              <p:nvPr/>
            </p:nvSpPr>
            <p:spPr bwMode="auto">
              <a:xfrm>
                <a:off x="1701"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66" name="Line 7"/>
              <p:cNvSpPr>
                <a:spLocks noChangeShapeType="1"/>
              </p:cNvSpPr>
              <p:nvPr/>
            </p:nvSpPr>
            <p:spPr bwMode="auto">
              <a:xfrm>
                <a:off x="1883"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67" name="Line 8"/>
              <p:cNvSpPr>
                <a:spLocks noChangeShapeType="1"/>
              </p:cNvSpPr>
              <p:nvPr/>
            </p:nvSpPr>
            <p:spPr bwMode="auto">
              <a:xfrm>
                <a:off x="2064"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68" name="Line 9"/>
              <p:cNvSpPr>
                <a:spLocks noChangeShapeType="1"/>
              </p:cNvSpPr>
              <p:nvPr/>
            </p:nvSpPr>
            <p:spPr bwMode="auto">
              <a:xfrm>
                <a:off x="2245"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69" name="Line 10"/>
              <p:cNvSpPr>
                <a:spLocks noChangeShapeType="1"/>
              </p:cNvSpPr>
              <p:nvPr/>
            </p:nvSpPr>
            <p:spPr bwMode="auto">
              <a:xfrm>
                <a:off x="2427"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70" name="Line 11"/>
              <p:cNvSpPr>
                <a:spLocks noChangeShapeType="1"/>
              </p:cNvSpPr>
              <p:nvPr/>
            </p:nvSpPr>
            <p:spPr bwMode="auto">
              <a:xfrm>
                <a:off x="2608"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71" name="Line 12"/>
              <p:cNvSpPr>
                <a:spLocks noChangeShapeType="1"/>
              </p:cNvSpPr>
              <p:nvPr/>
            </p:nvSpPr>
            <p:spPr bwMode="auto">
              <a:xfrm>
                <a:off x="2790"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72" name="Line 13"/>
              <p:cNvSpPr>
                <a:spLocks noChangeShapeType="1"/>
              </p:cNvSpPr>
              <p:nvPr/>
            </p:nvSpPr>
            <p:spPr bwMode="auto">
              <a:xfrm>
                <a:off x="2972"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73" name="Line 14"/>
              <p:cNvSpPr>
                <a:spLocks noChangeShapeType="1"/>
              </p:cNvSpPr>
              <p:nvPr/>
            </p:nvSpPr>
            <p:spPr bwMode="auto">
              <a:xfrm>
                <a:off x="3153"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74" name="Line 15"/>
              <p:cNvSpPr>
                <a:spLocks noChangeShapeType="1"/>
              </p:cNvSpPr>
              <p:nvPr/>
            </p:nvSpPr>
            <p:spPr bwMode="auto">
              <a:xfrm>
                <a:off x="3334"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75" name="Line 16"/>
              <p:cNvSpPr>
                <a:spLocks noChangeShapeType="1"/>
              </p:cNvSpPr>
              <p:nvPr/>
            </p:nvSpPr>
            <p:spPr bwMode="auto">
              <a:xfrm>
                <a:off x="3516"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76" name="Line 17"/>
              <p:cNvSpPr>
                <a:spLocks noChangeShapeType="1"/>
              </p:cNvSpPr>
              <p:nvPr/>
            </p:nvSpPr>
            <p:spPr bwMode="auto">
              <a:xfrm>
                <a:off x="3697"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77" name="Line 18"/>
              <p:cNvSpPr>
                <a:spLocks noChangeShapeType="1"/>
              </p:cNvSpPr>
              <p:nvPr/>
            </p:nvSpPr>
            <p:spPr bwMode="auto">
              <a:xfrm>
                <a:off x="3879"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78" name="Line 19"/>
              <p:cNvSpPr>
                <a:spLocks noChangeShapeType="1"/>
              </p:cNvSpPr>
              <p:nvPr/>
            </p:nvSpPr>
            <p:spPr bwMode="auto">
              <a:xfrm>
                <a:off x="4060"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79" name="Line 20"/>
              <p:cNvSpPr>
                <a:spLocks noChangeShapeType="1"/>
              </p:cNvSpPr>
              <p:nvPr/>
            </p:nvSpPr>
            <p:spPr bwMode="auto">
              <a:xfrm>
                <a:off x="4242"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80" name="Line 21"/>
              <p:cNvSpPr>
                <a:spLocks noChangeShapeType="1"/>
              </p:cNvSpPr>
              <p:nvPr/>
            </p:nvSpPr>
            <p:spPr bwMode="auto">
              <a:xfrm>
                <a:off x="4423" y="349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81" name="Rectangle 22"/>
              <p:cNvSpPr>
                <a:spLocks noChangeArrowheads="1"/>
              </p:cNvSpPr>
              <p:nvPr/>
            </p:nvSpPr>
            <p:spPr bwMode="auto">
              <a:xfrm>
                <a:off x="1645"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1</a:t>
                </a:r>
              </a:p>
            </p:txBody>
          </p:sp>
          <p:sp>
            <p:nvSpPr>
              <p:cNvPr id="20582" name="Rectangle 23"/>
              <p:cNvSpPr>
                <a:spLocks noChangeArrowheads="1"/>
              </p:cNvSpPr>
              <p:nvPr/>
            </p:nvSpPr>
            <p:spPr bwMode="auto">
              <a:xfrm>
                <a:off x="1826"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2</a:t>
                </a:r>
              </a:p>
            </p:txBody>
          </p:sp>
          <p:sp>
            <p:nvSpPr>
              <p:cNvPr id="20583" name="Rectangle 24"/>
              <p:cNvSpPr>
                <a:spLocks noChangeArrowheads="1"/>
              </p:cNvSpPr>
              <p:nvPr/>
            </p:nvSpPr>
            <p:spPr bwMode="auto">
              <a:xfrm>
                <a:off x="2007"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3</a:t>
                </a:r>
              </a:p>
            </p:txBody>
          </p:sp>
          <p:sp>
            <p:nvSpPr>
              <p:cNvPr id="20584" name="Rectangle 25"/>
              <p:cNvSpPr>
                <a:spLocks noChangeArrowheads="1"/>
              </p:cNvSpPr>
              <p:nvPr/>
            </p:nvSpPr>
            <p:spPr bwMode="auto">
              <a:xfrm>
                <a:off x="2188"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4</a:t>
                </a:r>
              </a:p>
            </p:txBody>
          </p:sp>
          <p:sp>
            <p:nvSpPr>
              <p:cNvPr id="20585" name="Rectangle 26"/>
              <p:cNvSpPr>
                <a:spLocks noChangeArrowheads="1"/>
              </p:cNvSpPr>
              <p:nvPr/>
            </p:nvSpPr>
            <p:spPr bwMode="auto">
              <a:xfrm>
                <a:off x="2369"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5</a:t>
                </a:r>
              </a:p>
            </p:txBody>
          </p:sp>
          <p:sp>
            <p:nvSpPr>
              <p:cNvPr id="20586" name="Rectangle 27"/>
              <p:cNvSpPr>
                <a:spLocks noChangeArrowheads="1"/>
              </p:cNvSpPr>
              <p:nvPr/>
            </p:nvSpPr>
            <p:spPr bwMode="auto">
              <a:xfrm>
                <a:off x="2551"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6</a:t>
                </a:r>
              </a:p>
            </p:txBody>
          </p:sp>
          <p:sp>
            <p:nvSpPr>
              <p:cNvPr id="20587" name="Rectangle 28"/>
              <p:cNvSpPr>
                <a:spLocks noChangeArrowheads="1"/>
              </p:cNvSpPr>
              <p:nvPr/>
            </p:nvSpPr>
            <p:spPr bwMode="auto">
              <a:xfrm>
                <a:off x="2913"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8</a:t>
                </a:r>
              </a:p>
            </p:txBody>
          </p:sp>
          <p:sp>
            <p:nvSpPr>
              <p:cNvPr id="20588" name="Rectangle 29"/>
              <p:cNvSpPr>
                <a:spLocks noChangeArrowheads="1"/>
              </p:cNvSpPr>
              <p:nvPr/>
            </p:nvSpPr>
            <p:spPr bwMode="auto">
              <a:xfrm>
                <a:off x="2732"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7</a:t>
                </a:r>
              </a:p>
            </p:txBody>
          </p:sp>
          <p:sp>
            <p:nvSpPr>
              <p:cNvPr id="20589" name="Rectangle 30"/>
              <p:cNvSpPr>
                <a:spLocks noChangeArrowheads="1"/>
              </p:cNvSpPr>
              <p:nvPr/>
            </p:nvSpPr>
            <p:spPr bwMode="auto">
              <a:xfrm>
                <a:off x="3094"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9</a:t>
                </a:r>
              </a:p>
            </p:txBody>
          </p:sp>
          <p:sp>
            <p:nvSpPr>
              <p:cNvPr id="20590" name="Rectangle 31"/>
              <p:cNvSpPr>
                <a:spLocks noChangeArrowheads="1"/>
              </p:cNvSpPr>
              <p:nvPr/>
            </p:nvSpPr>
            <p:spPr bwMode="auto">
              <a:xfrm>
                <a:off x="3275"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10</a:t>
                </a:r>
              </a:p>
            </p:txBody>
          </p:sp>
          <p:sp>
            <p:nvSpPr>
              <p:cNvPr id="20591" name="Rectangle 32"/>
              <p:cNvSpPr>
                <a:spLocks noChangeArrowheads="1"/>
              </p:cNvSpPr>
              <p:nvPr/>
            </p:nvSpPr>
            <p:spPr bwMode="auto">
              <a:xfrm>
                <a:off x="3457"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11</a:t>
                </a:r>
              </a:p>
            </p:txBody>
          </p:sp>
          <p:sp>
            <p:nvSpPr>
              <p:cNvPr id="20592" name="Rectangle 33"/>
              <p:cNvSpPr>
                <a:spLocks noChangeArrowheads="1"/>
              </p:cNvSpPr>
              <p:nvPr/>
            </p:nvSpPr>
            <p:spPr bwMode="auto">
              <a:xfrm>
                <a:off x="3638"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12</a:t>
                </a:r>
              </a:p>
            </p:txBody>
          </p:sp>
          <p:sp>
            <p:nvSpPr>
              <p:cNvPr id="20593" name="Rectangle 34"/>
              <p:cNvSpPr>
                <a:spLocks noChangeArrowheads="1"/>
              </p:cNvSpPr>
              <p:nvPr/>
            </p:nvSpPr>
            <p:spPr bwMode="auto">
              <a:xfrm>
                <a:off x="3819"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13</a:t>
                </a:r>
              </a:p>
            </p:txBody>
          </p:sp>
          <p:sp>
            <p:nvSpPr>
              <p:cNvPr id="20594" name="Rectangle 35"/>
              <p:cNvSpPr>
                <a:spLocks noChangeArrowheads="1"/>
              </p:cNvSpPr>
              <p:nvPr/>
            </p:nvSpPr>
            <p:spPr bwMode="auto">
              <a:xfrm>
                <a:off x="4000"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14</a:t>
                </a:r>
              </a:p>
            </p:txBody>
          </p:sp>
          <p:sp>
            <p:nvSpPr>
              <p:cNvPr id="20595" name="Rectangle 36"/>
              <p:cNvSpPr>
                <a:spLocks noChangeArrowheads="1"/>
              </p:cNvSpPr>
              <p:nvPr/>
            </p:nvSpPr>
            <p:spPr bwMode="auto">
              <a:xfrm>
                <a:off x="4181"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15</a:t>
                </a:r>
              </a:p>
            </p:txBody>
          </p:sp>
          <p:sp>
            <p:nvSpPr>
              <p:cNvPr id="20596" name="Rectangle 37"/>
              <p:cNvSpPr>
                <a:spLocks noChangeArrowheads="1"/>
              </p:cNvSpPr>
              <p:nvPr/>
            </p:nvSpPr>
            <p:spPr bwMode="auto">
              <a:xfrm>
                <a:off x="4363" y="3539"/>
                <a:ext cx="114" cy="92"/>
              </a:xfrm>
              <a:prstGeom prst="rect">
                <a:avLst/>
              </a:prstGeom>
              <a:noFill/>
              <a:ln w="9525">
                <a:noFill/>
                <a:miter lim="800000"/>
                <a:headEnd/>
                <a:tailEnd/>
              </a:ln>
            </p:spPr>
            <p:txBody>
              <a:bodyPr wrap="none" anchor="ctr"/>
              <a:lstStyle/>
              <a:p>
                <a:pPr algn="ctr">
                  <a:spcBef>
                    <a:spcPct val="0"/>
                  </a:spcBef>
                  <a:buFontTx/>
                  <a:buNone/>
                </a:pPr>
                <a:r>
                  <a:rPr lang="en-US" sz="1400">
                    <a:solidFill>
                      <a:schemeClr val="tx1"/>
                    </a:solidFill>
                    <a:latin typeface="Candara" pitchFamily="34" charset="0"/>
                    <a:ea typeface="ＭＳ Ｐゴシック" pitchFamily="34" charset="-128"/>
                  </a:rPr>
                  <a:t>16</a:t>
                </a:r>
              </a:p>
            </p:txBody>
          </p:sp>
        </p:grpSp>
        <p:grpSp>
          <p:nvGrpSpPr>
            <p:cNvPr id="20534" name="Group 38"/>
            <p:cNvGrpSpPr>
              <a:grpSpLocks/>
            </p:cNvGrpSpPr>
            <p:nvPr/>
          </p:nvGrpSpPr>
          <p:grpSpPr bwMode="auto">
            <a:xfrm>
              <a:off x="3540125" y="1585913"/>
              <a:ext cx="206375" cy="4100513"/>
              <a:chOff x="1414" y="935"/>
              <a:chExt cx="130" cy="2583"/>
            </a:xfrm>
          </p:grpSpPr>
          <p:sp>
            <p:nvSpPr>
              <p:cNvPr id="20535" name="Line 39"/>
              <p:cNvSpPr>
                <a:spLocks noChangeShapeType="1"/>
              </p:cNvSpPr>
              <p:nvPr/>
            </p:nvSpPr>
            <p:spPr bwMode="auto">
              <a:xfrm>
                <a:off x="1520" y="935"/>
                <a:ext cx="0" cy="2583"/>
              </a:xfrm>
              <a:prstGeom prst="line">
                <a:avLst/>
              </a:prstGeom>
              <a:noFill/>
              <a:ln w="19050">
                <a:solidFill>
                  <a:schemeClr val="tx1"/>
                </a:solidFill>
                <a:round/>
                <a:headEnd/>
                <a:tailEnd/>
              </a:ln>
            </p:spPr>
            <p:txBody>
              <a:bodyPr wrap="none" anchor="ctr"/>
              <a:lstStyle/>
              <a:p>
                <a:endParaRPr lang="en-GB">
                  <a:latin typeface="Candara" pitchFamily="34" charset="0"/>
                </a:endParaRPr>
              </a:p>
            </p:txBody>
          </p:sp>
          <p:sp>
            <p:nvSpPr>
              <p:cNvPr id="20536" name="Line 40"/>
              <p:cNvSpPr>
                <a:spLocks noChangeShapeType="1"/>
              </p:cNvSpPr>
              <p:nvPr/>
            </p:nvSpPr>
            <p:spPr bwMode="auto">
              <a:xfrm rot="-5400000">
                <a:off x="1521" y="3314"/>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37" name="Line 41"/>
              <p:cNvSpPr>
                <a:spLocks noChangeShapeType="1"/>
              </p:cNvSpPr>
              <p:nvPr/>
            </p:nvSpPr>
            <p:spPr bwMode="auto">
              <a:xfrm rot="-5400000">
                <a:off x="1521" y="3132"/>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38" name="Line 42"/>
              <p:cNvSpPr>
                <a:spLocks noChangeShapeType="1"/>
              </p:cNvSpPr>
              <p:nvPr/>
            </p:nvSpPr>
            <p:spPr bwMode="auto">
              <a:xfrm rot="-5400000">
                <a:off x="1521" y="2951"/>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39" name="Line 43"/>
              <p:cNvSpPr>
                <a:spLocks noChangeShapeType="1"/>
              </p:cNvSpPr>
              <p:nvPr/>
            </p:nvSpPr>
            <p:spPr bwMode="auto">
              <a:xfrm rot="-5400000">
                <a:off x="1521" y="2770"/>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40" name="Line 44"/>
              <p:cNvSpPr>
                <a:spLocks noChangeShapeType="1"/>
              </p:cNvSpPr>
              <p:nvPr/>
            </p:nvSpPr>
            <p:spPr bwMode="auto">
              <a:xfrm rot="-5400000">
                <a:off x="1521" y="2588"/>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41" name="Line 45"/>
              <p:cNvSpPr>
                <a:spLocks noChangeShapeType="1"/>
              </p:cNvSpPr>
              <p:nvPr/>
            </p:nvSpPr>
            <p:spPr bwMode="auto">
              <a:xfrm rot="-5400000">
                <a:off x="1521" y="2407"/>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42" name="Line 46"/>
              <p:cNvSpPr>
                <a:spLocks noChangeShapeType="1"/>
              </p:cNvSpPr>
              <p:nvPr/>
            </p:nvSpPr>
            <p:spPr bwMode="auto">
              <a:xfrm rot="-5400000">
                <a:off x="1521" y="2225"/>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43" name="Line 47"/>
              <p:cNvSpPr>
                <a:spLocks noChangeShapeType="1"/>
              </p:cNvSpPr>
              <p:nvPr/>
            </p:nvSpPr>
            <p:spPr bwMode="auto">
              <a:xfrm rot="-5400000">
                <a:off x="1521" y="2043"/>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44" name="Line 48"/>
              <p:cNvSpPr>
                <a:spLocks noChangeShapeType="1"/>
              </p:cNvSpPr>
              <p:nvPr/>
            </p:nvSpPr>
            <p:spPr bwMode="auto">
              <a:xfrm rot="-5400000">
                <a:off x="1521" y="1862"/>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45" name="Line 49"/>
              <p:cNvSpPr>
                <a:spLocks noChangeShapeType="1"/>
              </p:cNvSpPr>
              <p:nvPr/>
            </p:nvSpPr>
            <p:spPr bwMode="auto">
              <a:xfrm rot="-5400000">
                <a:off x="1521" y="1681"/>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46" name="Line 50"/>
              <p:cNvSpPr>
                <a:spLocks noChangeShapeType="1"/>
              </p:cNvSpPr>
              <p:nvPr/>
            </p:nvSpPr>
            <p:spPr bwMode="auto">
              <a:xfrm rot="-5400000">
                <a:off x="1521" y="1499"/>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47" name="Line 51"/>
              <p:cNvSpPr>
                <a:spLocks noChangeShapeType="1"/>
              </p:cNvSpPr>
              <p:nvPr/>
            </p:nvSpPr>
            <p:spPr bwMode="auto">
              <a:xfrm rot="-5400000">
                <a:off x="1521" y="1318"/>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48" name="Line 52"/>
              <p:cNvSpPr>
                <a:spLocks noChangeShapeType="1"/>
              </p:cNvSpPr>
              <p:nvPr/>
            </p:nvSpPr>
            <p:spPr bwMode="auto">
              <a:xfrm rot="-5400000">
                <a:off x="1520" y="1136"/>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49" name="Rectangle 53"/>
              <p:cNvSpPr>
                <a:spLocks noChangeArrowheads="1"/>
              </p:cNvSpPr>
              <p:nvPr/>
            </p:nvSpPr>
            <p:spPr bwMode="auto">
              <a:xfrm>
                <a:off x="1415" y="3290"/>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1</a:t>
                </a:r>
              </a:p>
            </p:txBody>
          </p:sp>
          <p:sp>
            <p:nvSpPr>
              <p:cNvPr id="20550" name="Rectangle 54"/>
              <p:cNvSpPr>
                <a:spLocks noChangeArrowheads="1"/>
              </p:cNvSpPr>
              <p:nvPr/>
            </p:nvSpPr>
            <p:spPr bwMode="auto">
              <a:xfrm>
                <a:off x="1415" y="3109"/>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2</a:t>
                </a:r>
              </a:p>
            </p:txBody>
          </p:sp>
          <p:sp>
            <p:nvSpPr>
              <p:cNvPr id="20551" name="Rectangle 55"/>
              <p:cNvSpPr>
                <a:spLocks noChangeArrowheads="1"/>
              </p:cNvSpPr>
              <p:nvPr/>
            </p:nvSpPr>
            <p:spPr bwMode="auto">
              <a:xfrm>
                <a:off x="1415" y="2928"/>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3</a:t>
                </a:r>
              </a:p>
            </p:txBody>
          </p:sp>
          <p:sp>
            <p:nvSpPr>
              <p:cNvPr id="20552" name="Rectangle 56"/>
              <p:cNvSpPr>
                <a:spLocks noChangeArrowheads="1"/>
              </p:cNvSpPr>
              <p:nvPr/>
            </p:nvSpPr>
            <p:spPr bwMode="auto">
              <a:xfrm>
                <a:off x="1415" y="2747"/>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4</a:t>
                </a:r>
              </a:p>
            </p:txBody>
          </p:sp>
          <p:sp>
            <p:nvSpPr>
              <p:cNvPr id="20553" name="Rectangle 57"/>
              <p:cNvSpPr>
                <a:spLocks noChangeArrowheads="1"/>
              </p:cNvSpPr>
              <p:nvPr/>
            </p:nvSpPr>
            <p:spPr bwMode="auto">
              <a:xfrm>
                <a:off x="1415" y="2566"/>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5</a:t>
                </a:r>
              </a:p>
            </p:txBody>
          </p:sp>
          <p:sp>
            <p:nvSpPr>
              <p:cNvPr id="20554" name="Rectangle 58"/>
              <p:cNvSpPr>
                <a:spLocks noChangeArrowheads="1"/>
              </p:cNvSpPr>
              <p:nvPr/>
            </p:nvSpPr>
            <p:spPr bwMode="auto">
              <a:xfrm>
                <a:off x="1415" y="2384"/>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6</a:t>
                </a:r>
              </a:p>
            </p:txBody>
          </p:sp>
          <p:sp>
            <p:nvSpPr>
              <p:cNvPr id="20555" name="Rectangle 59"/>
              <p:cNvSpPr>
                <a:spLocks noChangeArrowheads="1"/>
              </p:cNvSpPr>
              <p:nvPr/>
            </p:nvSpPr>
            <p:spPr bwMode="auto">
              <a:xfrm>
                <a:off x="1415" y="2022"/>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8</a:t>
                </a:r>
              </a:p>
            </p:txBody>
          </p:sp>
          <p:sp>
            <p:nvSpPr>
              <p:cNvPr id="20556" name="Rectangle 60"/>
              <p:cNvSpPr>
                <a:spLocks noChangeArrowheads="1"/>
              </p:cNvSpPr>
              <p:nvPr/>
            </p:nvSpPr>
            <p:spPr bwMode="auto">
              <a:xfrm>
                <a:off x="1415" y="2203"/>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7</a:t>
                </a:r>
              </a:p>
            </p:txBody>
          </p:sp>
          <p:sp>
            <p:nvSpPr>
              <p:cNvPr id="20557" name="Rectangle 61"/>
              <p:cNvSpPr>
                <a:spLocks noChangeArrowheads="1"/>
              </p:cNvSpPr>
              <p:nvPr/>
            </p:nvSpPr>
            <p:spPr bwMode="auto">
              <a:xfrm>
                <a:off x="1415" y="1841"/>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9</a:t>
                </a:r>
              </a:p>
            </p:txBody>
          </p:sp>
          <p:sp>
            <p:nvSpPr>
              <p:cNvPr id="20558" name="Rectangle 62"/>
              <p:cNvSpPr>
                <a:spLocks noChangeArrowheads="1"/>
              </p:cNvSpPr>
              <p:nvPr/>
            </p:nvSpPr>
            <p:spPr bwMode="auto">
              <a:xfrm>
                <a:off x="1415" y="1660"/>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10</a:t>
                </a:r>
              </a:p>
            </p:txBody>
          </p:sp>
          <p:sp>
            <p:nvSpPr>
              <p:cNvPr id="20559" name="Rectangle 63"/>
              <p:cNvSpPr>
                <a:spLocks noChangeArrowheads="1"/>
              </p:cNvSpPr>
              <p:nvPr/>
            </p:nvSpPr>
            <p:spPr bwMode="auto">
              <a:xfrm>
                <a:off x="1415" y="1478"/>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11</a:t>
                </a:r>
              </a:p>
            </p:txBody>
          </p:sp>
          <p:sp>
            <p:nvSpPr>
              <p:cNvPr id="20560" name="Rectangle 64"/>
              <p:cNvSpPr>
                <a:spLocks noChangeArrowheads="1"/>
              </p:cNvSpPr>
              <p:nvPr/>
            </p:nvSpPr>
            <p:spPr bwMode="auto">
              <a:xfrm>
                <a:off x="1414" y="1297"/>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12</a:t>
                </a:r>
              </a:p>
            </p:txBody>
          </p:sp>
          <p:sp>
            <p:nvSpPr>
              <p:cNvPr id="20561" name="Rectangle 65"/>
              <p:cNvSpPr>
                <a:spLocks noChangeArrowheads="1"/>
              </p:cNvSpPr>
              <p:nvPr/>
            </p:nvSpPr>
            <p:spPr bwMode="auto">
              <a:xfrm>
                <a:off x="1414" y="1116"/>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13</a:t>
                </a:r>
              </a:p>
            </p:txBody>
          </p:sp>
          <p:sp>
            <p:nvSpPr>
              <p:cNvPr id="20562" name="Rectangle 66"/>
              <p:cNvSpPr>
                <a:spLocks noChangeArrowheads="1"/>
              </p:cNvSpPr>
              <p:nvPr/>
            </p:nvSpPr>
            <p:spPr bwMode="auto">
              <a:xfrm>
                <a:off x="1414" y="935"/>
                <a:ext cx="114" cy="92"/>
              </a:xfrm>
              <a:prstGeom prst="rect">
                <a:avLst/>
              </a:prstGeom>
              <a:noFill/>
              <a:ln w="9525">
                <a:noFill/>
                <a:miter lim="800000"/>
                <a:headEnd/>
                <a:tailEnd/>
              </a:ln>
            </p:spPr>
            <p:txBody>
              <a:bodyPr wrap="none" anchor="ctr"/>
              <a:lstStyle/>
              <a:p>
                <a:pPr algn="r">
                  <a:spcBef>
                    <a:spcPct val="0"/>
                  </a:spcBef>
                  <a:buFontTx/>
                  <a:buNone/>
                </a:pPr>
                <a:r>
                  <a:rPr lang="en-US" sz="1400">
                    <a:solidFill>
                      <a:schemeClr val="tx1"/>
                    </a:solidFill>
                    <a:latin typeface="Candara" pitchFamily="34" charset="0"/>
                    <a:ea typeface="ＭＳ Ｐゴシック" pitchFamily="34" charset="-128"/>
                  </a:rPr>
                  <a:t>14</a:t>
                </a:r>
              </a:p>
            </p:txBody>
          </p:sp>
          <p:sp>
            <p:nvSpPr>
              <p:cNvPr id="20563" name="Line 67"/>
              <p:cNvSpPr>
                <a:spLocks noChangeShapeType="1"/>
              </p:cNvSpPr>
              <p:nvPr/>
            </p:nvSpPr>
            <p:spPr bwMode="auto">
              <a:xfrm rot="-5400000">
                <a:off x="1521" y="954"/>
                <a:ext cx="0" cy="46"/>
              </a:xfrm>
              <a:prstGeom prst="line">
                <a:avLst/>
              </a:prstGeom>
              <a:noFill/>
              <a:ln w="9525">
                <a:solidFill>
                  <a:schemeClr val="tx1"/>
                </a:solidFill>
                <a:round/>
                <a:headEnd/>
                <a:tailEnd/>
              </a:ln>
            </p:spPr>
            <p:txBody>
              <a:bodyPr wrap="none" anchor="ctr"/>
              <a:lstStyle/>
              <a:p>
                <a:endParaRPr lang="en-GB">
                  <a:latin typeface="Candara" pitchFamily="34" charset="0"/>
                </a:endParaRPr>
              </a:p>
            </p:txBody>
          </p:sp>
        </p:grpSp>
      </p:grpSp>
      <p:grpSp>
        <p:nvGrpSpPr>
          <p:cNvPr id="5" name="Group 68"/>
          <p:cNvGrpSpPr>
            <a:grpSpLocks/>
          </p:cNvGrpSpPr>
          <p:nvPr/>
        </p:nvGrpSpPr>
        <p:grpSpPr bwMode="auto">
          <a:xfrm>
            <a:off x="3943350" y="1023937"/>
            <a:ext cx="4400550" cy="3109913"/>
            <a:chOff x="1668" y="796"/>
            <a:chExt cx="2772" cy="2612"/>
          </a:xfrm>
        </p:grpSpPr>
        <p:grpSp>
          <p:nvGrpSpPr>
            <p:cNvPr id="20523" name="Group 69"/>
            <p:cNvGrpSpPr>
              <a:grpSpLocks/>
            </p:cNvGrpSpPr>
            <p:nvPr/>
          </p:nvGrpSpPr>
          <p:grpSpPr bwMode="auto">
            <a:xfrm>
              <a:off x="1668" y="796"/>
              <a:ext cx="2772" cy="2612"/>
              <a:chOff x="1668" y="796"/>
              <a:chExt cx="2772" cy="2612"/>
            </a:xfrm>
          </p:grpSpPr>
          <p:sp>
            <p:nvSpPr>
              <p:cNvPr id="20526" name="Freeform 70"/>
              <p:cNvSpPr>
                <a:spLocks/>
              </p:cNvSpPr>
              <p:nvPr/>
            </p:nvSpPr>
            <p:spPr bwMode="auto">
              <a:xfrm>
                <a:off x="1668" y="796"/>
                <a:ext cx="2748" cy="2588"/>
              </a:xfrm>
              <a:custGeom>
                <a:avLst/>
                <a:gdLst>
                  <a:gd name="T0" fmla="*/ 2748 w 2748"/>
                  <a:gd name="T1" fmla="*/ 2588 h 2588"/>
                  <a:gd name="T2" fmla="*/ 2028 w 2748"/>
                  <a:gd name="T3" fmla="*/ 2543 h 2588"/>
                  <a:gd name="T4" fmla="*/ 1296 w 2748"/>
                  <a:gd name="T5" fmla="*/ 2456 h 2588"/>
                  <a:gd name="T6" fmla="*/ 577 w 2748"/>
                  <a:gd name="T7" fmla="*/ 2180 h 2588"/>
                  <a:gd name="T8" fmla="*/ 214 w 2748"/>
                  <a:gd name="T9" fmla="*/ 1636 h 2588"/>
                  <a:gd name="T10" fmla="*/ 33 w 2748"/>
                  <a:gd name="T11" fmla="*/ 548 h 2588"/>
                  <a:gd name="T12" fmla="*/ 0 w 2748"/>
                  <a:gd name="T13" fmla="*/ 0 h 2588"/>
                  <a:gd name="T14" fmla="*/ 0 60000 65536"/>
                  <a:gd name="T15" fmla="*/ 0 60000 65536"/>
                  <a:gd name="T16" fmla="*/ 0 60000 65536"/>
                  <a:gd name="T17" fmla="*/ 0 60000 65536"/>
                  <a:gd name="T18" fmla="*/ 0 60000 65536"/>
                  <a:gd name="T19" fmla="*/ 0 60000 65536"/>
                  <a:gd name="T20" fmla="*/ 0 60000 65536"/>
                  <a:gd name="T21" fmla="*/ 0 w 2748"/>
                  <a:gd name="T22" fmla="*/ 0 h 2588"/>
                  <a:gd name="T23" fmla="*/ 2748 w 2748"/>
                  <a:gd name="T24" fmla="*/ 2588 h 25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748" h="2588">
                    <a:moveTo>
                      <a:pt x="2748" y="2588"/>
                    </a:moveTo>
                    <a:cubicBezTo>
                      <a:pt x="2629" y="2581"/>
                      <a:pt x="2270" y="2565"/>
                      <a:pt x="2028" y="2543"/>
                    </a:cubicBezTo>
                    <a:cubicBezTo>
                      <a:pt x="1786" y="2521"/>
                      <a:pt x="1548" y="2508"/>
                      <a:pt x="1296" y="2456"/>
                    </a:cubicBezTo>
                    <a:cubicBezTo>
                      <a:pt x="1044" y="2404"/>
                      <a:pt x="757" y="2317"/>
                      <a:pt x="577" y="2180"/>
                    </a:cubicBezTo>
                    <a:cubicBezTo>
                      <a:pt x="380" y="2040"/>
                      <a:pt x="296" y="1876"/>
                      <a:pt x="214" y="1636"/>
                    </a:cubicBezTo>
                    <a:cubicBezTo>
                      <a:pt x="132" y="1396"/>
                      <a:pt x="52" y="812"/>
                      <a:pt x="33" y="548"/>
                    </a:cubicBezTo>
                    <a:cubicBezTo>
                      <a:pt x="14" y="284"/>
                      <a:pt x="7" y="114"/>
                      <a:pt x="0" y="0"/>
                    </a:cubicBezTo>
                  </a:path>
                </a:pathLst>
              </a:custGeom>
              <a:noFill/>
              <a:ln w="19050">
                <a:solidFill>
                  <a:schemeClr val="tx1"/>
                </a:solidFill>
                <a:round/>
                <a:headEnd/>
                <a:tailEnd/>
              </a:ln>
            </p:spPr>
            <p:txBody>
              <a:bodyPr wrap="none" anchor="ctr"/>
              <a:lstStyle/>
              <a:p>
                <a:endParaRPr lang="en-GB">
                  <a:latin typeface="Candara" pitchFamily="34" charset="0"/>
                </a:endParaRPr>
              </a:p>
            </p:txBody>
          </p:sp>
          <p:sp>
            <p:nvSpPr>
              <p:cNvPr id="20527" name="AutoShape 71"/>
              <p:cNvSpPr>
                <a:spLocks noChangeAspect="1" noChangeArrowheads="1"/>
              </p:cNvSpPr>
              <p:nvPr/>
            </p:nvSpPr>
            <p:spPr bwMode="auto">
              <a:xfrm>
                <a:off x="1678" y="1318"/>
                <a:ext cx="45" cy="45"/>
              </a:xfrm>
              <a:prstGeom prst="sun">
                <a:avLst>
                  <a:gd name="adj" fmla="val 25000"/>
                </a:avLst>
              </a:prstGeom>
              <a:noFill/>
              <a:ln w="9525">
                <a:solidFill>
                  <a:schemeClr val="tx1"/>
                </a:solidFill>
                <a:miter lim="800000"/>
                <a:headEnd/>
                <a:tailEnd/>
              </a:ln>
            </p:spPr>
            <p:txBody>
              <a:bodyPr wrap="none" anchor="ctr"/>
              <a:lstStyle/>
              <a:p>
                <a:pPr algn="ctr">
                  <a:spcBef>
                    <a:spcPct val="0"/>
                  </a:spcBef>
                  <a:buFontTx/>
                  <a:buNone/>
                </a:pPr>
                <a:endParaRPr lang="en-US" sz="1800">
                  <a:solidFill>
                    <a:schemeClr val="tx1"/>
                  </a:solidFill>
                  <a:latin typeface="Candara" pitchFamily="34" charset="0"/>
                  <a:ea typeface="ＭＳ Ｐゴシック" pitchFamily="34" charset="-128"/>
                </a:endParaRPr>
              </a:p>
            </p:txBody>
          </p:sp>
          <p:sp>
            <p:nvSpPr>
              <p:cNvPr id="20528" name="AutoShape 72"/>
              <p:cNvSpPr>
                <a:spLocks noChangeAspect="1" noChangeArrowheads="1"/>
              </p:cNvSpPr>
              <p:nvPr/>
            </p:nvSpPr>
            <p:spPr bwMode="auto">
              <a:xfrm>
                <a:off x="1860" y="2407"/>
                <a:ext cx="45" cy="45"/>
              </a:xfrm>
              <a:prstGeom prst="sun">
                <a:avLst>
                  <a:gd name="adj" fmla="val 25000"/>
                </a:avLst>
              </a:prstGeom>
              <a:noFill/>
              <a:ln w="9525">
                <a:solidFill>
                  <a:schemeClr val="tx1"/>
                </a:solidFill>
                <a:miter lim="800000"/>
                <a:headEnd/>
                <a:tailEnd/>
              </a:ln>
            </p:spPr>
            <p:txBody>
              <a:bodyPr wrap="none" anchor="ctr"/>
              <a:lstStyle/>
              <a:p>
                <a:pPr algn="ctr">
                  <a:spcBef>
                    <a:spcPct val="0"/>
                  </a:spcBef>
                  <a:buFontTx/>
                  <a:buNone/>
                </a:pPr>
                <a:endParaRPr lang="en-US" sz="1800">
                  <a:solidFill>
                    <a:schemeClr val="tx1"/>
                  </a:solidFill>
                  <a:latin typeface="Candara" pitchFamily="34" charset="0"/>
                  <a:ea typeface="ＭＳ Ｐゴシック" pitchFamily="34" charset="-128"/>
                </a:endParaRPr>
              </a:p>
            </p:txBody>
          </p:sp>
          <p:sp>
            <p:nvSpPr>
              <p:cNvPr id="20529" name="AutoShape 73"/>
              <p:cNvSpPr>
                <a:spLocks noChangeAspect="1" noChangeArrowheads="1"/>
              </p:cNvSpPr>
              <p:nvPr/>
            </p:nvSpPr>
            <p:spPr bwMode="auto">
              <a:xfrm>
                <a:off x="2222" y="2951"/>
                <a:ext cx="45" cy="45"/>
              </a:xfrm>
              <a:prstGeom prst="sun">
                <a:avLst>
                  <a:gd name="adj" fmla="val 25000"/>
                </a:avLst>
              </a:prstGeom>
              <a:noFill/>
              <a:ln w="9525">
                <a:solidFill>
                  <a:schemeClr val="tx1"/>
                </a:solidFill>
                <a:miter lim="800000"/>
                <a:headEnd/>
                <a:tailEnd/>
              </a:ln>
            </p:spPr>
            <p:txBody>
              <a:bodyPr wrap="none" anchor="ctr"/>
              <a:lstStyle/>
              <a:p>
                <a:pPr algn="ctr">
                  <a:spcBef>
                    <a:spcPct val="0"/>
                  </a:spcBef>
                  <a:buFontTx/>
                  <a:buNone/>
                </a:pPr>
                <a:endParaRPr lang="en-US" sz="1800">
                  <a:solidFill>
                    <a:schemeClr val="tx1"/>
                  </a:solidFill>
                  <a:latin typeface="Candara" pitchFamily="34" charset="0"/>
                  <a:ea typeface="ＭＳ Ｐゴシック" pitchFamily="34" charset="-128"/>
                </a:endParaRPr>
              </a:p>
            </p:txBody>
          </p:sp>
          <p:sp>
            <p:nvSpPr>
              <p:cNvPr id="20530" name="AutoShape 74"/>
              <p:cNvSpPr>
                <a:spLocks noChangeAspect="1" noChangeArrowheads="1"/>
              </p:cNvSpPr>
              <p:nvPr/>
            </p:nvSpPr>
            <p:spPr bwMode="auto">
              <a:xfrm>
                <a:off x="2944" y="3231"/>
                <a:ext cx="45" cy="45"/>
              </a:xfrm>
              <a:prstGeom prst="sun">
                <a:avLst>
                  <a:gd name="adj" fmla="val 25000"/>
                </a:avLst>
              </a:prstGeom>
              <a:noFill/>
              <a:ln w="9525">
                <a:solidFill>
                  <a:schemeClr val="tx1"/>
                </a:solidFill>
                <a:miter lim="800000"/>
                <a:headEnd/>
                <a:tailEnd/>
              </a:ln>
            </p:spPr>
            <p:txBody>
              <a:bodyPr wrap="none" anchor="ctr"/>
              <a:lstStyle/>
              <a:p>
                <a:pPr algn="ctr">
                  <a:spcBef>
                    <a:spcPct val="0"/>
                  </a:spcBef>
                  <a:buFontTx/>
                  <a:buNone/>
                </a:pPr>
                <a:endParaRPr lang="en-US" sz="1800">
                  <a:solidFill>
                    <a:schemeClr val="tx1"/>
                  </a:solidFill>
                  <a:latin typeface="Candara" pitchFamily="34" charset="0"/>
                  <a:ea typeface="ＭＳ Ｐゴシック" pitchFamily="34" charset="-128"/>
                </a:endParaRPr>
              </a:p>
            </p:txBody>
          </p:sp>
          <p:sp>
            <p:nvSpPr>
              <p:cNvPr id="20531" name="AutoShape 75"/>
              <p:cNvSpPr>
                <a:spLocks noChangeAspect="1" noChangeArrowheads="1"/>
              </p:cNvSpPr>
              <p:nvPr/>
            </p:nvSpPr>
            <p:spPr bwMode="auto">
              <a:xfrm>
                <a:off x="3672" y="3321"/>
                <a:ext cx="45" cy="45"/>
              </a:xfrm>
              <a:prstGeom prst="sun">
                <a:avLst>
                  <a:gd name="adj" fmla="val 25000"/>
                </a:avLst>
              </a:prstGeom>
              <a:noFill/>
              <a:ln w="9525">
                <a:solidFill>
                  <a:schemeClr val="tx1"/>
                </a:solidFill>
                <a:miter lim="800000"/>
                <a:headEnd/>
                <a:tailEnd/>
              </a:ln>
            </p:spPr>
            <p:txBody>
              <a:bodyPr wrap="none" anchor="ctr"/>
              <a:lstStyle/>
              <a:p>
                <a:pPr algn="ctr">
                  <a:spcBef>
                    <a:spcPct val="0"/>
                  </a:spcBef>
                  <a:buFontTx/>
                  <a:buNone/>
                </a:pPr>
                <a:endParaRPr lang="en-US" sz="1800">
                  <a:solidFill>
                    <a:schemeClr val="tx1"/>
                  </a:solidFill>
                  <a:latin typeface="Candara" pitchFamily="34" charset="0"/>
                  <a:ea typeface="ＭＳ Ｐゴシック" pitchFamily="34" charset="-128"/>
                </a:endParaRPr>
              </a:p>
            </p:txBody>
          </p:sp>
          <p:sp>
            <p:nvSpPr>
              <p:cNvPr id="20532" name="AutoShape 76"/>
              <p:cNvSpPr>
                <a:spLocks noChangeAspect="1" noChangeArrowheads="1"/>
              </p:cNvSpPr>
              <p:nvPr/>
            </p:nvSpPr>
            <p:spPr bwMode="auto">
              <a:xfrm>
                <a:off x="4395" y="3363"/>
                <a:ext cx="45" cy="45"/>
              </a:xfrm>
              <a:prstGeom prst="sun">
                <a:avLst>
                  <a:gd name="adj" fmla="val 25000"/>
                </a:avLst>
              </a:prstGeom>
              <a:noFill/>
              <a:ln w="9525">
                <a:solidFill>
                  <a:schemeClr val="tx1"/>
                </a:solidFill>
                <a:miter lim="800000"/>
                <a:headEnd/>
                <a:tailEnd/>
              </a:ln>
            </p:spPr>
            <p:txBody>
              <a:bodyPr wrap="none" anchor="ctr"/>
              <a:lstStyle/>
              <a:p>
                <a:pPr algn="ctr">
                  <a:spcBef>
                    <a:spcPct val="0"/>
                  </a:spcBef>
                  <a:buFontTx/>
                  <a:buNone/>
                </a:pPr>
                <a:endParaRPr lang="en-US" sz="1800">
                  <a:solidFill>
                    <a:schemeClr val="tx1"/>
                  </a:solidFill>
                  <a:latin typeface="Candara" pitchFamily="34" charset="0"/>
                  <a:ea typeface="ＭＳ Ｐゴシック" pitchFamily="34" charset="-128"/>
                </a:endParaRPr>
              </a:p>
            </p:txBody>
          </p:sp>
        </p:grpSp>
        <p:sp>
          <p:nvSpPr>
            <p:cNvPr id="20524" name="Rectangle 77"/>
            <p:cNvSpPr>
              <a:spLocks noChangeArrowheads="1"/>
            </p:cNvSpPr>
            <p:nvPr/>
          </p:nvSpPr>
          <p:spPr bwMode="auto">
            <a:xfrm>
              <a:off x="3061" y="2815"/>
              <a:ext cx="726" cy="181"/>
            </a:xfrm>
            <a:prstGeom prst="rect">
              <a:avLst/>
            </a:prstGeom>
            <a:noFill/>
            <a:ln w="9525">
              <a:noFill/>
              <a:miter lim="800000"/>
              <a:headEnd/>
              <a:tailEnd/>
            </a:ln>
          </p:spPr>
          <p:txBody>
            <a:bodyPr wrap="none" anchor="ctr"/>
            <a:lstStyle/>
            <a:p>
              <a:pPr>
                <a:spcBef>
                  <a:spcPct val="0"/>
                </a:spcBef>
                <a:buFontTx/>
                <a:buNone/>
              </a:pPr>
              <a:r>
                <a:rPr lang="en-US" sz="1600">
                  <a:solidFill>
                    <a:schemeClr val="tx1"/>
                  </a:solidFill>
                  <a:latin typeface="Candara" pitchFamily="34" charset="0"/>
                  <a:ea typeface="ＭＳ Ｐゴシック" pitchFamily="34" charset="-128"/>
                </a:rPr>
                <a:t>intuition</a:t>
              </a:r>
              <a:br>
                <a:rPr lang="en-US" sz="1600">
                  <a:solidFill>
                    <a:schemeClr val="tx1"/>
                  </a:solidFill>
                  <a:latin typeface="Candara" pitchFamily="34" charset="0"/>
                  <a:ea typeface="ＭＳ Ｐゴシック" pitchFamily="34" charset="-128"/>
                </a:rPr>
              </a:br>
              <a:r>
                <a:rPr lang="en-US" sz="1600">
                  <a:solidFill>
                    <a:schemeClr val="tx1"/>
                  </a:solidFill>
                  <a:latin typeface="Candara" pitchFamily="34" charset="0"/>
                  <a:ea typeface="ＭＳ Ｐゴシック" pitchFamily="34" charset="-128"/>
                </a:rPr>
                <a:t>people x time = constant</a:t>
              </a:r>
              <a:br>
                <a:rPr lang="en-US" sz="1600">
                  <a:solidFill>
                    <a:schemeClr val="tx1"/>
                  </a:solidFill>
                  <a:latin typeface="Candara" pitchFamily="34" charset="0"/>
                  <a:ea typeface="ＭＳ Ｐゴシック" pitchFamily="34" charset="-128"/>
                </a:rPr>
              </a:br>
              <a:r>
                <a:rPr lang="en-US" sz="1600" i="1">
                  <a:solidFill>
                    <a:schemeClr val="tx1"/>
                  </a:solidFill>
                  <a:latin typeface="Candara" pitchFamily="34" charset="0"/>
                  <a:ea typeface="ＭＳ Ｐゴシック" pitchFamily="34" charset="-128"/>
                </a:rPr>
                <a:t>Man-Month Myth </a:t>
              </a:r>
            </a:p>
          </p:txBody>
        </p:sp>
        <p:sp>
          <p:nvSpPr>
            <p:cNvPr id="20525" name="Line 78"/>
            <p:cNvSpPr>
              <a:spLocks noChangeShapeType="1"/>
            </p:cNvSpPr>
            <p:nvPr/>
          </p:nvSpPr>
          <p:spPr bwMode="auto">
            <a:xfrm flipH="1">
              <a:off x="2699" y="2951"/>
              <a:ext cx="355" cy="207"/>
            </a:xfrm>
            <a:prstGeom prst="line">
              <a:avLst/>
            </a:prstGeom>
            <a:noFill/>
            <a:ln w="9525">
              <a:solidFill>
                <a:schemeClr val="tx1"/>
              </a:solidFill>
              <a:round/>
              <a:headEnd/>
              <a:tailEnd type="triangle" w="med" len="med"/>
            </a:ln>
          </p:spPr>
          <p:txBody>
            <a:bodyPr wrap="none" anchor="ctr"/>
            <a:lstStyle/>
            <a:p>
              <a:endParaRPr lang="en-GB">
                <a:latin typeface="Candara" pitchFamily="34" charset="0"/>
              </a:endParaRPr>
            </a:p>
          </p:txBody>
        </p:sp>
      </p:grpSp>
      <p:sp>
        <p:nvSpPr>
          <p:cNvPr id="20515" name="Freeform 80"/>
          <p:cNvSpPr>
            <a:spLocks/>
          </p:cNvSpPr>
          <p:nvPr/>
        </p:nvSpPr>
        <p:spPr bwMode="auto">
          <a:xfrm>
            <a:off x="4152901" y="621710"/>
            <a:ext cx="2432134" cy="1186010"/>
          </a:xfrm>
          <a:custGeom>
            <a:avLst/>
            <a:gdLst>
              <a:gd name="T0" fmla="*/ 2456 w 2456"/>
              <a:gd name="T1" fmla="*/ 184 h 1068"/>
              <a:gd name="T2" fmla="*/ 1532 w 2456"/>
              <a:gd name="T3" fmla="*/ 56 h 1068"/>
              <a:gd name="T4" fmla="*/ 1208 w 2456"/>
              <a:gd name="T5" fmla="*/ 842 h 1068"/>
              <a:gd name="T6" fmla="*/ 808 w 2456"/>
              <a:gd name="T7" fmla="*/ 1040 h 1068"/>
              <a:gd name="T8" fmla="*/ 352 w 2456"/>
              <a:gd name="T9" fmla="*/ 988 h 1068"/>
              <a:gd name="T10" fmla="*/ 0 w 2456"/>
              <a:gd name="T11" fmla="*/ 636 h 1068"/>
              <a:gd name="T12" fmla="*/ 0 60000 65536"/>
              <a:gd name="T13" fmla="*/ 0 60000 65536"/>
              <a:gd name="T14" fmla="*/ 0 60000 65536"/>
              <a:gd name="T15" fmla="*/ 0 60000 65536"/>
              <a:gd name="T16" fmla="*/ 0 60000 65536"/>
              <a:gd name="T17" fmla="*/ 0 60000 65536"/>
              <a:gd name="T18" fmla="*/ 0 w 2456"/>
              <a:gd name="T19" fmla="*/ 0 h 1068"/>
              <a:gd name="T20" fmla="*/ 2456 w 2456"/>
              <a:gd name="T21" fmla="*/ 1068 h 1068"/>
              <a:gd name="connsiteX0" fmla="*/ 6238 w 6238"/>
              <a:gd name="connsiteY0" fmla="*/ 0 h 9327"/>
              <a:gd name="connsiteX1" fmla="*/ 4919 w 6238"/>
              <a:gd name="connsiteY1" fmla="*/ 7360 h 9327"/>
              <a:gd name="connsiteX2" fmla="*/ 3290 w 6238"/>
              <a:gd name="connsiteY2" fmla="*/ 9214 h 9327"/>
              <a:gd name="connsiteX3" fmla="*/ 1433 w 6238"/>
              <a:gd name="connsiteY3" fmla="*/ 8727 h 9327"/>
              <a:gd name="connsiteX4" fmla="*/ 0 w 6238"/>
              <a:gd name="connsiteY4" fmla="*/ 5431 h 9327"/>
              <a:gd name="connsiteX0" fmla="*/ 10000 w 10000"/>
              <a:gd name="connsiteY0" fmla="*/ 0 h 10000"/>
              <a:gd name="connsiteX1" fmla="*/ 7886 w 10000"/>
              <a:gd name="connsiteY1" fmla="*/ 7891 h 10000"/>
              <a:gd name="connsiteX2" fmla="*/ 5274 w 10000"/>
              <a:gd name="connsiteY2" fmla="*/ 9879 h 10000"/>
              <a:gd name="connsiteX3" fmla="*/ 2297 w 10000"/>
              <a:gd name="connsiteY3" fmla="*/ 9357 h 10000"/>
              <a:gd name="connsiteX4" fmla="*/ 0 w 10000"/>
              <a:gd name="connsiteY4" fmla="*/ 5823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10000" y="0"/>
                </a:moveTo>
                <a:cubicBezTo>
                  <a:pt x="9442" y="3026"/>
                  <a:pt x="8674" y="6244"/>
                  <a:pt x="7886" y="7891"/>
                </a:cubicBezTo>
                <a:cubicBezTo>
                  <a:pt x="7095" y="9537"/>
                  <a:pt x="6129" y="9708"/>
                  <a:pt x="5274" y="9879"/>
                </a:cubicBezTo>
                <a:cubicBezTo>
                  <a:pt x="4420" y="10049"/>
                  <a:pt x="3336" y="10160"/>
                  <a:pt x="2297" y="9357"/>
                </a:cubicBezTo>
                <a:cubicBezTo>
                  <a:pt x="1260" y="8554"/>
                  <a:pt x="495" y="6787"/>
                  <a:pt x="0" y="5823"/>
                </a:cubicBezTo>
              </a:path>
            </a:pathLst>
          </a:custGeom>
          <a:noFill/>
          <a:ln w="19050">
            <a:solidFill>
              <a:schemeClr val="tx1"/>
            </a:solidFill>
            <a:round/>
            <a:headEnd/>
            <a:tailEnd/>
          </a:ln>
        </p:spPr>
        <p:txBody>
          <a:bodyPr wrap="none" anchor="ctr"/>
          <a:lstStyle/>
          <a:p>
            <a:endParaRPr lang="en-GB">
              <a:latin typeface="Candara" pitchFamily="34" charset="0"/>
            </a:endParaRPr>
          </a:p>
        </p:txBody>
      </p:sp>
      <p:sp>
        <p:nvSpPr>
          <p:cNvPr id="20516" name="AutoShape 81"/>
          <p:cNvSpPr>
            <a:spLocks noChangeAspect="1" noChangeArrowheads="1"/>
          </p:cNvSpPr>
          <p:nvPr/>
        </p:nvSpPr>
        <p:spPr bwMode="auto">
          <a:xfrm>
            <a:off x="4116389" y="1284932"/>
            <a:ext cx="71437" cy="53578"/>
          </a:xfrm>
          <a:prstGeom prst="sun">
            <a:avLst>
              <a:gd name="adj" fmla="val 25000"/>
            </a:avLst>
          </a:prstGeom>
          <a:noFill/>
          <a:ln w="9525">
            <a:solidFill>
              <a:schemeClr val="tx1"/>
            </a:solidFill>
            <a:miter lim="800000"/>
            <a:headEnd/>
            <a:tailEnd/>
          </a:ln>
        </p:spPr>
        <p:txBody>
          <a:bodyPr wrap="none" anchor="ctr"/>
          <a:lstStyle/>
          <a:p>
            <a:pPr algn="ctr">
              <a:spcBef>
                <a:spcPct val="0"/>
              </a:spcBef>
              <a:buFontTx/>
              <a:buNone/>
            </a:pPr>
            <a:endParaRPr lang="en-US" sz="1800">
              <a:solidFill>
                <a:schemeClr val="tx1"/>
              </a:solidFill>
              <a:latin typeface="Candara" pitchFamily="34" charset="0"/>
              <a:ea typeface="ＭＳ Ｐゴシック" pitchFamily="34" charset="-128"/>
            </a:endParaRPr>
          </a:p>
        </p:txBody>
      </p:sp>
      <p:sp>
        <p:nvSpPr>
          <p:cNvPr id="20518" name="AutoShape 83"/>
          <p:cNvSpPr>
            <a:spLocks noChangeAspect="1" noChangeArrowheads="1"/>
          </p:cNvSpPr>
          <p:nvPr/>
        </p:nvSpPr>
        <p:spPr bwMode="auto">
          <a:xfrm>
            <a:off x="4681539" y="1712367"/>
            <a:ext cx="71437" cy="53578"/>
          </a:xfrm>
          <a:prstGeom prst="sun">
            <a:avLst>
              <a:gd name="adj" fmla="val 25000"/>
            </a:avLst>
          </a:prstGeom>
          <a:noFill/>
          <a:ln w="9525">
            <a:solidFill>
              <a:schemeClr val="tx1"/>
            </a:solidFill>
            <a:miter lim="800000"/>
            <a:headEnd/>
            <a:tailEnd/>
          </a:ln>
        </p:spPr>
        <p:txBody>
          <a:bodyPr wrap="none" anchor="ctr"/>
          <a:lstStyle/>
          <a:p>
            <a:pPr algn="ctr">
              <a:spcBef>
                <a:spcPct val="0"/>
              </a:spcBef>
              <a:buFontTx/>
              <a:buNone/>
            </a:pPr>
            <a:endParaRPr lang="en-US" sz="1800">
              <a:solidFill>
                <a:schemeClr val="tx1"/>
              </a:solidFill>
              <a:latin typeface="Candara" pitchFamily="34" charset="0"/>
              <a:ea typeface="ＭＳ Ｐゴシック" pitchFamily="34" charset="-128"/>
            </a:endParaRPr>
          </a:p>
        </p:txBody>
      </p:sp>
      <p:sp>
        <p:nvSpPr>
          <p:cNvPr id="20519" name="AutoShape 84"/>
          <p:cNvSpPr>
            <a:spLocks noChangeAspect="1" noChangeArrowheads="1"/>
          </p:cNvSpPr>
          <p:nvPr/>
        </p:nvSpPr>
        <p:spPr bwMode="auto">
          <a:xfrm>
            <a:off x="6542089" y="593179"/>
            <a:ext cx="71437" cy="53578"/>
          </a:xfrm>
          <a:prstGeom prst="sun">
            <a:avLst>
              <a:gd name="adj" fmla="val 25000"/>
            </a:avLst>
          </a:prstGeom>
          <a:noFill/>
          <a:ln w="9525">
            <a:solidFill>
              <a:schemeClr val="tx1"/>
            </a:solidFill>
            <a:miter lim="800000"/>
            <a:headEnd/>
            <a:tailEnd/>
          </a:ln>
        </p:spPr>
        <p:txBody>
          <a:bodyPr wrap="none" anchor="ctr"/>
          <a:lstStyle/>
          <a:p>
            <a:pPr algn="ctr">
              <a:spcBef>
                <a:spcPct val="0"/>
              </a:spcBef>
              <a:buFontTx/>
              <a:buNone/>
            </a:pPr>
            <a:endParaRPr lang="en-US" sz="1800">
              <a:solidFill>
                <a:schemeClr val="tx1"/>
              </a:solidFill>
              <a:latin typeface="Candara" pitchFamily="34" charset="0"/>
              <a:ea typeface="ＭＳ Ｐゴシック" pitchFamily="34" charset="-128"/>
            </a:endParaRPr>
          </a:p>
        </p:txBody>
      </p:sp>
      <p:sp>
        <p:nvSpPr>
          <p:cNvPr id="20520" name="AutoShape 85"/>
          <p:cNvSpPr>
            <a:spLocks noChangeAspect="1" noChangeArrowheads="1"/>
          </p:cNvSpPr>
          <p:nvPr/>
        </p:nvSpPr>
        <p:spPr bwMode="auto">
          <a:xfrm>
            <a:off x="5395914" y="1771898"/>
            <a:ext cx="71437" cy="53578"/>
          </a:xfrm>
          <a:prstGeom prst="sun">
            <a:avLst>
              <a:gd name="adj" fmla="val 25000"/>
            </a:avLst>
          </a:prstGeom>
          <a:noFill/>
          <a:ln w="9525">
            <a:solidFill>
              <a:schemeClr val="tx1"/>
            </a:solidFill>
            <a:miter lim="800000"/>
            <a:headEnd/>
            <a:tailEnd/>
          </a:ln>
        </p:spPr>
        <p:txBody>
          <a:bodyPr wrap="none" anchor="ctr"/>
          <a:lstStyle/>
          <a:p>
            <a:pPr algn="ctr">
              <a:spcBef>
                <a:spcPct val="0"/>
              </a:spcBef>
              <a:buFontTx/>
              <a:buNone/>
            </a:pPr>
            <a:endParaRPr lang="en-US" sz="1800">
              <a:solidFill>
                <a:schemeClr val="tx1"/>
              </a:solidFill>
              <a:latin typeface="Candara" pitchFamily="34" charset="0"/>
              <a:ea typeface="ＭＳ Ｐゴシック" pitchFamily="34" charset="-128"/>
            </a:endParaRPr>
          </a:p>
        </p:txBody>
      </p:sp>
      <p:sp>
        <p:nvSpPr>
          <p:cNvPr id="20521" name="Rectangle 86"/>
          <p:cNvSpPr>
            <a:spLocks noChangeArrowheads="1"/>
          </p:cNvSpPr>
          <p:nvPr/>
        </p:nvSpPr>
        <p:spPr bwMode="auto">
          <a:xfrm>
            <a:off x="6443664" y="1636167"/>
            <a:ext cx="1152525" cy="215503"/>
          </a:xfrm>
          <a:prstGeom prst="rect">
            <a:avLst/>
          </a:prstGeom>
          <a:noFill/>
          <a:ln w="9525">
            <a:noFill/>
            <a:miter lim="800000"/>
            <a:headEnd/>
            <a:tailEnd/>
          </a:ln>
        </p:spPr>
        <p:txBody>
          <a:bodyPr wrap="none" anchor="ctr"/>
          <a:lstStyle/>
          <a:p>
            <a:pPr algn="ctr">
              <a:spcBef>
                <a:spcPct val="0"/>
              </a:spcBef>
              <a:buFontTx/>
              <a:buNone/>
            </a:pPr>
            <a:r>
              <a:rPr lang="en-US" sz="1600">
                <a:solidFill>
                  <a:schemeClr val="tx1"/>
                </a:solidFill>
                <a:latin typeface="Candara" pitchFamily="34" charset="0"/>
                <a:ea typeface="ＭＳ Ｐゴシック" pitchFamily="34" charset="-128"/>
              </a:rPr>
              <a:t>reality</a:t>
            </a:r>
          </a:p>
          <a:p>
            <a:pPr algn="ctr">
              <a:spcBef>
                <a:spcPct val="0"/>
              </a:spcBef>
              <a:buFontTx/>
              <a:buNone/>
            </a:pPr>
            <a:r>
              <a:rPr lang="en-US" sz="1600">
                <a:solidFill>
                  <a:schemeClr val="tx1"/>
                </a:solidFill>
                <a:latin typeface="Candara" pitchFamily="34" charset="0"/>
                <a:ea typeface="ＭＳ Ｐゴシック" pitchFamily="34" charset="-128"/>
              </a:rPr>
              <a:t>(Putnam)</a:t>
            </a:r>
          </a:p>
        </p:txBody>
      </p:sp>
      <p:sp>
        <p:nvSpPr>
          <p:cNvPr id="20522" name="Line 87"/>
          <p:cNvSpPr>
            <a:spLocks noChangeShapeType="1"/>
          </p:cNvSpPr>
          <p:nvPr/>
        </p:nvSpPr>
        <p:spPr bwMode="auto">
          <a:xfrm flipH="1" flipV="1">
            <a:off x="6300789" y="1311126"/>
            <a:ext cx="431800" cy="323850"/>
          </a:xfrm>
          <a:prstGeom prst="line">
            <a:avLst/>
          </a:prstGeom>
          <a:noFill/>
          <a:ln w="9525">
            <a:solidFill>
              <a:schemeClr val="tx1"/>
            </a:solidFill>
            <a:round/>
            <a:headEnd/>
            <a:tailEnd type="triangle" w="med" len="med"/>
          </a:ln>
        </p:spPr>
        <p:txBody>
          <a:bodyPr wrap="none" anchor="ctr"/>
          <a:lstStyle/>
          <a:p>
            <a:endParaRPr lang="en-GB">
              <a:latin typeface="Candara" pitchFamily="34" charset="0"/>
            </a:endParaRPr>
          </a:p>
        </p:txBody>
      </p:sp>
      <p:grpSp>
        <p:nvGrpSpPr>
          <p:cNvPr id="8" name="Group 88"/>
          <p:cNvGrpSpPr>
            <a:grpSpLocks/>
          </p:cNvGrpSpPr>
          <p:nvPr/>
        </p:nvGrpSpPr>
        <p:grpSpPr bwMode="auto">
          <a:xfrm>
            <a:off x="3706813" y="2971800"/>
            <a:ext cx="576262" cy="1296591"/>
            <a:chOff x="1519" y="2432"/>
            <a:chExt cx="363" cy="1089"/>
          </a:xfrm>
        </p:grpSpPr>
        <p:sp>
          <p:nvSpPr>
            <p:cNvPr id="20513" name="Line 89"/>
            <p:cNvSpPr>
              <a:spLocks noChangeShapeType="1"/>
            </p:cNvSpPr>
            <p:nvPr/>
          </p:nvSpPr>
          <p:spPr bwMode="auto">
            <a:xfrm>
              <a:off x="1519" y="2432"/>
              <a:ext cx="363" cy="0"/>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14" name="Line 90"/>
            <p:cNvSpPr>
              <a:spLocks noChangeShapeType="1"/>
            </p:cNvSpPr>
            <p:nvPr/>
          </p:nvSpPr>
          <p:spPr bwMode="auto">
            <a:xfrm>
              <a:off x="1882" y="2432"/>
              <a:ext cx="0" cy="1089"/>
            </a:xfrm>
            <a:prstGeom prst="line">
              <a:avLst/>
            </a:prstGeom>
            <a:noFill/>
            <a:ln w="9525">
              <a:solidFill>
                <a:schemeClr val="tx1"/>
              </a:solidFill>
              <a:round/>
              <a:headEnd/>
              <a:tailEnd/>
            </a:ln>
          </p:spPr>
          <p:txBody>
            <a:bodyPr wrap="none" anchor="ctr"/>
            <a:lstStyle/>
            <a:p>
              <a:endParaRPr lang="en-GB">
                <a:latin typeface="Candara" pitchFamily="34" charset="0"/>
              </a:endParaRPr>
            </a:p>
          </p:txBody>
        </p:sp>
      </p:grpSp>
      <p:grpSp>
        <p:nvGrpSpPr>
          <p:cNvPr id="9" name="Group 91"/>
          <p:cNvGrpSpPr>
            <a:grpSpLocks/>
          </p:cNvGrpSpPr>
          <p:nvPr/>
        </p:nvGrpSpPr>
        <p:grpSpPr bwMode="auto">
          <a:xfrm>
            <a:off x="3706814" y="3619500"/>
            <a:ext cx="1152525" cy="648891"/>
            <a:chOff x="1519" y="2976"/>
            <a:chExt cx="726" cy="545"/>
          </a:xfrm>
        </p:grpSpPr>
        <p:sp>
          <p:nvSpPr>
            <p:cNvPr id="20511" name="Line 92"/>
            <p:cNvSpPr>
              <a:spLocks noChangeShapeType="1"/>
            </p:cNvSpPr>
            <p:nvPr/>
          </p:nvSpPr>
          <p:spPr bwMode="auto">
            <a:xfrm>
              <a:off x="1519" y="2976"/>
              <a:ext cx="726" cy="0"/>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12" name="Line 93"/>
            <p:cNvSpPr>
              <a:spLocks noChangeShapeType="1"/>
            </p:cNvSpPr>
            <p:nvPr/>
          </p:nvSpPr>
          <p:spPr bwMode="auto">
            <a:xfrm>
              <a:off x="2245" y="2976"/>
              <a:ext cx="0" cy="545"/>
            </a:xfrm>
            <a:prstGeom prst="line">
              <a:avLst/>
            </a:prstGeom>
            <a:noFill/>
            <a:ln w="9525">
              <a:solidFill>
                <a:schemeClr val="tx1"/>
              </a:solidFill>
              <a:round/>
              <a:headEnd/>
              <a:tailEnd/>
            </a:ln>
          </p:spPr>
          <p:txBody>
            <a:bodyPr wrap="none" anchor="ctr"/>
            <a:lstStyle/>
            <a:p>
              <a:endParaRPr lang="en-GB">
                <a:latin typeface="Candara" pitchFamily="34" charset="0"/>
              </a:endParaRPr>
            </a:p>
          </p:txBody>
        </p:sp>
      </p:grpSp>
      <p:grpSp>
        <p:nvGrpSpPr>
          <p:cNvPr id="10" name="Group 94"/>
          <p:cNvGrpSpPr>
            <a:grpSpLocks/>
          </p:cNvGrpSpPr>
          <p:nvPr/>
        </p:nvGrpSpPr>
        <p:grpSpPr bwMode="auto">
          <a:xfrm>
            <a:off x="3706814" y="3836194"/>
            <a:ext cx="1728787" cy="432197"/>
            <a:chOff x="1519" y="3158"/>
            <a:chExt cx="1089" cy="363"/>
          </a:xfrm>
        </p:grpSpPr>
        <p:sp>
          <p:nvSpPr>
            <p:cNvPr id="20509" name="Line 95"/>
            <p:cNvSpPr>
              <a:spLocks noChangeShapeType="1"/>
            </p:cNvSpPr>
            <p:nvPr/>
          </p:nvSpPr>
          <p:spPr bwMode="auto">
            <a:xfrm>
              <a:off x="1519" y="3158"/>
              <a:ext cx="1089" cy="0"/>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10" name="Line 96"/>
            <p:cNvSpPr>
              <a:spLocks noChangeShapeType="1"/>
            </p:cNvSpPr>
            <p:nvPr/>
          </p:nvSpPr>
          <p:spPr bwMode="auto">
            <a:xfrm flipV="1">
              <a:off x="2608" y="3158"/>
              <a:ext cx="0" cy="363"/>
            </a:xfrm>
            <a:prstGeom prst="line">
              <a:avLst/>
            </a:prstGeom>
            <a:noFill/>
            <a:ln w="9525">
              <a:solidFill>
                <a:schemeClr val="tx1"/>
              </a:solidFill>
              <a:round/>
              <a:headEnd/>
              <a:tailEnd/>
            </a:ln>
          </p:spPr>
          <p:txBody>
            <a:bodyPr wrap="none" anchor="ctr"/>
            <a:lstStyle/>
            <a:p>
              <a:endParaRPr lang="en-GB">
                <a:latin typeface="Candara" pitchFamily="34" charset="0"/>
              </a:endParaRPr>
            </a:p>
          </p:txBody>
        </p:sp>
      </p:grpSp>
      <p:sp>
        <p:nvSpPr>
          <p:cNvPr id="20489" name="Rectangle 97"/>
          <p:cNvSpPr>
            <a:spLocks noChangeArrowheads="1"/>
          </p:cNvSpPr>
          <p:nvPr/>
        </p:nvSpPr>
        <p:spPr bwMode="auto">
          <a:xfrm>
            <a:off x="2362200" y="2518173"/>
            <a:ext cx="985838" cy="610790"/>
          </a:xfrm>
          <a:prstGeom prst="rect">
            <a:avLst/>
          </a:prstGeom>
          <a:noFill/>
          <a:ln w="9525">
            <a:noFill/>
            <a:miter lim="800000"/>
            <a:headEnd/>
            <a:tailEnd/>
          </a:ln>
        </p:spPr>
        <p:txBody>
          <a:bodyPr wrap="none" anchor="ctr"/>
          <a:lstStyle/>
          <a:p>
            <a:pPr algn="r">
              <a:spcBef>
                <a:spcPct val="0"/>
              </a:spcBef>
              <a:buFontTx/>
              <a:buNone/>
            </a:pPr>
            <a:r>
              <a:rPr lang="en-US" sz="1600">
                <a:solidFill>
                  <a:schemeClr val="tx1"/>
                </a:solidFill>
                <a:latin typeface="Candara" pitchFamily="34" charset="0"/>
                <a:ea typeface="ＭＳ Ｐゴシック" pitchFamily="34" charset="-128"/>
              </a:rPr>
              <a:t>project</a:t>
            </a:r>
            <a:br>
              <a:rPr lang="en-US" sz="1600">
                <a:solidFill>
                  <a:schemeClr val="tx1"/>
                </a:solidFill>
                <a:latin typeface="Candara" pitchFamily="34" charset="0"/>
                <a:ea typeface="ＭＳ Ｐゴシック" pitchFamily="34" charset="-128"/>
              </a:rPr>
            </a:br>
            <a:r>
              <a:rPr lang="en-US" sz="1600">
                <a:solidFill>
                  <a:schemeClr val="tx1"/>
                </a:solidFill>
                <a:latin typeface="Candara" pitchFamily="34" charset="0"/>
                <a:ea typeface="ＭＳ Ｐゴシック" pitchFamily="34" charset="-128"/>
              </a:rPr>
              <a:t>duration</a:t>
            </a:r>
          </a:p>
        </p:txBody>
      </p:sp>
      <p:sp>
        <p:nvSpPr>
          <p:cNvPr id="20490" name="Line 98"/>
          <p:cNvSpPr>
            <a:spLocks noChangeShapeType="1"/>
          </p:cNvSpPr>
          <p:nvPr/>
        </p:nvSpPr>
        <p:spPr bwMode="auto">
          <a:xfrm flipV="1">
            <a:off x="3308350" y="1924050"/>
            <a:ext cx="1588" cy="1727597"/>
          </a:xfrm>
          <a:prstGeom prst="line">
            <a:avLst/>
          </a:prstGeom>
          <a:noFill/>
          <a:ln w="9525">
            <a:solidFill>
              <a:schemeClr val="tx1"/>
            </a:solidFill>
            <a:round/>
            <a:headEnd/>
            <a:tailEnd type="triangle" w="med" len="med"/>
          </a:ln>
        </p:spPr>
        <p:txBody>
          <a:bodyPr wrap="none" anchor="ctr"/>
          <a:lstStyle/>
          <a:p>
            <a:endParaRPr lang="en-GB">
              <a:latin typeface="Candara" pitchFamily="34" charset="0"/>
            </a:endParaRPr>
          </a:p>
        </p:txBody>
      </p:sp>
      <p:grpSp>
        <p:nvGrpSpPr>
          <p:cNvPr id="20491" name="Group 99"/>
          <p:cNvGrpSpPr>
            <a:grpSpLocks/>
          </p:cNvGrpSpPr>
          <p:nvPr/>
        </p:nvGrpSpPr>
        <p:grpSpPr bwMode="auto">
          <a:xfrm>
            <a:off x="4975226" y="4399360"/>
            <a:ext cx="2333625" cy="325040"/>
            <a:chOff x="3134" y="3763"/>
            <a:chExt cx="1470" cy="273"/>
          </a:xfrm>
        </p:grpSpPr>
        <p:sp>
          <p:nvSpPr>
            <p:cNvPr id="20507" name="Rectangle 100"/>
            <p:cNvSpPr>
              <a:spLocks noChangeArrowheads="1"/>
            </p:cNvSpPr>
            <p:nvPr/>
          </p:nvSpPr>
          <p:spPr bwMode="auto">
            <a:xfrm>
              <a:off x="3134" y="3763"/>
              <a:ext cx="1271" cy="273"/>
            </a:xfrm>
            <a:prstGeom prst="rect">
              <a:avLst/>
            </a:prstGeom>
            <a:noFill/>
            <a:ln w="9525">
              <a:noFill/>
              <a:miter lim="800000"/>
              <a:headEnd/>
              <a:tailEnd/>
            </a:ln>
          </p:spPr>
          <p:txBody>
            <a:bodyPr wrap="none" anchor="ctr"/>
            <a:lstStyle/>
            <a:p>
              <a:pPr algn="ctr">
                <a:spcBef>
                  <a:spcPct val="0"/>
                </a:spcBef>
                <a:buFontTx/>
                <a:buNone/>
              </a:pPr>
              <a:r>
                <a:rPr lang="en-US" sz="1600">
                  <a:solidFill>
                    <a:schemeClr val="tx1"/>
                  </a:solidFill>
                  <a:latin typeface="Candara" pitchFamily="34" charset="0"/>
                  <a:ea typeface="ＭＳ Ｐゴシック" pitchFamily="34" charset="-128"/>
                </a:rPr>
                <a:t>number of people</a:t>
              </a:r>
            </a:p>
          </p:txBody>
        </p:sp>
        <p:sp>
          <p:nvSpPr>
            <p:cNvPr id="20508" name="Line 101"/>
            <p:cNvSpPr>
              <a:spLocks noChangeShapeType="1"/>
            </p:cNvSpPr>
            <p:nvPr/>
          </p:nvSpPr>
          <p:spPr bwMode="auto">
            <a:xfrm flipV="1">
              <a:off x="3243" y="3974"/>
              <a:ext cx="1361" cy="0"/>
            </a:xfrm>
            <a:prstGeom prst="line">
              <a:avLst/>
            </a:prstGeom>
            <a:noFill/>
            <a:ln w="9525">
              <a:solidFill>
                <a:schemeClr val="tx1"/>
              </a:solidFill>
              <a:round/>
              <a:headEnd/>
              <a:tailEnd type="triangle" w="med" len="med"/>
            </a:ln>
          </p:spPr>
          <p:txBody>
            <a:bodyPr wrap="none" anchor="ctr"/>
            <a:lstStyle/>
            <a:p>
              <a:endParaRPr lang="en-GB">
                <a:latin typeface="Candara" pitchFamily="34" charset="0"/>
              </a:endParaRPr>
            </a:p>
          </p:txBody>
        </p:sp>
      </p:grpSp>
      <p:grpSp>
        <p:nvGrpSpPr>
          <p:cNvPr id="12" name="Group 102"/>
          <p:cNvGrpSpPr>
            <a:grpSpLocks/>
          </p:cNvGrpSpPr>
          <p:nvPr/>
        </p:nvGrpSpPr>
        <p:grpSpPr bwMode="auto">
          <a:xfrm>
            <a:off x="4140201" y="842963"/>
            <a:ext cx="1439863" cy="432197"/>
            <a:chOff x="2608" y="708"/>
            <a:chExt cx="907" cy="363"/>
          </a:xfrm>
        </p:grpSpPr>
        <p:sp>
          <p:nvSpPr>
            <p:cNvPr id="20505" name="Rectangle 103"/>
            <p:cNvSpPr>
              <a:spLocks noChangeArrowheads="1"/>
            </p:cNvSpPr>
            <p:nvPr/>
          </p:nvSpPr>
          <p:spPr bwMode="auto">
            <a:xfrm>
              <a:off x="2789" y="708"/>
              <a:ext cx="726" cy="182"/>
            </a:xfrm>
            <a:prstGeom prst="rect">
              <a:avLst/>
            </a:prstGeom>
            <a:noFill/>
            <a:ln w="9525" algn="ctr">
              <a:noFill/>
              <a:miter lim="800000"/>
              <a:headEnd/>
              <a:tailEnd/>
            </a:ln>
          </p:spPr>
          <p:txBody>
            <a:bodyPr wrap="none" anchor="ctr"/>
            <a:lstStyle/>
            <a:p>
              <a:pPr algn="ctr">
                <a:spcBef>
                  <a:spcPct val="0"/>
                </a:spcBef>
                <a:buFontTx/>
                <a:buNone/>
              </a:pPr>
              <a:r>
                <a:rPr lang="en-US" sz="1600">
                  <a:solidFill>
                    <a:schemeClr val="tx1"/>
                  </a:solidFill>
                  <a:latin typeface="Candara" pitchFamily="34" charset="0"/>
                  <a:ea typeface="ＭＳ Ｐゴシック" pitchFamily="34" charset="-128"/>
                </a:rPr>
                <a:t>lower cost</a:t>
              </a:r>
            </a:p>
          </p:txBody>
        </p:sp>
        <p:sp>
          <p:nvSpPr>
            <p:cNvPr id="20506" name="Line 104"/>
            <p:cNvSpPr>
              <a:spLocks noChangeShapeType="1"/>
            </p:cNvSpPr>
            <p:nvPr/>
          </p:nvSpPr>
          <p:spPr bwMode="auto">
            <a:xfrm flipH="1">
              <a:off x="2608" y="799"/>
              <a:ext cx="181" cy="272"/>
            </a:xfrm>
            <a:prstGeom prst="line">
              <a:avLst/>
            </a:prstGeom>
            <a:noFill/>
            <a:ln w="9525">
              <a:solidFill>
                <a:schemeClr val="tx1"/>
              </a:solidFill>
              <a:round/>
              <a:headEnd/>
              <a:tailEnd type="triangle" w="med" len="med"/>
            </a:ln>
          </p:spPr>
          <p:txBody>
            <a:bodyPr wrap="none" anchor="ctr"/>
            <a:lstStyle/>
            <a:p>
              <a:endParaRPr lang="en-GB">
                <a:latin typeface="Candara" pitchFamily="34" charset="0"/>
              </a:endParaRPr>
            </a:p>
          </p:txBody>
        </p:sp>
      </p:grpSp>
      <p:grpSp>
        <p:nvGrpSpPr>
          <p:cNvPr id="13" name="Group 105"/>
          <p:cNvGrpSpPr>
            <a:grpSpLocks/>
          </p:cNvGrpSpPr>
          <p:nvPr/>
        </p:nvGrpSpPr>
        <p:grpSpPr bwMode="auto">
          <a:xfrm>
            <a:off x="4572000" y="1815704"/>
            <a:ext cx="2590800" cy="540544"/>
            <a:chOff x="2880" y="1525"/>
            <a:chExt cx="1632" cy="454"/>
          </a:xfrm>
        </p:grpSpPr>
        <p:sp>
          <p:nvSpPr>
            <p:cNvPr id="20502" name="Rectangle 106"/>
            <p:cNvSpPr>
              <a:spLocks noChangeArrowheads="1"/>
            </p:cNvSpPr>
            <p:nvPr/>
          </p:nvSpPr>
          <p:spPr bwMode="auto">
            <a:xfrm>
              <a:off x="3696" y="1797"/>
              <a:ext cx="816" cy="182"/>
            </a:xfrm>
            <a:prstGeom prst="rect">
              <a:avLst/>
            </a:prstGeom>
            <a:noFill/>
            <a:ln w="9525" algn="ctr">
              <a:noFill/>
              <a:miter lim="800000"/>
              <a:headEnd/>
              <a:tailEnd/>
            </a:ln>
          </p:spPr>
          <p:txBody>
            <a:bodyPr wrap="none" anchor="ctr"/>
            <a:lstStyle/>
            <a:p>
              <a:pPr algn="ctr">
                <a:spcBef>
                  <a:spcPct val="0"/>
                </a:spcBef>
                <a:buFontTx/>
                <a:buNone/>
              </a:pPr>
              <a:r>
                <a:rPr lang="en-US" sz="1600">
                  <a:solidFill>
                    <a:schemeClr val="tx1"/>
                  </a:solidFill>
                  <a:latin typeface="Candara" pitchFamily="34" charset="0"/>
                  <a:ea typeface="ＭＳ Ｐゴシック" pitchFamily="34" charset="-128"/>
                </a:rPr>
                <a:t>shorter time</a:t>
              </a:r>
            </a:p>
          </p:txBody>
        </p:sp>
        <p:sp>
          <p:nvSpPr>
            <p:cNvPr id="20503" name="Line 107"/>
            <p:cNvSpPr>
              <a:spLocks noChangeShapeType="1"/>
            </p:cNvSpPr>
            <p:nvPr/>
          </p:nvSpPr>
          <p:spPr bwMode="auto">
            <a:xfrm>
              <a:off x="2880" y="1527"/>
              <a:ext cx="816" cy="0"/>
            </a:xfrm>
            <a:prstGeom prst="line">
              <a:avLst/>
            </a:prstGeom>
            <a:noFill/>
            <a:ln w="9525">
              <a:solidFill>
                <a:schemeClr val="tx1"/>
              </a:solidFill>
              <a:round/>
              <a:headEnd/>
              <a:tailEnd/>
            </a:ln>
          </p:spPr>
          <p:txBody>
            <a:bodyPr wrap="none" anchor="ctr"/>
            <a:lstStyle/>
            <a:p>
              <a:endParaRPr lang="en-GB">
                <a:latin typeface="Candara" pitchFamily="34" charset="0"/>
              </a:endParaRPr>
            </a:p>
          </p:txBody>
        </p:sp>
        <p:sp>
          <p:nvSpPr>
            <p:cNvPr id="20504" name="Line 108"/>
            <p:cNvSpPr>
              <a:spLocks noChangeShapeType="1"/>
            </p:cNvSpPr>
            <p:nvPr/>
          </p:nvSpPr>
          <p:spPr bwMode="auto">
            <a:xfrm flipH="1" flipV="1">
              <a:off x="3606" y="1525"/>
              <a:ext cx="90" cy="363"/>
            </a:xfrm>
            <a:prstGeom prst="line">
              <a:avLst/>
            </a:prstGeom>
            <a:noFill/>
            <a:ln w="9525">
              <a:solidFill>
                <a:schemeClr val="tx1"/>
              </a:solidFill>
              <a:round/>
              <a:headEnd/>
              <a:tailEnd type="triangle" w="med" len="med"/>
            </a:ln>
          </p:spPr>
          <p:txBody>
            <a:bodyPr wrap="none" anchor="ctr"/>
            <a:lstStyle/>
            <a:p>
              <a:endParaRPr lang="en-GB">
                <a:latin typeface="Candara" pitchFamily="34" charset="0"/>
              </a:endParaRPr>
            </a:p>
          </p:txBody>
        </p:sp>
      </p:grpSp>
      <p:grpSp>
        <p:nvGrpSpPr>
          <p:cNvPr id="14" name="Group 109"/>
          <p:cNvGrpSpPr>
            <a:grpSpLocks/>
          </p:cNvGrpSpPr>
          <p:nvPr/>
        </p:nvGrpSpPr>
        <p:grpSpPr bwMode="auto">
          <a:xfrm>
            <a:off x="4427539" y="1815705"/>
            <a:ext cx="1150937" cy="1259682"/>
            <a:chOff x="2789" y="1525"/>
            <a:chExt cx="725" cy="1058"/>
          </a:xfrm>
        </p:grpSpPr>
        <p:sp>
          <p:nvSpPr>
            <p:cNvPr id="20500" name="Rectangle 110"/>
            <p:cNvSpPr>
              <a:spLocks noChangeArrowheads="1"/>
            </p:cNvSpPr>
            <p:nvPr/>
          </p:nvSpPr>
          <p:spPr bwMode="auto">
            <a:xfrm>
              <a:off x="2789" y="2311"/>
              <a:ext cx="725" cy="272"/>
            </a:xfrm>
            <a:prstGeom prst="rect">
              <a:avLst/>
            </a:prstGeom>
            <a:noFill/>
            <a:ln w="9525" algn="ctr">
              <a:noFill/>
              <a:miter lim="800000"/>
              <a:headEnd/>
              <a:tailEnd/>
            </a:ln>
          </p:spPr>
          <p:txBody>
            <a:bodyPr wrap="none" anchor="ctr"/>
            <a:lstStyle/>
            <a:p>
              <a:pPr>
                <a:spcBef>
                  <a:spcPct val="0"/>
                </a:spcBef>
                <a:buFontTx/>
                <a:buNone/>
              </a:pPr>
              <a:r>
                <a:rPr lang="en-US" sz="1600" dirty="0">
                  <a:solidFill>
                    <a:schemeClr val="tx1"/>
                  </a:solidFill>
                  <a:latin typeface="Candara" pitchFamily="34" charset="0"/>
                  <a:ea typeface="ＭＳ Ｐゴシック" pitchFamily="34" charset="-128"/>
                </a:rPr>
                <a:t>nine</a:t>
              </a:r>
              <a:br>
                <a:rPr lang="en-US" sz="1600" dirty="0">
                  <a:solidFill>
                    <a:schemeClr val="tx1"/>
                  </a:solidFill>
                  <a:latin typeface="Candara" pitchFamily="34" charset="0"/>
                  <a:ea typeface="ＭＳ Ｐゴシック" pitchFamily="34" charset="-128"/>
                </a:rPr>
              </a:br>
              <a:r>
                <a:rPr lang="en-US" sz="1600" dirty="0">
                  <a:solidFill>
                    <a:schemeClr val="tx1"/>
                  </a:solidFill>
                  <a:latin typeface="Candara" pitchFamily="34" charset="0"/>
                  <a:ea typeface="ＭＳ Ｐゴシック" pitchFamily="34" charset="-128"/>
                </a:rPr>
                <a:t>mothers</a:t>
              </a:r>
              <a:br>
                <a:rPr lang="en-US" sz="1600" dirty="0">
                  <a:solidFill>
                    <a:schemeClr val="tx1"/>
                  </a:solidFill>
                  <a:latin typeface="Candara" pitchFamily="34" charset="0"/>
                  <a:ea typeface="ＭＳ Ｐゴシック" pitchFamily="34" charset="-128"/>
                </a:rPr>
              </a:br>
              <a:r>
                <a:rPr lang="en-US" sz="1600" dirty="0">
                  <a:solidFill>
                    <a:schemeClr val="tx1"/>
                  </a:solidFill>
                  <a:latin typeface="Candara" pitchFamily="34" charset="0"/>
                  <a:ea typeface="ＭＳ Ｐゴシック" pitchFamily="34" charset="-128"/>
                </a:rPr>
                <a:t>area</a:t>
              </a:r>
            </a:p>
          </p:txBody>
        </p:sp>
        <p:sp>
          <p:nvSpPr>
            <p:cNvPr id="20501" name="Line 111"/>
            <p:cNvSpPr>
              <a:spLocks noChangeShapeType="1"/>
            </p:cNvSpPr>
            <p:nvPr/>
          </p:nvSpPr>
          <p:spPr bwMode="auto">
            <a:xfrm>
              <a:off x="2971" y="1525"/>
              <a:ext cx="1" cy="635"/>
            </a:xfrm>
            <a:prstGeom prst="line">
              <a:avLst/>
            </a:prstGeom>
            <a:noFill/>
            <a:ln w="9525">
              <a:solidFill>
                <a:schemeClr val="tx1"/>
              </a:solidFill>
              <a:round/>
              <a:headEnd/>
              <a:tailEnd type="triangle" w="med" len="med"/>
            </a:ln>
          </p:spPr>
          <p:txBody>
            <a:bodyPr wrap="none" anchor="ctr"/>
            <a:lstStyle/>
            <a:p>
              <a:endParaRPr lang="en-GB">
                <a:latin typeface="Candara" pitchFamily="34" charset="0"/>
              </a:endParaRPr>
            </a:p>
          </p:txBody>
        </p:sp>
      </p:grpSp>
      <p:sp>
        <p:nvSpPr>
          <p:cNvPr id="114" name="Oval 113"/>
          <p:cNvSpPr>
            <a:spLocks noChangeArrowheads="1"/>
          </p:cNvSpPr>
          <p:nvPr/>
        </p:nvSpPr>
        <p:spPr bwMode="auto">
          <a:xfrm>
            <a:off x="4357688" y="1553766"/>
            <a:ext cx="1143000" cy="375047"/>
          </a:xfrm>
          <a:prstGeom prst="ellipse">
            <a:avLst/>
          </a:prstGeom>
          <a:solidFill>
            <a:srgbClr val="C00000">
              <a:alpha val="25098"/>
            </a:srgbClr>
          </a:solidFill>
          <a:ln w="15875" algn="ctr">
            <a:solidFill>
              <a:srgbClr val="C00000"/>
            </a:solidFill>
            <a:round/>
            <a:headEnd/>
            <a:tailEnd/>
          </a:ln>
        </p:spPr>
        <p:txBody>
          <a:bodyPr wrap="none" anchor="ctr"/>
          <a:lstStyle/>
          <a:p>
            <a:pPr algn="ctr">
              <a:spcBef>
                <a:spcPct val="0"/>
              </a:spcBef>
              <a:buFontTx/>
              <a:buNone/>
            </a:pPr>
            <a:endParaRPr lang="en-US" sz="1800">
              <a:solidFill>
                <a:schemeClr val="tx1"/>
              </a:solidFill>
              <a:latin typeface="Candara" pitchFamily="34" charset="0"/>
              <a:ea typeface="ＭＳ Ｐゴシック" pitchFamily="34" charset="-128"/>
            </a:endParaRPr>
          </a:p>
        </p:txBody>
      </p:sp>
      <p:grpSp>
        <p:nvGrpSpPr>
          <p:cNvPr id="15" name="Group 102"/>
          <p:cNvGrpSpPr>
            <a:grpSpLocks/>
          </p:cNvGrpSpPr>
          <p:nvPr/>
        </p:nvGrpSpPr>
        <p:grpSpPr bwMode="auto">
          <a:xfrm>
            <a:off x="4710113" y="1125141"/>
            <a:ext cx="1439862" cy="432197"/>
            <a:chOff x="2608" y="708"/>
            <a:chExt cx="907" cy="363"/>
          </a:xfrm>
        </p:grpSpPr>
        <p:sp>
          <p:nvSpPr>
            <p:cNvPr id="20498" name="Rectangle 103"/>
            <p:cNvSpPr>
              <a:spLocks noChangeArrowheads="1"/>
            </p:cNvSpPr>
            <p:nvPr/>
          </p:nvSpPr>
          <p:spPr bwMode="auto">
            <a:xfrm>
              <a:off x="2789" y="708"/>
              <a:ext cx="726" cy="182"/>
            </a:xfrm>
            <a:prstGeom prst="rect">
              <a:avLst/>
            </a:prstGeom>
            <a:noFill/>
            <a:ln w="9525" algn="ctr">
              <a:noFill/>
              <a:miter lim="800000"/>
              <a:headEnd/>
              <a:tailEnd/>
            </a:ln>
          </p:spPr>
          <p:txBody>
            <a:bodyPr wrap="none" anchor="ctr"/>
            <a:lstStyle/>
            <a:p>
              <a:pPr algn="ctr">
                <a:spcBef>
                  <a:spcPct val="0"/>
                </a:spcBef>
                <a:buFontTx/>
                <a:buNone/>
              </a:pPr>
              <a:r>
                <a:rPr lang="en-US" sz="1600">
                  <a:solidFill>
                    <a:srgbClr val="C00000"/>
                  </a:solidFill>
                  <a:latin typeface="Candara" pitchFamily="34" charset="0"/>
                  <a:ea typeface="ＭＳ Ｐゴシック" pitchFamily="34" charset="-128"/>
                </a:rPr>
                <a:t>Economic</a:t>
              </a:r>
              <a:br>
                <a:rPr lang="en-US" sz="1600">
                  <a:solidFill>
                    <a:srgbClr val="C00000"/>
                  </a:solidFill>
                  <a:latin typeface="Candara" pitchFamily="34" charset="0"/>
                  <a:ea typeface="ＭＳ Ｐゴシック" pitchFamily="34" charset="-128"/>
                </a:rPr>
              </a:br>
              <a:r>
                <a:rPr lang="en-US" sz="1600">
                  <a:solidFill>
                    <a:srgbClr val="C00000"/>
                  </a:solidFill>
                  <a:latin typeface="Candara" pitchFamily="34" charset="0"/>
                  <a:ea typeface="ＭＳ Ｐゴシック" pitchFamily="34" charset="-128"/>
                </a:rPr>
                <a:t>optimum?</a:t>
              </a:r>
            </a:p>
          </p:txBody>
        </p:sp>
        <p:sp>
          <p:nvSpPr>
            <p:cNvPr id="20499" name="Line 104"/>
            <p:cNvSpPr>
              <a:spLocks noChangeShapeType="1"/>
            </p:cNvSpPr>
            <p:nvPr/>
          </p:nvSpPr>
          <p:spPr bwMode="auto">
            <a:xfrm flipH="1">
              <a:off x="2608" y="799"/>
              <a:ext cx="181" cy="272"/>
            </a:xfrm>
            <a:prstGeom prst="line">
              <a:avLst/>
            </a:prstGeom>
            <a:noFill/>
            <a:ln w="9525">
              <a:solidFill>
                <a:srgbClr val="C00000"/>
              </a:solidFill>
              <a:round/>
              <a:headEnd/>
              <a:tailEnd type="triangle" w="med" len="med"/>
            </a:ln>
          </p:spPr>
          <p:txBody>
            <a:bodyPr wrap="none" anchor="ctr"/>
            <a:lstStyle/>
            <a:p>
              <a:endParaRPr lang="en-GB">
                <a:latin typeface="Candara" pitchFamily="34" charset="0"/>
              </a:endParaRPr>
            </a:p>
          </p:txBody>
        </p:sp>
      </p:grpSp>
      <p:sp>
        <p:nvSpPr>
          <p:cNvPr id="932980" name="Rectangle 116"/>
          <p:cNvSpPr>
            <a:spLocks noChangeArrowheads="1"/>
          </p:cNvSpPr>
          <p:nvPr/>
        </p:nvSpPr>
        <p:spPr bwMode="auto">
          <a:xfrm>
            <a:off x="468313" y="3456386"/>
            <a:ext cx="3168650" cy="1329927"/>
          </a:xfrm>
          <a:prstGeom prst="rect">
            <a:avLst/>
          </a:prstGeom>
          <a:noFill/>
          <a:ln w="9525">
            <a:noFill/>
            <a:miter lim="800000"/>
            <a:headEnd/>
            <a:tailEnd/>
          </a:ln>
        </p:spPr>
        <p:txBody>
          <a:bodyPr lIns="91413" tIns="45707" rIns="91413" bIns="45707" anchor="ctr"/>
          <a:lstStyle/>
          <a:p>
            <a:pPr defTabSz="915988">
              <a:spcBef>
                <a:spcPct val="0"/>
              </a:spcBef>
              <a:buFontTx/>
              <a:buNone/>
            </a:pPr>
            <a:r>
              <a:rPr lang="en-GB" sz="2400" dirty="0">
                <a:solidFill>
                  <a:srgbClr val="C00000"/>
                </a:solidFill>
                <a:latin typeface="Candara" pitchFamily="34" charset="0"/>
              </a:rPr>
              <a:t>Brooks’ Law </a:t>
            </a:r>
            <a:r>
              <a:rPr lang="en-GB" sz="1600" dirty="0">
                <a:solidFill>
                  <a:srgbClr val="C00000"/>
                </a:solidFill>
                <a:latin typeface="Candara" pitchFamily="34" charset="0"/>
              </a:rPr>
              <a:t>(1975)</a:t>
            </a:r>
            <a:r>
              <a:rPr lang="en-GB" sz="2400" dirty="0">
                <a:solidFill>
                  <a:srgbClr val="BE0000"/>
                </a:solidFill>
                <a:latin typeface="Candara" pitchFamily="34" charset="0"/>
              </a:rPr>
              <a:t/>
            </a:r>
            <a:br>
              <a:rPr lang="en-GB" sz="2400" dirty="0">
                <a:solidFill>
                  <a:srgbClr val="BE0000"/>
                </a:solidFill>
                <a:latin typeface="Candara" pitchFamily="34" charset="0"/>
              </a:rPr>
            </a:br>
            <a:r>
              <a:rPr lang="en-GB" sz="2400" dirty="0">
                <a:solidFill>
                  <a:schemeClr val="accent2">
                    <a:lumMod val="75000"/>
                  </a:schemeClr>
                </a:solidFill>
                <a:latin typeface="Candara" pitchFamily="34" charset="0"/>
              </a:rPr>
              <a:t>Adding people</a:t>
            </a:r>
            <a:br>
              <a:rPr lang="en-GB" sz="2400" dirty="0">
                <a:solidFill>
                  <a:schemeClr val="accent2">
                    <a:lumMod val="75000"/>
                  </a:schemeClr>
                </a:solidFill>
                <a:latin typeface="Candara" pitchFamily="34" charset="0"/>
              </a:rPr>
            </a:br>
            <a:r>
              <a:rPr lang="en-GB" sz="2400" dirty="0">
                <a:solidFill>
                  <a:schemeClr val="accent2">
                    <a:lumMod val="75000"/>
                  </a:schemeClr>
                </a:solidFill>
                <a:latin typeface="Candara" pitchFamily="34" charset="0"/>
              </a:rPr>
              <a:t>to a late project</a:t>
            </a:r>
            <a:br>
              <a:rPr lang="en-GB" sz="2400" dirty="0">
                <a:solidFill>
                  <a:schemeClr val="accent2">
                    <a:lumMod val="75000"/>
                  </a:schemeClr>
                </a:solidFill>
                <a:latin typeface="Candara" pitchFamily="34" charset="0"/>
              </a:rPr>
            </a:br>
            <a:r>
              <a:rPr lang="en-GB" sz="2400" i="1" dirty="0">
                <a:solidFill>
                  <a:schemeClr val="accent2">
                    <a:lumMod val="75000"/>
                  </a:schemeClr>
                </a:solidFill>
                <a:latin typeface="Candara" pitchFamily="34" charset="0"/>
              </a:rPr>
              <a:t>makes it later</a:t>
            </a:r>
          </a:p>
        </p:txBody>
      </p:sp>
      <p:sp>
        <p:nvSpPr>
          <p:cNvPr id="2" name="Slide Number Placeholder 1"/>
          <p:cNvSpPr>
            <a:spLocks noGrp="1"/>
          </p:cNvSpPr>
          <p:nvPr>
            <p:ph type="sldNum" sz="quarter" idx="11"/>
          </p:nvPr>
        </p:nvSpPr>
        <p:spPr/>
        <p:txBody>
          <a:bodyPr/>
          <a:lstStyle/>
          <a:p>
            <a:fld id="{9DD39AF4-C24B-4327-84DC-3FA6172063B4}" type="slidenum">
              <a:rPr lang="en-GB" smtClean="0"/>
              <a:pPr/>
              <a:t>14</a:t>
            </a:fld>
            <a:endParaRPr lang="en-GB" dirty="0"/>
          </a:p>
        </p:txBody>
      </p:sp>
      <p:sp>
        <p:nvSpPr>
          <p:cNvPr id="3" name="Footer Placeholder 2"/>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Tree>
    <p:extLst>
      <p:ext uri="{BB962C8B-B14F-4D97-AF65-F5344CB8AC3E}">
        <p14:creationId xmlns:p14="http://schemas.microsoft.com/office/powerpoint/2010/main" val="15044810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32980">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4"/>
                                        </p:tgtEl>
                                        <p:attrNameLst>
                                          <p:attrName>style.visibility</p:attrName>
                                        </p:attrNameLst>
                                      </p:cBhvr>
                                      <p:to>
                                        <p:strVal val="visible"/>
                                      </p:to>
                                    </p:set>
                                  </p:childTnLst>
                                  <p:subTnLst>
                                    <p:set>
                                      <p:cBhvr override="childStyle">
                                        <p:cTn dur="1" fill="hold" display="0" masterRel="nextClick" afterEffect="1"/>
                                        <p:tgtEl>
                                          <p:spTgt spid="114"/>
                                        </p:tgtEl>
                                        <p:attrNameLst>
                                          <p:attrName>style.visibility</p:attrName>
                                        </p:attrNameLst>
                                      </p:cBhvr>
                                      <p:to>
                                        <p:strVal val="hidden"/>
                                      </p:to>
                                    </p:set>
                                  </p:subTnLst>
                                </p:cTn>
                              </p:par>
                              <p:par>
                                <p:cTn id="33" presetID="1"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 grpId="0" animBg="1"/>
      <p:bldP spid="932980"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3890" name="Rectangle 2"/>
          <p:cNvSpPr>
            <a:spLocks noGrp="1" noChangeArrowheads="1"/>
          </p:cNvSpPr>
          <p:nvPr>
            <p:ph type="title"/>
          </p:nvPr>
        </p:nvSpPr>
        <p:spPr>
          <a:xfrm>
            <a:off x="762000" y="267875"/>
            <a:ext cx="7842250" cy="540544"/>
          </a:xfrm>
        </p:spPr>
        <p:txBody>
          <a:bodyPr/>
          <a:lstStyle/>
          <a:p>
            <a:r>
              <a:rPr lang="en-US" noProof="0" dirty="0" smtClean="0"/>
              <a:t>	Saving time</a:t>
            </a:r>
            <a:endParaRPr lang="en-US" noProof="0" dirty="0"/>
          </a:p>
        </p:txBody>
      </p:sp>
      <p:sp>
        <p:nvSpPr>
          <p:cNvPr id="933891" name="Rectangle 3" descr="Blue tissue paper"/>
          <p:cNvSpPr>
            <a:spLocks noGrp="1" noChangeArrowheads="1"/>
          </p:cNvSpPr>
          <p:nvPr>
            <p:ph type="body" idx="1"/>
          </p:nvPr>
        </p:nvSpPr>
        <p:spPr>
          <a:xfrm>
            <a:off x="762001" y="1203598"/>
            <a:ext cx="7986713" cy="3636405"/>
          </a:xfrm>
        </p:spPr>
        <p:txBody>
          <a:bodyPr/>
          <a:lstStyle/>
          <a:p>
            <a:pPr marL="266700" indent="-266700" defTabSz="914400">
              <a:lnSpc>
                <a:spcPct val="100000"/>
              </a:lnSpc>
              <a:spcBef>
                <a:spcPct val="0"/>
              </a:spcBef>
              <a:buFontTx/>
              <a:buNone/>
              <a:tabLst>
                <a:tab pos="5381625" algn="l"/>
              </a:tabLst>
            </a:pPr>
            <a:r>
              <a:rPr lang="en-US" sz="1800" noProof="0" dirty="0" smtClean="0"/>
              <a:t>We don’t have enough time, but we can save time</a:t>
            </a:r>
          </a:p>
          <a:p>
            <a:pPr marL="266700" indent="-266700" defTabSz="914400">
              <a:lnSpc>
                <a:spcPct val="100000"/>
              </a:lnSpc>
              <a:spcBef>
                <a:spcPct val="0"/>
              </a:spcBef>
              <a:buFontTx/>
              <a:buNone/>
              <a:tabLst>
                <a:tab pos="5381625" algn="l"/>
              </a:tabLst>
            </a:pPr>
            <a:r>
              <a:rPr lang="en-US" sz="1800" i="1" noProof="0" dirty="0" smtClean="0">
                <a:solidFill>
                  <a:srgbClr val="002060"/>
                </a:solidFill>
              </a:rPr>
              <a:t>without negatively affecting the Result !</a:t>
            </a:r>
          </a:p>
          <a:p>
            <a:pPr marL="266700" indent="-266700" defTabSz="914400">
              <a:lnSpc>
                <a:spcPct val="100000"/>
              </a:lnSpc>
              <a:spcBef>
                <a:spcPts val="1200"/>
              </a:spcBef>
              <a:tabLst>
                <a:tab pos="5381625" algn="l"/>
              </a:tabLst>
            </a:pPr>
            <a:r>
              <a:rPr lang="en-US" noProof="0" dirty="0" smtClean="0"/>
              <a:t>Efficiency in </a:t>
            </a:r>
            <a:r>
              <a:rPr lang="en-US" i="1" noProof="0" dirty="0" smtClean="0"/>
              <a:t>what</a:t>
            </a:r>
            <a:r>
              <a:rPr lang="en-US" noProof="0" dirty="0" smtClean="0"/>
              <a:t> (</a:t>
            </a:r>
            <a:r>
              <a:rPr lang="en-US" i="1" noProof="0" dirty="0" smtClean="0"/>
              <a:t>why</a:t>
            </a:r>
            <a:r>
              <a:rPr lang="en-US" noProof="0" dirty="0" smtClean="0"/>
              <a:t>, for </a:t>
            </a:r>
            <a:r>
              <a:rPr lang="en-US" i="1" noProof="0" dirty="0" smtClean="0"/>
              <a:t>whom</a:t>
            </a:r>
            <a:r>
              <a:rPr lang="en-US" noProof="0" dirty="0" smtClean="0"/>
              <a:t>) we do</a:t>
            </a:r>
            <a:r>
              <a:rPr lang="en-US" sz="1800" noProof="0" dirty="0" smtClean="0"/>
              <a:t> </a:t>
            </a:r>
            <a:r>
              <a:rPr lang="en-US" sz="1600" noProof="0" dirty="0" smtClean="0">
                <a:solidFill>
                  <a:schemeClr val="tx1"/>
                </a:solidFill>
              </a:rPr>
              <a:t>- doing the right things</a:t>
            </a:r>
            <a:endParaRPr lang="en-US" sz="1800" noProof="0" dirty="0" smtClean="0">
              <a:solidFill>
                <a:schemeClr val="tx1"/>
              </a:solidFill>
            </a:endParaRPr>
          </a:p>
          <a:p>
            <a:pPr marL="720725" lvl="1" indent="-269875" defTabSz="914400">
              <a:lnSpc>
                <a:spcPct val="100000"/>
              </a:lnSpc>
              <a:spcBef>
                <a:spcPct val="0"/>
              </a:spcBef>
              <a:tabLst>
                <a:tab pos="5381625" algn="l"/>
              </a:tabLst>
            </a:pPr>
            <a:r>
              <a:rPr lang="en-US" sz="1600" i="1" noProof="0" dirty="0" smtClean="0">
                <a:solidFill>
                  <a:srgbClr val="002060"/>
                </a:solidFill>
              </a:rPr>
              <a:t>Not</a:t>
            </a:r>
            <a:r>
              <a:rPr lang="en-US" sz="1600" noProof="0" dirty="0" smtClean="0">
                <a:solidFill>
                  <a:srgbClr val="002060"/>
                </a:solidFill>
              </a:rPr>
              <a:t> doing what later proves to be superfluous</a:t>
            </a:r>
          </a:p>
          <a:p>
            <a:pPr marL="266700" indent="-266700" defTabSz="914400">
              <a:lnSpc>
                <a:spcPct val="100000"/>
              </a:lnSpc>
              <a:spcBef>
                <a:spcPct val="0"/>
              </a:spcBef>
              <a:tabLst>
                <a:tab pos="5381625" algn="l"/>
              </a:tabLst>
            </a:pPr>
            <a:r>
              <a:rPr lang="en-US" noProof="0" dirty="0" smtClean="0"/>
              <a:t>Efficiency in </a:t>
            </a:r>
            <a:r>
              <a:rPr lang="en-US" i="1" noProof="0" dirty="0" smtClean="0"/>
              <a:t>how</a:t>
            </a:r>
            <a:r>
              <a:rPr lang="en-US" noProof="0" dirty="0" smtClean="0"/>
              <a:t> we do it</a:t>
            </a:r>
            <a:r>
              <a:rPr lang="en-US" sz="1800" noProof="0" dirty="0" smtClean="0"/>
              <a:t> </a:t>
            </a:r>
            <a:r>
              <a:rPr lang="en-US" sz="1600" dirty="0">
                <a:solidFill>
                  <a:schemeClr val="tx1"/>
                </a:solidFill>
              </a:rPr>
              <a:t>- doing things differently</a:t>
            </a:r>
          </a:p>
          <a:p>
            <a:pPr marL="720725" lvl="1" indent="-269875" defTabSz="914400">
              <a:lnSpc>
                <a:spcPct val="100000"/>
              </a:lnSpc>
              <a:spcBef>
                <a:spcPct val="0"/>
              </a:spcBef>
              <a:tabLst>
                <a:tab pos="5381625" algn="l"/>
              </a:tabLst>
            </a:pPr>
            <a:r>
              <a:rPr lang="en-US" sz="1600" noProof="0" dirty="0" smtClean="0">
                <a:solidFill>
                  <a:srgbClr val="002060"/>
                </a:solidFill>
              </a:rPr>
              <a:t>The product</a:t>
            </a:r>
          </a:p>
          <a:p>
            <a:pPr marL="1128713" lvl="2" indent="-228600" defTabSz="914400">
              <a:lnSpc>
                <a:spcPct val="100000"/>
              </a:lnSpc>
              <a:spcBef>
                <a:spcPct val="0"/>
              </a:spcBef>
              <a:tabLst>
                <a:tab pos="5381625" algn="l"/>
              </a:tabLst>
            </a:pPr>
            <a:r>
              <a:rPr lang="en-US" sz="1400" noProof="0" dirty="0" smtClean="0">
                <a:solidFill>
                  <a:srgbClr val="002060"/>
                </a:solidFill>
              </a:rPr>
              <a:t>Using proper and most efficient solution, instead of the solution we always used</a:t>
            </a:r>
          </a:p>
          <a:p>
            <a:pPr marL="720725" lvl="1" indent="-269875" defTabSz="914400">
              <a:lnSpc>
                <a:spcPct val="100000"/>
              </a:lnSpc>
              <a:spcBef>
                <a:spcPct val="0"/>
              </a:spcBef>
              <a:tabLst>
                <a:tab pos="5381625" algn="l"/>
              </a:tabLst>
            </a:pPr>
            <a:r>
              <a:rPr lang="en-US" sz="1600" noProof="0" dirty="0" smtClean="0">
                <a:solidFill>
                  <a:srgbClr val="002060"/>
                </a:solidFill>
              </a:rPr>
              <a:t>The project 	</a:t>
            </a:r>
          </a:p>
          <a:p>
            <a:pPr marL="1128713" lvl="2" indent="-228600" defTabSz="914400">
              <a:lnSpc>
                <a:spcPct val="100000"/>
              </a:lnSpc>
              <a:spcBef>
                <a:spcPct val="0"/>
              </a:spcBef>
              <a:tabLst>
                <a:tab pos="5381625" algn="l"/>
              </a:tabLst>
            </a:pPr>
            <a:r>
              <a:rPr lang="en-US" sz="1400" noProof="0" dirty="0" smtClean="0">
                <a:solidFill>
                  <a:srgbClr val="002060"/>
                </a:solidFill>
              </a:rPr>
              <a:t>Doing the same in less time, instead of immediately doing it the way we always did</a:t>
            </a:r>
          </a:p>
          <a:p>
            <a:pPr marL="720725" lvl="1" indent="-269875" defTabSz="914400">
              <a:lnSpc>
                <a:spcPct val="100000"/>
              </a:lnSpc>
              <a:spcBef>
                <a:spcPct val="0"/>
              </a:spcBef>
              <a:tabLst>
                <a:tab pos="5381625" algn="l"/>
              </a:tabLst>
            </a:pPr>
            <a:r>
              <a:rPr lang="en-US" sz="1600" noProof="0" dirty="0" smtClean="0">
                <a:solidFill>
                  <a:srgbClr val="002060"/>
                </a:solidFill>
              </a:rPr>
              <a:t>Continuous improvement and prevention processes</a:t>
            </a:r>
          </a:p>
          <a:p>
            <a:pPr marL="1128713" lvl="2" indent="-228600" defTabSz="914400">
              <a:lnSpc>
                <a:spcPct val="100000"/>
              </a:lnSpc>
              <a:spcBef>
                <a:spcPct val="0"/>
              </a:spcBef>
              <a:tabLst>
                <a:tab pos="5381625" algn="l"/>
              </a:tabLst>
            </a:pPr>
            <a:r>
              <a:rPr lang="en-US" sz="1400" noProof="0" dirty="0" smtClean="0">
                <a:solidFill>
                  <a:srgbClr val="002060"/>
                </a:solidFill>
              </a:rPr>
              <a:t>Constantly learning doing things better and overcoming bad tendencies </a:t>
            </a:r>
          </a:p>
          <a:p>
            <a:pPr marL="266700" indent="-266700" defTabSz="914400">
              <a:lnSpc>
                <a:spcPct val="100000"/>
              </a:lnSpc>
              <a:spcBef>
                <a:spcPct val="0"/>
              </a:spcBef>
              <a:tabLst>
                <a:tab pos="5381625" algn="l"/>
              </a:tabLst>
            </a:pPr>
            <a:r>
              <a:rPr lang="en-US" noProof="0" dirty="0" smtClean="0"/>
              <a:t>Efficiency in </a:t>
            </a:r>
            <a:r>
              <a:rPr lang="en-US" i="1" noProof="0" dirty="0" smtClean="0"/>
              <a:t>when</a:t>
            </a:r>
            <a:r>
              <a:rPr lang="en-US" noProof="0" dirty="0" smtClean="0"/>
              <a:t> we do it</a:t>
            </a:r>
            <a:r>
              <a:rPr lang="en-US" sz="1800" noProof="0" dirty="0" smtClean="0"/>
              <a:t> </a:t>
            </a:r>
            <a:r>
              <a:rPr lang="en-US" sz="1600" dirty="0">
                <a:solidFill>
                  <a:schemeClr val="tx1"/>
                </a:solidFill>
              </a:rPr>
              <a:t>- right time, in the right order</a:t>
            </a:r>
          </a:p>
          <a:p>
            <a:pPr marL="266700" indent="-266700" defTabSz="914400">
              <a:lnSpc>
                <a:spcPct val="100000"/>
              </a:lnSpc>
              <a:spcBef>
                <a:spcPct val="0"/>
              </a:spcBef>
              <a:tabLst>
                <a:tab pos="5381625" algn="l"/>
              </a:tabLst>
            </a:pPr>
            <a:r>
              <a:rPr lang="en-US" noProof="0" dirty="0" smtClean="0"/>
              <a:t>TimeBoxing</a:t>
            </a:r>
            <a:r>
              <a:rPr lang="en-US" sz="1800" noProof="0" dirty="0" smtClean="0"/>
              <a:t> </a:t>
            </a:r>
            <a:r>
              <a:rPr lang="en-US" sz="1600" dirty="0">
                <a:solidFill>
                  <a:schemeClr val="tx1"/>
                </a:solidFill>
              </a:rPr>
              <a:t>-  much more efficient than FeatureBoxing</a:t>
            </a:r>
          </a:p>
        </p:txBody>
      </p:sp>
      <p:pic>
        <p:nvPicPr>
          <p:cNvPr id="933892" name="Picture 4" descr="MCj04244660000[1]"/>
          <p:cNvPicPr>
            <a:picLocks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785786" y="285718"/>
            <a:ext cx="771525" cy="662464"/>
          </a:xfrm>
          <a:prstGeom prst="rect">
            <a:avLst/>
          </a:prstGeom>
          <a:noFill/>
        </p:spPr>
      </p:pic>
      <p:graphicFrame>
        <p:nvGraphicFramePr>
          <p:cNvPr id="2" name="Object 1"/>
          <p:cNvGraphicFramePr>
            <a:graphicFrameLocks/>
          </p:cNvGraphicFramePr>
          <p:nvPr>
            <p:extLst>
              <p:ext uri="{D42A27DB-BD31-4B8C-83A1-F6EECF244321}">
                <p14:modId xmlns:p14="http://schemas.microsoft.com/office/powerpoint/2010/main" val="833900926"/>
              </p:ext>
            </p:extLst>
          </p:nvPr>
        </p:nvGraphicFramePr>
        <p:xfrm>
          <a:off x="6876256" y="72308"/>
          <a:ext cx="2195736" cy="1422184"/>
        </p:xfrm>
        <a:graphic>
          <a:graphicData uri="http://schemas.openxmlformats.org/presentationml/2006/ole">
            <mc:AlternateContent xmlns:mc="http://schemas.openxmlformats.org/markup-compatibility/2006">
              <mc:Choice xmlns:v="urn:schemas-microsoft-com:vml" Requires="v">
                <p:oleObj spid="_x0000_s20500" name="Visio" r:id="rId5" imgW="4618733" imgH="2962883" progId="Visio.Drawing.11">
                  <p:embed/>
                </p:oleObj>
              </mc:Choice>
              <mc:Fallback>
                <p:oleObj name="Visio" r:id="rId5" imgW="4618733" imgH="2962883" progId="Visio.Drawing.1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76256" y="72308"/>
                        <a:ext cx="2195736" cy="1422184"/>
                      </a:xfrm>
                      <a:prstGeom prst="rect">
                        <a:avLst/>
                      </a:prstGeom>
                      <a:noFill/>
                      <a:ln>
                        <a:solidFill>
                          <a:schemeClr val="tx1"/>
                        </a:solidFill>
                      </a:ln>
                    </p:spPr>
                  </p:pic>
                </p:oleObj>
              </mc:Fallback>
            </mc:AlternateContent>
          </a:graphicData>
        </a:graphic>
      </p:graphicFrame>
      <p:sp>
        <p:nvSpPr>
          <p:cNvPr id="4" name="Slide Number Placeholder 3"/>
          <p:cNvSpPr>
            <a:spLocks noGrp="1"/>
          </p:cNvSpPr>
          <p:nvPr>
            <p:ph type="sldNum" sz="quarter" idx="11"/>
          </p:nvPr>
        </p:nvSpPr>
        <p:spPr/>
        <p:txBody>
          <a:bodyPr/>
          <a:lstStyle/>
          <a:p>
            <a:fld id="{9DD39AF4-C24B-4327-84DC-3FA6172063B4}" type="slidenum">
              <a:rPr lang="en-GB" smtClean="0"/>
              <a:pPr/>
              <a:t>15</a:t>
            </a:fld>
            <a:endParaRPr lang="en-GB" dirty="0"/>
          </a:p>
        </p:txBody>
      </p:sp>
      <p:sp>
        <p:nvSpPr>
          <p:cNvPr id="8" name="Rounded Rectangle 7"/>
          <p:cNvSpPr/>
          <p:nvPr/>
        </p:nvSpPr>
        <p:spPr>
          <a:xfrm rot="21150270">
            <a:off x="4672659" y="246527"/>
            <a:ext cx="2088232" cy="576064"/>
          </a:xfrm>
          <a:prstGeom prst="roundRect">
            <a:avLst/>
          </a:prstGeom>
          <a:noFill/>
        </p:spPr>
        <p:style>
          <a:lnRef idx="1">
            <a:schemeClr val="accent1"/>
          </a:lnRef>
          <a:fillRef idx="3">
            <a:schemeClr val="accent1"/>
          </a:fillRef>
          <a:effectRef idx="2">
            <a:schemeClr val="accent1"/>
          </a:effectRef>
          <a:fontRef idx="minor">
            <a:schemeClr val="lt1"/>
          </a:fontRef>
        </p:style>
        <p:txBody>
          <a:bodyPr tIns="28800" rtlCol="0" anchor="ctr"/>
          <a:lstStyle/>
          <a:p>
            <a:pPr algn="ctr"/>
            <a:r>
              <a:rPr lang="en-US" sz="1600" dirty="0">
                <a:ln w="1905"/>
                <a:solidFill>
                  <a:srgbClr val="002060"/>
                </a:solidFill>
                <a:effectLst>
                  <a:innerShdw blurRad="69850" dist="43180" dir="5400000">
                    <a:srgbClr val="000000">
                      <a:alpha val="65000"/>
                    </a:srgbClr>
                  </a:innerShdw>
                </a:effectLst>
              </a:rPr>
              <a:t>Continuous</a:t>
            </a:r>
            <a:br>
              <a:rPr lang="en-US" sz="1600" dirty="0">
                <a:ln w="1905"/>
                <a:solidFill>
                  <a:srgbClr val="002060"/>
                </a:solidFill>
                <a:effectLst>
                  <a:innerShdw blurRad="69850" dist="43180" dir="5400000">
                    <a:srgbClr val="000000">
                      <a:alpha val="65000"/>
                    </a:srgbClr>
                  </a:innerShdw>
                </a:effectLst>
              </a:rPr>
            </a:br>
            <a:r>
              <a:rPr lang="en-US" sz="1600" dirty="0">
                <a:ln w="1905"/>
                <a:solidFill>
                  <a:srgbClr val="002060"/>
                </a:solidFill>
                <a:effectLst>
                  <a:innerShdw blurRad="69850" dist="43180" dir="5400000">
                    <a:srgbClr val="000000">
                      <a:alpha val="65000"/>
                    </a:srgbClr>
                  </a:innerShdw>
                </a:effectLst>
              </a:rPr>
              <a:t>elimination of </a:t>
            </a:r>
            <a:r>
              <a:rPr lang="en-US" sz="1600" dirty="0" smtClean="0">
                <a:ln w="1905"/>
                <a:solidFill>
                  <a:srgbClr val="002060"/>
                </a:solidFill>
                <a:effectLst>
                  <a:innerShdw blurRad="69850" dist="43180" dir="5400000">
                    <a:srgbClr val="000000">
                      <a:alpha val="65000"/>
                    </a:srgbClr>
                  </a:innerShdw>
                </a:effectLst>
              </a:rPr>
              <a:t>waste</a:t>
            </a:r>
            <a:endParaRPr lang="en-GB" dirty="0"/>
          </a:p>
        </p:txBody>
      </p:sp>
      <p:sp>
        <p:nvSpPr>
          <p:cNvPr id="3" name="Footer Placeholder 2"/>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Tree>
    <p:extLst>
      <p:ext uri="{BB962C8B-B14F-4D97-AF65-F5344CB8AC3E}">
        <p14:creationId xmlns:p14="http://schemas.microsoft.com/office/powerpoint/2010/main" val="36161854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33892"/>
                                        </p:tgtEl>
                                        <p:attrNameLst>
                                          <p:attrName>style.visibility</p:attrName>
                                        </p:attrNameLst>
                                      </p:cBhvr>
                                      <p:to>
                                        <p:strVal val="visible"/>
                                      </p:to>
                                    </p:set>
                                    <p:animEffect transition="in" filter="fade">
                                      <p:cBhvr>
                                        <p:cTn id="7" dur="500"/>
                                        <p:tgtEl>
                                          <p:spTgt spid="933892"/>
                                        </p:tgtEl>
                                      </p:cBhvr>
                                    </p:animEffect>
                                  </p:childTnLst>
                                </p:cTn>
                              </p:par>
                              <p:par>
                                <p:cTn id="8" presetID="1" presetClass="entr" presetSubtype="0" fill="hold" grpId="0" nodeType="withEffect">
                                  <p:stCondLst>
                                    <p:cond delay="0"/>
                                  </p:stCondLst>
                                  <p:childTnLst>
                                    <p:set>
                                      <p:cBhvr>
                                        <p:cTn id="9" dur="1" fill="hold">
                                          <p:stCondLst>
                                            <p:cond delay="0"/>
                                          </p:stCondLst>
                                        </p:cTn>
                                        <p:tgtEl>
                                          <p:spTgt spid="933891">
                                            <p:txEl>
                                              <p:pRg st="0" end="0"/>
                                            </p:txEl>
                                          </p:spTgt>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933891">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933891">
                                            <p:txEl>
                                              <p:pRg st="2" end="2"/>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933891">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933891">
                                            <p:txEl>
                                              <p:pRg st="4" end="4"/>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933891">
                                            <p:txEl>
                                              <p:pRg st="5" end="5"/>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933891">
                                            <p:txEl>
                                              <p:pRg st="6" end="6"/>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933891">
                                            <p:txEl>
                                              <p:pRg st="7" end="7"/>
                                            </p:txEl>
                                          </p:spTgt>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933891">
                                            <p:txEl>
                                              <p:pRg st="8" end="8"/>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933891">
                                            <p:txEl>
                                              <p:pRg st="9" end="9"/>
                                            </p:txEl>
                                          </p:spTgt>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933891">
                                            <p:txEl>
                                              <p:pRg st="10" end="10"/>
                                            </p:txEl>
                                          </p:spTgt>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2"/>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933891">
                                            <p:txEl>
                                              <p:pRg st="11" end="11"/>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933891">
                                            <p:txEl>
                                              <p:pRg st="12" end="12"/>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3891" grpId="0" build="p"/>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t" anchorCtr="0"/>
          <a:lstStyle/>
          <a:p>
            <a:pPr marL="0" indent="0">
              <a:buNone/>
            </a:pPr>
            <a:r>
              <a:rPr lang="en-GB" b="0" dirty="0" smtClean="0"/>
              <a:t>Starting deadline</a:t>
            </a:r>
          </a:p>
          <a:p>
            <a:pPr lvl="1"/>
            <a:r>
              <a:rPr lang="en-GB" b="0" dirty="0" smtClean="0">
                <a:solidFill>
                  <a:srgbClr val="002060"/>
                </a:solidFill>
              </a:rPr>
              <a:t>Last day we can start to deliver by the end deadline</a:t>
            </a:r>
          </a:p>
          <a:p>
            <a:pPr lvl="1"/>
            <a:r>
              <a:rPr lang="en-GB" b="0" dirty="0" smtClean="0">
                <a:solidFill>
                  <a:srgbClr val="002060"/>
                </a:solidFill>
              </a:rPr>
              <a:t>Every day we start later, we will end later</a:t>
            </a:r>
            <a:endParaRPr lang="en-GB" b="0" dirty="0">
              <a:solidFill>
                <a:srgbClr val="002060"/>
              </a:solidFill>
            </a:endParaRPr>
          </a:p>
        </p:txBody>
      </p:sp>
      <p:sp>
        <p:nvSpPr>
          <p:cNvPr id="2" name="Title 1"/>
          <p:cNvSpPr>
            <a:spLocks noGrp="1"/>
          </p:cNvSpPr>
          <p:nvPr>
            <p:ph type="title"/>
          </p:nvPr>
        </p:nvSpPr>
        <p:spPr/>
        <p:txBody>
          <a:bodyPr/>
          <a:lstStyle/>
          <a:p>
            <a:r>
              <a:rPr lang="en-GB" b="0" dirty="0" smtClean="0"/>
              <a:t>Even more important:    </a:t>
            </a:r>
            <a:r>
              <a:rPr lang="en-GB" sz="2800" b="0" i="1" dirty="0" smtClean="0"/>
              <a:t>Starting Deadlines</a:t>
            </a:r>
            <a:endParaRPr lang="en-GB" sz="2800" b="0" dirty="0"/>
          </a:p>
        </p:txBody>
      </p:sp>
      <p:graphicFrame>
        <p:nvGraphicFramePr>
          <p:cNvPr id="7" name="Object 6"/>
          <p:cNvGraphicFramePr>
            <a:graphicFrameLocks/>
          </p:cNvGraphicFramePr>
          <p:nvPr>
            <p:extLst>
              <p:ext uri="{D42A27DB-BD31-4B8C-83A1-F6EECF244321}">
                <p14:modId xmlns:p14="http://schemas.microsoft.com/office/powerpoint/2010/main" val="2741477251"/>
              </p:ext>
            </p:extLst>
          </p:nvPr>
        </p:nvGraphicFramePr>
        <p:xfrm>
          <a:off x="539553" y="2747271"/>
          <a:ext cx="8208963" cy="1264639"/>
        </p:xfrm>
        <a:graphic>
          <a:graphicData uri="http://schemas.openxmlformats.org/presentationml/2006/ole">
            <mc:AlternateContent xmlns:mc="http://schemas.openxmlformats.org/markup-compatibility/2006">
              <mc:Choice xmlns:v="urn:schemas-microsoft-com:vml" Requires="v">
                <p:oleObj spid="_x0000_s23619" name="Visio" r:id="rId3" imgW="8211871" imgH="1264639" progId="Visio.Drawing.11">
                  <p:embed/>
                </p:oleObj>
              </mc:Choice>
              <mc:Fallback>
                <p:oleObj name="Visio" r:id="rId3" imgW="8211871" imgH="1264639" progId="Visio.Drawing.11">
                  <p:embed/>
                  <p:pic>
                    <p:nvPicPr>
                      <p:cNvPr id="0" name=""/>
                      <p:cNvPicPr>
                        <a:picLocks noChangeAspect="1" noChangeArrowheads="1"/>
                      </p:cNvPicPr>
                      <p:nvPr/>
                    </p:nvPicPr>
                    <p:blipFill>
                      <a:blip r:embed="rId4"/>
                      <a:srcRect/>
                      <a:stretch>
                        <a:fillRect/>
                      </a:stretch>
                    </p:blipFill>
                    <p:spPr bwMode="auto">
                      <a:xfrm>
                        <a:off x="539553" y="2747271"/>
                        <a:ext cx="8208963" cy="1264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5" name="Group 14"/>
          <p:cNvGrpSpPr/>
          <p:nvPr/>
        </p:nvGrpSpPr>
        <p:grpSpPr>
          <a:xfrm>
            <a:off x="2771800" y="2747521"/>
            <a:ext cx="5236976" cy="1194383"/>
            <a:chOff x="2771800" y="3348659"/>
            <a:chExt cx="5236976" cy="1592509"/>
          </a:xfrm>
        </p:grpSpPr>
        <p:graphicFrame>
          <p:nvGraphicFramePr>
            <p:cNvPr id="6" name="Object 5"/>
            <p:cNvGraphicFramePr>
              <a:graphicFrameLocks noChangeAspect="1"/>
            </p:cNvGraphicFramePr>
            <p:nvPr>
              <p:extLst>
                <p:ext uri="{D42A27DB-BD31-4B8C-83A1-F6EECF244321}">
                  <p14:modId xmlns:p14="http://schemas.microsoft.com/office/powerpoint/2010/main" val="258086915"/>
                </p:ext>
              </p:extLst>
            </p:nvPr>
          </p:nvGraphicFramePr>
          <p:xfrm>
            <a:off x="3563888" y="4620493"/>
            <a:ext cx="4444888" cy="320675"/>
          </p:xfrm>
          <a:graphic>
            <a:graphicData uri="http://schemas.openxmlformats.org/presentationml/2006/ole">
              <mc:AlternateContent xmlns:mc="http://schemas.openxmlformats.org/markup-compatibility/2006">
                <mc:Choice xmlns:v="urn:schemas-microsoft-com:vml" Requires="v">
                  <p:oleObj spid="_x0000_s23620" name="Visio" r:id="rId5" imgW="4678345" imgH="329319" progId="Visio.Drawing.11">
                    <p:embed/>
                  </p:oleObj>
                </mc:Choice>
                <mc:Fallback>
                  <p:oleObj name="Visio" r:id="rId5" imgW="4678345" imgH="329319" progId="Visio.Drawing.11">
                    <p:embed/>
                    <p:pic>
                      <p:nvPicPr>
                        <p:cNvPr id="0" name=""/>
                        <p:cNvPicPr>
                          <a:picLocks noChangeAspect="1" noChangeArrowheads="1"/>
                        </p:cNvPicPr>
                        <p:nvPr/>
                      </p:nvPicPr>
                      <p:blipFill>
                        <a:blip r:embed="rId6"/>
                        <a:srcRect/>
                        <a:stretch>
                          <a:fillRect/>
                        </a:stretch>
                      </p:blipFill>
                      <p:spPr bwMode="auto">
                        <a:xfrm>
                          <a:off x="3563888" y="4620493"/>
                          <a:ext cx="4444888" cy="320675"/>
                        </a:xfrm>
                        <a:prstGeom prst="rect">
                          <a:avLst/>
                        </a:prstGeom>
                        <a:noFill/>
                        <a:ln>
                          <a:noFill/>
                        </a:ln>
                        <a:effectLst/>
                      </p:spPr>
                    </p:pic>
                  </p:oleObj>
                </mc:Fallback>
              </mc:AlternateContent>
            </a:graphicData>
          </a:graphic>
        </p:graphicFrame>
        <p:cxnSp>
          <p:nvCxnSpPr>
            <p:cNvPr id="9" name="Straight Arrow Connector 8"/>
            <p:cNvCxnSpPr/>
            <p:nvPr/>
          </p:nvCxnSpPr>
          <p:spPr bwMode="auto">
            <a:xfrm>
              <a:off x="3563888" y="3672931"/>
              <a:ext cx="0" cy="82785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 name="Rectangle 12"/>
            <p:cNvSpPr/>
            <p:nvPr/>
          </p:nvSpPr>
          <p:spPr bwMode="auto">
            <a:xfrm>
              <a:off x="2771800" y="3348659"/>
              <a:ext cx="1584176" cy="288032"/>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800" b="0" dirty="0">
                  <a:solidFill>
                    <a:schemeClr val="tx1"/>
                  </a:solidFill>
                  <a:latin typeface="Candara" pitchFamily="34" charset="0"/>
                </a:rPr>
                <a:t>starting</a:t>
              </a:r>
              <a:r>
                <a:rPr kumimoji="0" lang="en-GB" sz="1800" b="0" i="0" u="none" strike="noStrike" cap="none" normalizeH="0" baseline="0" dirty="0" smtClean="0">
                  <a:ln>
                    <a:noFill/>
                  </a:ln>
                  <a:solidFill>
                    <a:schemeClr val="tx1"/>
                  </a:solidFill>
                  <a:effectLst/>
                  <a:latin typeface="Candara" pitchFamily="34" charset="0"/>
                </a:rPr>
                <a:t> deadline</a:t>
              </a:r>
              <a:endParaRPr kumimoji="0" lang="nl-NL" sz="1800" b="0" i="0" u="none" strike="noStrike" cap="none" normalizeH="0" baseline="0" dirty="0" smtClean="0">
                <a:ln>
                  <a:noFill/>
                </a:ln>
                <a:solidFill>
                  <a:schemeClr val="tx1"/>
                </a:solidFill>
                <a:effectLst/>
                <a:latin typeface="Candara" pitchFamily="34" charset="0"/>
              </a:endParaRPr>
            </a:p>
          </p:txBody>
        </p:sp>
      </p:grpSp>
      <p:graphicFrame>
        <p:nvGraphicFramePr>
          <p:cNvPr id="16" name="Object 15"/>
          <p:cNvGraphicFramePr>
            <a:graphicFrameLocks noChangeAspect="1"/>
          </p:cNvGraphicFramePr>
          <p:nvPr>
            <p:extLst>
              <p:ext uri="{D42A27DB-BD31-4B8C-83A1-F6EECF244321}">
                <p14:modId xmlns:p14="http://schemas.microsoft.com/office/powerpoint/2010/main" val="3618152027"/>
              </p:ext>
            </p:extLst>
          </p:nvPr>
        </p:nvGraphicFramePr>
        <p:xfrm>
          <a:off x="3995936" y="3963670"/>
          <a:ext cx="4012840" cy="240506"/>
        </p:xfrm>
        <a:graphic>
          <a:graphicData uri="http://schemas.openxmlformats.org/presentationml/2006/ole">
            <mc:AlternateContent xmlns:mc="http://schemas.openxmlformats.org/markup-compatibility/2006">
              <mc:Choice xmlns:v="urn:schemas-microsoft-com:vml" Requires="v">
                <p:oleObj spid="_x0000_s23621" name="Visio" r:id="rId7" imgW="4678345" imgH="329319" progId="Visio.Drawing.11">
                  <p:embed/>
                </p:oleObj>
              </mc:Choice>
              <mc:Fallback>
                <p:oleObj name="Visio" r:id="rId7" imgW="4678345" imgH="329319" progId="Visio.Drawing.11">
                  <p:embed/>
                  <p:pic>
                    <p:nvPicPr>
                      <p:cNvPr id="0" name=""/>
                      <p:cNvPicPr>
                        <a:picLocks noChangeAspect="1" noChangeArrowheads="1"/>
                      </p:cNvPicPr>
                      <p:nvPr/>
                    </p:nvPicPr>
                    <p:blipFill>
                      <a:blip r:embed="rId6"/>
                      <a:srcRect/>
                      <a:stretch>
                        <a:fillRect/>
                      </a:stretch>
                    </p:blipFill>
                    <p:spPr bwMode="auto">
                      <a:xfrm>
                        <a:off x="3995936" y="3963670"/>
                        <a:ext cx="4012840" cy="240506"/>
                      </a:xfrm>
                      <a:prstGeom prst="rect">
                        <a:avLst/>
                      </a:prstGeom>
                      <a:noFill/>
                      <a:ln>
                        <a:noFill/>
                      </a:ln>
                      <a:effec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353728888"/>
              </p:ext>
            </p:extLst>
          </p:nvPr>
        </p:nvGraphicFramePr>
        <p:xfrm>
          <a:off x="3203848" y="4227165"/>
          <a:ext cx="4804928" cy="240506"/>
        </p:xfrm>
        <a:graphic>
          <a:graphicData uri="http://schemas.openxmlformats.org/presentationml/2006/ole">
            <mc:AlternateContent xmlns:mc="http://schemas.openxmlformats.org/markup-compatibility/2006">
              <mc:Choice xmlns:v="urn:schemas-microsoft-com:vml" Requires="v">
                <p:oleObj spid="_x0000_s23622" name="Visio" r:id="rId8" imgW="4678345" imgH="329319" progId="Visio.Drawing.11">
                  <p:embed/>
                </p:oleObj>
              </mc:Choice>
              <mc:Fallback>
                <p:oleObj name="Visio" r:id="rId8" imgW="4678345" imgH="329319" progId="Visio.Drawing.11">
                  <p:embed/>
                  <p:pic>
                    <p:nvPicPr>
                      <p:cNvPr id="0" name=""/>
                      <p:cNvPicPr>
                        <a:picLocks noChangeAspect="1" noChangeArrowheads="1"/>
                      </p:cNvPicPr>
                      <p:nvPr/>
                    </p:nvPicPr>
                    <p:blipFill>
                      <a:blip r:embed="rId6"/>
                      <a:srcRect/>
                      <a:stretch>
                        <a:fillRect/>
                      </a:stretch>
                    </p:blipFill>
                    <p:spPr bwMode="auto">
                      <a:xfrm>
                        <a:off x="3203848" y="4227165"/>
                        <a:ext cx="4804928" cy="240506"/>
                      </a:xfrm>
                      <a:prstGeom prst="rect">
                        <a:avLst/>
                      </a:prstGeom>
                      <a:noFill/>
                      <a:ln>
                        <a:noFill/>
                      </a:ln>
                      <a:effec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285400646"/>
              </p:ext>
            </p:extLst>
          </p:nvPr>
        </p:nvGraphicFramePr>
        <p:xfrm>
          <a:off x="1547664" y="4491484"/>
          <a:ext cx="6461112" cy="240506"/>
        </p:xfrm>
        <a:graphic>
          <a:graphicData uri="http://schemas.openxmlformats.org/presentationml/2006/ole">
            <mc:AlternateContent xmlns:mc="http://schemas.openxmlformats.org/markup-compatibility/2006">
              <mc:Choice xmlns:v="urn:schemas-microsoft-com:vml" Requires="v">
                <p:oleObj spid="_x0000_s23623" name="Visio" r:id="rId9" imgW="4678345" imgH="329319" progId="Visio.Drawing.11">
                  <p:embed/>
                </p:oleObj>
              </mc:Choice>
              <mc:Fallback>
                <p:oleObj name="Visio" r:id="rId9" imgW="4678345" imgH="329319" progId="Visio.Drawing.11">
                  <p:embed/>
                  <p:pic>
                    <p:nvPicPr>
                      <p:cNvPr id="0" name=""/>
                      <p:cNvPicPr>
                        <a:picLocks noChangeAspect="1" noChangeArrowheads="1"/>
                      </p:cNvPicPr>
                      <p:nvPr/>
                    </p:nvPicPr>
                    <p:blipFill>
                      <a:blip r:embed="rId6"/>
                      <a:srcRect/>
                      <a:stretch>
                        <a:fillRect/>
                      </a:stretch>
                    </p:blipFill>
                    <p:spPr bwMode="auto">
                      <a:xfrm>
                        <a:off x="1547664" y="4491484"/>
                        <a:ext cx="6461112" cy="240506"/>
                      </a:xfrm>
                      <a:prstGeom prst="rect">
                        <a:avLst/>
                      </a:prstGeom>
                      <a:noFill/>
                      <a:ln>
                        <a:noFill/>
                      </a:ln>
                      <a:effectLst/>
                    </p:spPr>
                  </p:pic>
                </p:oleObj>
              </mc:Fallback>
            </mc:AlternateContent>
          </a:graphicData>
        </a:graphic>
      </p:graphicFrame>
      <p:grpSp>
        <p:nvGrpSpPr>
          <p:cNvPr id="8" name="Group 7"/>
          <p:cNvGrpSpPr/>
          <p:nvPr/>
        </p:nvGrpSpPr>
        <p:grpSpPr>
          <a:xfrm>
            <a:off x="3606868" y="3201820"/>
            <a:ext cx="4320480" cy="227676"/>
            <a:chOff x="3563888" y="4077072"/>
            <a:chExt cx="4320480" cy="303568"/>
          </a:xfrm>
        </p:grpSpPr>
        <p:cxnSp>
          <p:nvCxnSpPr>
            <p:cNvPr id="5" name="Straight Arrow Connector 4"/>
            <p:cNvCxnSpPr/>
            <p:nvPr/>
          </p:nvCxnSpPr>
          <p:spPr bwMode="auto">
            <a:xfrm>
              <a:off x="3563888" y="4077072"/>
              <a:ext cx="4320480" cy="0"/>
            </a:xfrm>
            <a:prstGeom prst="straightConnector1">
              <a:avLst/>
            </a:prstGeom>
            <a:solidFill>
              <a:schemeClr val="accent1"/>
            </a:solidFill>
            <a:ln w="9525" cap="flat" cmpd="sng" algn="ctr">
              <a:solidFill>
                <a:schemeClr val="tx1"/>
              </a:solidFill>
              <a:prstDash val="solid"/>
              <a:round/>
              <a:headEnd type="arrow" w="med" len="med"/>
              <a:tailEnd type="arrow"/>
            </a:ln>
            <a:effectLst/>
          </p:spPr>
        </p:cxnSp>
        <p:sp>
          <p:nvSpPr>
            <p:cNvPr id="14" name="Rectangle 13"/>
            <p:cNvSpPr/>
            <p:nvPr/>
          </p:nvSpPr>
          <p:spPr bwMode="auto">
            <a:xfrm>
              <a:off x="5033076" y="4092608"/>
              <a:ext cx="1584176" cy="288032"/>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b="0" dirty="0">
                  <a:latin typeface="Candara" pitchFamily="34" charset="0"/>
                </a:rPr>
                <a:t>m</a:t>
              </a:r>
              <a:r>
                <a:rPr lang="en-GB" sz="1800" b="0" dirty="0" smtClean="0">
                  <a:solidFill>
                    <a:schemeClr val="tx1"/>
                  </a:solidFill>
                  <a:latin typeface="Candara" pitchFamily="34" charset="0"/>
                </a:rPr>
                <a:t>inimum time to finish the job</a:t>
              </a:r>
              <a:endParaRPr kumimoji="0" lang="nl-NL" sz="1800" b="0" i="0" u="none" strike="noStrike" cap="none" normalizeH="0" baseline="0" dirty="0" smtClean="0">
                <a:ln>
                  <a:noFill/>
                </a:ln>
                <a:solidFill>
                  <a:schemeClr val="tx1"/>
                </a:solidFill>
                <a:effectLst/>
                <a:latin typeface="Candara" pitchFamily="34" charset="0"/>
              </a:endParaRPr>
            </a:p>
          </p:txBody>
        </p:sp>
      </p:grpSp>
      <p:sp>
        <p:nvSpPr>
          <p:cNvPr id="4" name="Footer Placeholder 3"/>
          <p:cNvSpPr>
            <a:spLocks noGrp="1"/>
          </p:cNvSpPr>
          <p:nvPr>
            <p:ph type="ftr" sz="quarter" idx="10"/>
          </p:nvPr>
        </p:nvSpPr>
        <p:spPr/>
        <p:txBody>
          <a:bodyPr/>
          <a:lstStyle/>
          <a:p>
            <a:r>
              <a:rPr lang="en-US" altLang="en-US" dirty="0" smtClean="0">
                <a:solidFill>
                  <a:schemeClr val="tx1">
                    <a:lumMod val="75000"/>
                    <a:lumOff val="25000"/>
                  </a:schemeClr>
                </a:solidFill>
                <a:latin typeface="Candara" panose="020E0502030303020204" pitchFamily="34" charset="0"/>
              </a:rPr>
              <a:t>Malotaux – Help QA</a:t>
            </a:r>
          </a:p>
        </p:txBody>
      </p:sp>
      <p:sp>
        <p:nvSpPr>
          <p:cNvPr id="10" name="Slide Number Placeholder 9"/>
          <p:cNvSpPr>
            <a:spLocks noGrp="1"/>
          </p:cNvSpPr>
          <p:nvPr>
            <p:ph type="sldNum" sz="quarter" idx="11"/>
          </p:nvPr>
        </p:nvSpPr>
        <p:spPr/>
        <p:txBody>
          <a:bodyPr/>
          <a:lstStyle/>
          <a:p>
            <a:fld id="{9DD39AF4-C24B-4327-84DC-3FA6172063B4}" type="slidenum">
              <a:rPr lang="en-GB" smtClean="0"/>
              <a:pPr/>
              <a:t>16</a:t>
            </a:fld>
            <a:endParaRPr lang="en-GB" dirty="0"/>
          </a:p>
        </p:txBody>
      </p:sp>
    </p:spTree>
    <p:extLst>
      <p:ext uri="{BB962C8B-B14F-4D97-AF65-F5344CB8AC3E}">
        <p14:creationId xmlns:p14="http://schemas.microsoft.com/office/powerpoint/2010/main" val="6331263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4994" name="AutoShape 3"/>
          <p:cNvSpPr>
            <a:spLocks noChangeArrowheads="1"/>
          </p:cNvSpPr>
          <p:nvPr/>
        </p:nvSpPr>
        <p:spPr bwMode="auto">
          <a:xfrm>
            <a:off x="323528" y="2475759"/>
            <a:ext cx="8536868" cy="2400247"/>
          </a:xfrm>
          <a:prstGeom prst="roundRect">
            <a:avLst>
              <a:gd name="adj" fmla="val 6403"/>
            </a:avLst>
          </a:prstGeom>
          <a:solidFill>
            <a:srgbClr val="FFFF99">
              <a:alpha val="50980"/>
            </a:srgbClr>
          </a:solidFill>
          <a:ln w="25400">
            <a:solidFill>
              <a:srgbClr val="FF00FF"/>
            </a:solidFill>
            <a:round/>
            <a:headEnd/>
            <a:tailEnd/>
          </a:ln>
        </p:spPr>
        <p:txBody>
          <a:bodyPr wrap="none" anchor="ctr"/>
          <a:lstStyle/>
          <a:p>
            <a:pPr algn="ctr" eaLnBrk="0" hangingPunct="0"/>
            <a:endParaRPr lang="nl-NL" b="0">
              <a:latin typeface="Arial" pitchFamily="34" charset="0"/>
              <a:ea typeface="ＭＳ Ｐゴシック" pitchFamily="34" charset="-128"/>
            </a:endParaRPr>
          </a:p>
        </p:txBody>
      </p:sp>
      <p:sp>
        <p:nvSpPr>
          <p:cNvPr id="2004995" name="Rectangle 4"/>
          <p:cNvSpPr>
            <a:spLocks noChangeArrowheads="1"/>
          </p:cNvSpPr>
          <p:nvPr/>
        </p:nvSpPr>
        <p:spPr bwMode="auto">
          <a:xfrm>
            <a:off x="5291460" y="2427734"/>
            <a:ext cx="3529013" cy="488156"/>
          </a:xfrm>
          <a:prstGeom prst="rect">
            <a:avLst/>
          </a:prstGeom>
          <a:noFill/>
          <a:ln w="9525">
            <a:noFill/>
            <a:miter lim="800000"/>
            <a:headEnd/>
            <a:tailEnd/>
          </a:ln>
        </p:spPr>
        <p:txBody>
          <a:bodyPr lIns="91413" tIns="45707" rIns="91413" bIns="45707" anchor="ctr"/>
          <a:lstStyle/>
          <a:p>
            <a:pPr algn="r" defTabSz="915988" eaLnBrk="0" hangingPunct="0"/>
            <a:r>
              <a:rPr lang="en-US" sz="2200" b="0" dirty="0">
                <a:solidFill>
                  <a:schemeClr val="tx2"/>
                </a:solidFill>
                <a:latin typeface="Candara" pitchFamily="34" charset="0"/>
                <a:ea typeface="ＭＳ Ｐゴシック" pitchFamily="34" charset="-128"/>
              </a:rPr>
              <a:t>Evo Project </a:t>
            </a:r>
            <a:r>
              <a:rPr lang="en-US" sz="2200" b="0" dirty="0" smtClean="0">
                <a:solidFill>
                  <a:schemeClr val="tx2"/>
                </a:solidFill>
                <a:latin typeface="Candara" pitchFamily="34" charset="0"/>
                <a:ea typeface="ＭＳ Ｐゴシック" pitchFamily="34" charset="-128"/>
              </a:rPr>
              <a:t>Planning - </a:t>
            </a:r>
            <a:r>
              <a:rPr lang="en-US" sz="1600" b="0" dirty="0" smtClean="0">
                <a:solidFill>
                  <a:schemeClr val="tx2"/>
                </a:solidFill>
                <a:latin typeface="Candara" pitchFamily="34" charset="0"/>
                <a:ea typeface="ＭＳ Ｐゴシック" pitchFamily="34" charset="-128"/>
              </a:rPr>
              <a:t>Niels</a:t>
            </a:r>
            <a:endParaRPr lang="en-US" sz="2200" b="0" dirty="0">
              <a:solidFill>
                <a:schemeClr val="tx2"/>
              </a:solidFill>
              <a:latin typeface="Candara" pitchFamily="34" charset="0"/>
              <a:ea typeface="ＭＳ Ｐゴシック" pitchFamily="34" charset="-128"/>
            </a:endParaRPr>
          </a:p>
        </p:txBody>
      </p:sp>
      <p:sp>
        <p:nvSpPr>
          <p:cNvPr id="28676" name="Rectangle 5"/>
          <p:cNvSpPr>
            <a:spLocks noGrp="1" noChangeArrowheads="1"/>
          </p:cNvSpPr>
          <p:nvPr>
            <p:ph type="title" idx="4294967295"/>
          </p:nvPr>
        </p:nvSpPr>
        <p:spPr>
          <a:xfrm>
            <a:off x="4423432" y="141481"/>
            <a:ext cx="4392612" cy="594122"/>
          </a:xfrm>
        </p:spPr>
        <p:txBody>
          <a:bodyPr/>
          <a:lstStyle/>
          <a:p>
            <a:pPr algn="r"/>
            <a:r>
              <a:rPr lang="en-US" sz="2200" noProof="0" dirty="0" smtClean="0"/>
              <a:t>Evolutionary Project Management elements (Evo) </a:t>
            </a:r>
            <a:r>
              <a:rPr lang="en-US" sz="1600" noProof="0" dirty="0" smtClean="0"/>
              <a:t>– Tom </a:t>
            </a:r>
            <a:r>
              <a:rPr lang="en-US" sz="1600" dirty="0"/>
              <a:t>G</a:t>
            </a:r>
            <a:r>
              <a:rPr lang="en-US" sz="1600" noProof="0" dirty="0" err="1" smtClean="0"/>
              <a:t>ilb</a:t>
            </a:r>
            <a:endParaRPr lang="en-US" sz="2200" noProof="0" dirty="0" smtClean="0"/>
          </a:p>
        </p:txBody>
      </p:sp>
      <p:sp>
        <p:nvSpPr>
          <p:cNvPr id="2004997" name="Rectangle 6" descr="Blue tissue paper"/>
          <p:cNvSpPr>
            <a:spLocks noGrp="1" noChangeArrowheads="1"/>
          </p:cNvSpPr>
          <p:nvPr>
            <p:ph idx="4294967295"/>
          </p:nvPr>
        </p:nvSpPr>
        <p:spPr>
          <a:xfrm>
            <a:off x="379531" y="64170"/>
            <a:ext cx="8424862" cy="4551760"/>
          </a:xfrm>
        </p:spPr>
        <p:txBody>
          <a:bodyPr/>
          <a:lstStyle/>
          <a:p>
            <a:pPr marL="342900" indent="-342900">
              <a:spcBef>
                <a:spcPts val="0"/>
              </a:spcBef>
              <a:tabLst/>
            </a:pPr>
            <a:r>
              <a:rPr lang="en-US" sz="1500" noProof="0" dirty="0" smtClean="0"/>
              <a:t>Plan-Do-Check-Act</a:t>
            </a:r>
          </a:p>
          <a:p>
            <a:pPr marL="536575" lvl="1" indent="-176213">
              <a:spcBef>
                <a:spcPts val="0"/>
              </a:spcBef>
              <a:tabLst/>
            </a:pPr>
            <a:r>
              <a:rPr lang="en-US" sz="1300" noProof="0" dirty="0" smtClean="0"/>
              <a:t>The powerful ingredient for success</a:t>
            </a:r>
          </a:p>
          <a:p>
            <a:pPr marL="342900" indent="-342900">
              <a:spcBef>
                <a:spcPts val="0"/>
              </a:spcBef>
            </a:pPr>
            <a:r>
              <a:rPr lang="en-US" sz="1500" dirty="0"/>
              <a:t>Business Case</a:t>
            </a:r>
          </a:p>
          <a:p>
            <a:pPr marL="536575" lvl="1" indent="-176213">
              <a:spcBef>
                <a:spcPts val="0"/>
              </a:spcBef>
            </a:pPr>
            <a:r>
              <a:rPr lang="en-US" sz="1300" i="1" dirty="0"/>
              <a:t>Why</a:t>
            </a:r>
            <a:r>
              <a:rPr lang="en-US" sz="1300" dirty="0"/>
              <a:t> we are going to improve </a:t>
            </a:r>
            <a:r>
              <a:rPr lang="en-US" sz="1300" i="1" dirty="0"/>
              <a:t>what</a:t>
            </a:r>
          </a:p>
          <a:p>
            <a:pPr marL="342900" indent="-342900">
              <a:spcBef>
                <a:spcPts val="0"/>
              </a:spcBef>
            </a:pPr>
            <a:r>
              <a:rPr lang="en-US" sz="1500" dirty="0"/>
              <a:t>Requirements Engineering</a:t>
            </a:r>
          </a:p>
          <a:p>
            <a:pPr marL="742950" lvl="1" indent="-285750">
              <a:spcBef>
                <a:spcPts val="0"/>
              </a:spcBef>
              <a:tabLst/>
            </a:pPr>
            <a:r>
              <a:rPr lang="en-US" sz="1300" i="1" dirty="0"/>
              <a:t>What</a:t>
            </a:r>
            <a:r>
              <a:rPr lang="en-US" sz="1300" dirty="0"/>
              <a:t> we are going to improve and </a:t>
            </a:r>
            <a:r>
              <a:rPr lang="en-US" sz="1300" i="1" dirty="0"/>
              <a:t>what not</a:t>
            </a:r>
          </a:p>
          <a:p>
            <a:pPr marL="742950" lvl="1" indent="-285750">
              <a:spcBef>
                <a:spcPts val="0"/>
              </a:spcBef>
              <a:tabLst/>
            </a:pPr>
            <a:r>
              <a:rPr lang="en-US" sz="1300" dirty="0"/>
              <a:t>How much we will improve: </a:t>
            </a:r>
            <a:r>
              <a:rPr lang="en-US" sz="1300" i="1" dirty="0"/>
              <a:t>quantification</a:t>
            </a:r>
          </a:p>
          <a:p>
            <a:pPr marL="342900" indent="-342900">
              <a:spcBef>
                <a:spcPts val="0"/>
              </a:spcBef>
            </a:pPr>
            <a:r>
              <a:rPr lang="en-US" sz="1500" dirty="0"/>
              <a:t>Architecture and Design</a:t>
            </a:r>
          </a:p>
          <a:p>
            <a:pPr marL="536575" lvl="1" indent="-176213">
              <a:spcBef>
                <a:spcPts val="0"/>
              </a:spcBef>
              <a:tabLst/>
            </a:pPr>
            <a:r>
              <a:rPr lang="en-US" sz="1300" dirty="0"/>
              <a:t>Selecting the </a:t>
            </a:r>
            <a:r>
              <a:rPr lang="en-US" sz="1300" i="1" dirty="0"/>
              <a:t>optimum compromise for the conflicting requirements</a:t>
            </a:r>
          </a:p>
          <a:p>
            <a:pPr marL="342900" indent="-342900">
              <a:spcBef>
                <a:spcPts val="0"/>
              </a:spcBef>
            </a:pPr>
            <a:r>
              <a:rPr lang="en-US" sz="1500" dirty="0"/>
              <a:t>Early Review &amp; Inspection</a:t>
            </a:r>
          </a:p>
          <a:p>
            <a:pPr marL="536575" lvl="1" indent="-176213">
              <a:spcBef>
                <a:spcPts val="0"/>
              </a:spcBef>
              <a:tabLst/>
            </a:pPr>
            <a:r>
              <a:rPr lang="en-US" sz="1300" dirty="0"/>
              <a:t>Measuring quality while doing, learning to prevent doing the wrong things</a:t>
            </a:r>
          </a:p>
          <a:p>
            <a:pPr marL="342900" indent="-342900">
              <a:lnSpc>
                <a:spcPct val="150000"/>
              </a:lnSpc>
              <a:spcBef>
                <a:spcPts val="0"/>
              </a:spcBef>
            </a:pPr>
            <a:r>
              <a:rPr lang="en-US" sz="1500" dirty="0"/>
              <a:t>Weekly TaskCycle</a:t>
            </a:r>
          </a:p>
          <a:p>
            <a:pPr marL="536575" lvl="1" indent="-176213">
              <a:spcBef>
                <a:spcPts val="0"/>
              </a:spcBef>
            </a:pPr>
            <a:r>
              <a:rPr lang="en-US" sz="1300" dirty="0"/>
              <a:t>Short term planning</a:t>
            </a:r>
          </a:p>
          <a:p>
            <a:pPr marL="536575" lvl="1" indent="-176213">
              <a:spcBef>
                <a:spcPts val="0"/>
              </a:spcBef>
            </a:pPr>
            <a:r>
              <a:rPr lang="en-US" sz="1300" dirty="0"/>
              <a:t>Optimizing estimation</a:t>
            </a:r>
          </a:p>
          <a:p>
            <a:pPr marL="536575" lvl="1" indent="-176213">
              <a:spcBef>
                <a:spcPts val="0"/>
              </a:spcBef>
            </a:pPr>
            <a:r>
              <a:rPr lang="en-US" sz="1300" dirty="0"/>
              <a:t>Promising what we can achieve</a:t>
            </a:r>
          </a:p>
          <a:p>
            <a:pPr marL="536575" lvl="1" indent="-176213">
              <a:spcBef>
                <a:spcPts val="0"/>
              </a:spcBef>
            </a:pPr>
            <a:r>
              <a:rPr lang="en-US" sz="1300" dirty="0"/>
              <a:t>Living up to our promises</a:t>
            </a:r>
          </a:p>
          <a:p>
            <a:pPr marL="342900" indent="-342900">
              <a:spcBef>
                <a:spcPts val="0"/>
              </a:spcBef>
            </a:pPr>
            <a:r>
              <a:rPr lang="en-US" sz="1500" dirty="0"/>
              <a:t>Bi-weekly DeliveryCycle</a:t>
            </a:r>
          </a:p>
          <a:p>
            <a:pPr marL="536575" lvl="1" indent="-176213">
              <a:spcBef>
                <a:spcPts val="0"/>
              </a:spcBef>
            </a:pPr>
            <a:r>
              <a:rPr lang="en-US" sz="1300" dirty="0"/>
              <a:t>Optimizing the requirements and checking the assumptions</a:t>
            </a:r>
          </a:p>
          <a:p>
            <a:pPr marL="536575" lvl="1" indent="-176213">
              <a:spcBef>
                <a:spcPts val="0"/>
              </a:spcBef>
            </a:pPr>
            <a:r>
              <a:rPr lang="en-US" sz="1300" dirty="0"/>
              <a:t>Soliciting feedback by delivering Real Results to </a:t>
            </a:r>
            <a:r>
              <a:rPr lang="en-US" sz="1300" i="1" dirty="0"/>
              <a:t>eagerly waiting Stakeholders</a:t>
            </a:r>
          </a:p>
          <a:p>
            <a:pPr marL="342900" indent="-342900">
              <a:spcBef>
                <a:spcPts val="0"/>
              </a:spcBef>
            </a:pPr>
            <a:r>
              <a:rPr lang="en-US" sz="1500" dirty="0"/>
              <a:t>TimeLine</a:t>
            </a:r>
          </a:p>
          <a:p>
            <a:pPr marL="536575" lvl="1" indent="-176213">
              <a:spcBef>
                <a:spcPts val="0"/>
              </a:spcBef>
            </a:pPr>
            <a:r>
              <a:rPr lang="en-US" sz="1300" dirty="0"/>
              <a:t>Getting and keeping control of Time: Predicting the future</a:t>
            </a:r>
          </a:p>
          <a:p>
            <a:pPr marL="536575" lvl="1" indent="-176213">
              <a:spcBef>
                <a:spcPts val="0"/>
              </a:spcBef>
            </a:pPr>
            <a:r>
              <a:rPr lang="en-US" sz="1300" dirty="0"/>
              <a:t>Feeding program/portfolio/resource management</a:t>
            </a:r>
          </a:p>
        </p:txBody>
      </p:sp>
      <p:sp>
        <p:nvSpPr>
          <p:cNvPr id="2004998" name="AutoShape 7" descr="Stationery"/>
          <p:cNvSpPr>
            <a:spLocks noChangeArrowheads="1"/>
          </p:cNvSpPr>
          <p:nvPr/>
        </p:nvSpPr>
        <p:spPr bwMode="auto">
          <a:xfrm>
            <a:off x="7906303" y="934006"/>
            <a:ext cx="1008112" cy="1086161"/>
          </a:xfrm>
          <a:prstGeom prst="verticalScroll">
            <a:avLst>
              <a:gd name="adj" fmla="val 12500"/>
            </a:avLst>
          </a:prstGeom>
          <a:solidFill>
            <a:srgbClr val="FFFFCC"/>
          </a:solidFill>
          <a:ln w="9525">
            <a:solidFill>
              <a:schemeClr val="tx1"/>
            </a:solidFill>
            <a:round/>
            <a:headEnd/>
            <a:tailEnd/>
          </a:ln>
        </p:spPr>
        <p:txBody>
          <a:bodyPr wrap="none" anchor="ctr"/>
          <a:lstStyle/>
          <a:p>
            <a:pPr algn="ctr" eaLnBrk="0" hangingPunct="0"/>
            <a:r>
              <a:rPr lang="en-US" sz="1500" dirty="0">
                <a:solidFill>
                  <a:srgbClr val="C00000"/>
                </a:solidFill>
                <a:latin typeface="Candara" pitchFamily="34" charset="0"/>
              </a:rPr>
              <a:t>Zero</a:t>
            </a:r>
            <a:r>
              <a:rPr lang="en-US" sz="1500" b="0" dirty="0">
                <a:solidFill>
                  <a:srgbClr val="C00000"/>
                </a:solidFill>
                <a:latin typeface="Candara" pitchFamily="34" charset="0"/>
              </a:rPr>
              <a:t/>
            </a:r>
            <a:br>
              <a:rPr lang="en-US" sz="1500" b="0" dirty="0">
                <a:solidFill>
                  <a:srgbClr val="C00000"/>
                </a:solidFill>
                <a:latin typeface="Candara" pitchFamily="34" charset="0"/>
              </a:rPr>
            </a:br>
            <a:r>
              <a:rPr lang="en-US" sz="1500" b="0" dirty="0">
                <a:solidFill>
                  <a:srgbClr val="C00000"/>
                </a:solidFill>
                <a:latin typeface="Candara" pitchFamily="34" charset="0"/>
              </a:rPr>
              <a:t>Defects</a:t>
            </a:r>
            <a:br>
              <a:rPr lang="en-US" sz="1500" b="0" dirty="0">
                <a:solidFill>
                  <a:srgbClr val="C00000"/>
                </a:solidFill>
                <a:latin typeface="Candara" pitchFamily="34" charset="0"/>
              </a:rPr>
            </a:br>
            <a:r>
              <a:rPr lang="en-US" sz="1500" b="0" dirty="0">
                <a:solidFill>
                  <a:srgbClr val="C00000"/>
                </a:solidFill>
                <a:latin typeface="Candara" pitchFamily="34" charset="0"/>
              </a:rPr>
              <a:t>Attitude</a:t>
            </a:r>
          </a:p>
        </p:txBody>
      </p:sp>
      <p:sp>
        <p:nvSpPr>
          <p:cNvPr id="9" name="Rectangle 8"/>
          <p:cNvSpPr/>
          <p:nvPr/>
        </p:nvSpPr>
        <p:spPr bwMode="auto">
          <a:xfrm rot="20550778">
            <a:off x="3158838" y="2869397"/>
            <a:ext cx="1703895" cy="244079"/>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dirty="0" smtClean="0">
                <a:ln>
                  <a:noFill/>
                </a:ln>
                <a:solidFill>
                  <a:schemeClr val="tx1"/>
                </a:solidFill>
                <a:effectLst/>
                <a:latin typeface="Candara" pitchFamily="34" charset="0"/>
              </a:rPr>
              <a:t>Efficiency</a:t>
            </a:r>
            <a:r>
              <a:rPr kumimoji="0" lang="en-GB" sz="1400" b="0" i="0" u="none" strike="noStrike" cap="none" normalizeH="0" baseline="0" dirty="0" smtClean="0">
                <a:ln>
                  <a:noFill/>
                </a:ln>
                <a:solidFill>
                  <a:schemeClr val="tx1"/>
                </a:solidFill>
                <a:effectLst/>
                <a:latin typeface="Candara" pitchFamily="34" charset="0"/>
              </a:rPr>
              <a:t/>
            </a:r>
            <a:br>
              <a:rPr kumimoji="0" lang="en-GB" sz="1400" b="0" i="0" u="none" strike="noStrike" cap="none" normalizeH="0" baseline="0" dirty="0" smtClean="0">
                <a:ln>
                  <a:noFill/>
                </a:ln>
                <a:solidFill>
                  <a:schemeClr val="tx1"/>
                </a:solidFill>
                <a:effectLst/>
                <a:latin typeface="Candara" pitchFamily="34" charset="0"/>
              </a:rPr>
            </a:br>
            <a:r>
              <a:rPr lang="en-GB" sz="1400" b="0" dirty="0" smtClean="0">
                <a:latin typeface="Candara" pitchFamily="34" charset="0"/>
              </a:rPr>
              <a:t>of what we do</a:t>
            </a:r>
            <a:endParaRPr kumimoji="0" lang="en-GB" sz="1400" b="0" i="0" u="none" strike="noStrike" cap="none" normalizeH="0" baseline="0" dirty="0" smtClean="0">
              <a:ln>
                <a:noFill/>
              </a:ln>
              <a:solidFill>
                <a:schemeClr val="tx1"/>
              </a:solidFill>
              <a:effectLst/>
              <a:latin typeface="Candara" pitchFamily="34" charset="0"/>
            </a:endParaRPr>
          </a:p>
        </p:txBody>
      </p:sp>
      <p:sp>
        <p:nvSpPr>
          <p:cNvPr id="10" name="Rectangle 9"/>
          <p:cNvSpPr/>
          <p:nvPr/>
        </p:nvSpPr>
        <p:spPr bwMode="auto">
          <a:xfrm rot="20550778">
            <a:off x="6280795" y="3521408"/>
            <a:ext cx="1677676" cy="244079"/>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l"/>
            <a:r>
              <a:rPr lang="en-GB" sz="1400" i="1" dirty="0">
                <a:latin typeface="Candara" pitchFamily="34" charset="0"/>
              </a:rPr>
              <a:t>Effectiveness</a:t>
            </a:r>
            <a:r>
              <a:rPr kumimoji="0" lang="en-GB" sz="1400" b="0" i="0" u="none" strike="noStrike" cap="none" normalizeH="0" baseline="0" dirty="0" smtClean="0">
                <a:ln>
                  <a:noFill/>
                </a:ln>
                <a:solidFill>
                  <a:schemeClr val="tx1"/>
                </a:solidFill>
                <a:effectLst/>
                <a:latin typeface="Candara" pitchFamily="34" charset="0"/>
              </a:rPr>
              <a:t/>
            </a:r>
            <a:br>
              <a:rPr kumimoji="0" lang="en-GB" sz="1400" b="0" i="0" u="none" strike="noStrike" cap="none" normalizeH="0" baseline="0" dirty="0" smtClean="0">
                <a:ln>
                  <a:noFill/>
                </a:ln>
                <a:solidFill>
                  <a:schemeClr val="tx1"/>
                </a:solidFill>
                <a:effectLst/>
                <a:latin typeface="Candara" pitchFamily="34" charset="0"/>
              </a:rPr>
            </a:br>
            <a:r>
              <a:rPr kumimoji="0" lang="en-GB" sz="1400" b="0" i="0" u="none" strike="noStrike" cap="none" normalizeH="0" baseline="0" dirty="0" smtClean="0">
                <a:ln>
                  <a:noFill/>
                </a:ln>
                <a:solidFill>
                  <a:schemeClr val="tx1"/>
                </a:solidFill>
                <a:effectLst/>
                <a:latin typeface="Candara" pitchFamily="34" charset="0"/>
              </a:rPr>
              <a:t>of</a:t>
            </a:r>
            <a:r>
              <a:rPr lang="en-GB" sz="1400" b="0" dirty="0" smtClean="0">
                <a:latin typeface="Candara" pitchFamily="34" charset="0"/>
              </a:rPr>
              <a:t> what </a:t>
            </a:r>
            <a:r>
              <a:rPr lang="en-GB" sz="1400" b="0" dirty="0">
                <a:latin typeface="Candara" pitchFamily="34" charset="0"/>
              </a:rPr>
              <a:t>we </a:t>
            </a:r>
            <a:r>
              <a:rPr lang="en-GB" sz="1400" b="0" dirty="0" smtClean="0">
                <a:latin typeface="Candara" pitchFamily="34" charset="0"/>
              </a:rPr>
              <a:t>do</a:t>
            </a:r>
            <a:endParaRPr kumimoji="0" lang="en-GB" sz="1400" b="0" i="0" u="none" strike="noStrike" cap="none" normalizeH="0" baseline="0" dirty="0" smtClean="0">
              <a:ln>
                <a:noFill/>
              </a:ln>
              <a:solidFill>
                <a:schemeClr val="tx1"/>
              </a:solidFill>
              <a:effectLst/>
              <a:latin typeface="Candara" pitchFamily="34" charset="0"/>
            </a:endParaRPr>
          </a:p>
        </p:txBody>
      </p:sp>
      <p:sp>
        <p:nvSpPr>
          <p:cNvPr id="11" name="Rectangle 10"/>
          <p:cNvSpPr/>
          <p:nvPr/>
        </p:nvSpPr>
        <p:spPr bwMode="auto">
          <a:xfrm rot="20550778">
            <a:off x="6862697" y="4131100"/>
            <a:ext cx="2087212" cy="418045"/>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GB" sz="1400" b="0" dirty="0" smtClean="0">
                <a:latin typeface="Candara" pitchFamily="34" charset="0"/>
              </a:rPr>
              <a:t>What will happen, and</a:t>
            </a:r>
          </a:p>
          <a:p>
            <a:pPr marL="0" marR="0" indent="0"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dirty="0" smtClean="0">
                <a:ln>
                  <a:noFill/>
                </a:ln>
                <a:solidFill>
                  <a:srgbClr val="C00000"/>
                </a:solidFill>
                <a:effectLst/>
                <a:latin typeface="Candara" pitchFamily="34" charset="0"/>
              </a:rPr>
              <a:t>what will we</a:t>
            </a:r>
            <a:r>
              <a:rPr kumimoji="0" lang="en-GB" sz="1400" b="0" i="1" u="none" strike="noStrike" cap="none" normalizeH="0" dirty="0" smtClean="0">
                <a:ln>
                  <a:noFill/>
                </a:ln>
                <a:solidFill>
                  <a:srgbClr val="C00000"/>
                </a:solidFill>
                <a:effectLst/>
                <a:latin typeface="Candara" pitchFamily="34" charset="0"/>
              </a:rPr>
              <a:t> </a:t>
            </a:r>
            <a:r>
              <a:rPr kumimoji="0" lang="en-GB" sz="1400" b="0" i="1" u="none" strike="noStrike" cap="none" normalizeH="0" baseline="0" dirty="0" smtClean="0">
                <a:ln>
                  <a:noFill/>
                </a:ln>
                <a:solidFill>
                  <a:srgbClr val="C00000"/>
                </a:solidFill>
                <a:effectLst/>
                <a:latin typeface="Candara" pitchFamily="34" charset="0"/>
              </a:rPr>
              <a:t>do about it ?</a:t>
            </a:r>
          </a:p>
        </p:txBody>
      </p:sp>
      <p:sp>
        <p:nvSpPr>
          <p:cNvPr id="12" name="Rectangle 11"/>
          <p:cNvSpPr/>
          <p:nvPr/>
        </p:nvSpPr>
        <p:spPr bwMode="auto">
          <a:xfrm rot="20550778">
            <a:off x="2785907" y="480578"/>
            <a:ext cx="976512" cy="244079"/>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Candara" pitchFamily="34" charset="0"/>
              </a:rPr>
              <a:t>Why</a:t>
            </a:r>
            <a:endParaRPr kumimoji="0" lang="en-GB" sz="1800" b="0" i="0" u="none" strike="noStrike" cap="none" normalizeH="0" baseline="0" dirty="0" smtClean="0">
              <a:ln>
                <a:noFill/>
              </a:ln>
              <a:solidFill>
                <a:schemeClr val="tx1"/>
              </a:solidFill>
              <a:effectLst/>
              <a:latin typeface="Candara" pitchFamily="34" charset="0"/>
            </a:endParaRPr>
          </a:p>
        </p:txBody>
      </p:sp>
      <p:sp>
        <p:nvSpPr>
          <p:cNvPr id="13" name="Rectangle 12"/>
          <p:cNvSpPr/>
          <p:nvPr/>
        </p:nvSpPr>
        <p:spPr bwMode="auto">
          <a:xfrm rot="20550778">
            <a:off x="4350429" y="1233669"/>
            <a:ext cx="976512" cy="233295"/>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R="0" algn="l" defTabSz="914400" rtl="0" eaLnBrk="0" fontAlgn="base" latinLnBrk="0" hangingPunct="0">
              <a:lnSpc>
                <a:spcPct val="100000"/>
              </a:lnSpc>
              <a:spcBef>
                <a:spcPct val="0"/>
              </a:spcBef>
              <a:spcAft>
                <a:spcPct val="0"/>
              </a:spcAft>
              <a:buClrTx/>
              <a:buSzTx/>
              <a:tabLst/>
            </a:pPr>
            <a:r>
              <a:rPr kumimoji="0" lang="en-GB" sz="1400" b="0" i="0" u="none" strike="noStrike" cap="none" normalizeH="0" baseline="0" dirty="0" smtClean="0">
                <a:ln>
                  <a:noFill/>
                </a:ln>
                <a:solidFill>
                  <a:schemeClr val="tx1"/>
                </a:solidFill>
                <a:effectLst/>
                <a:latin typeface="Candara" pitchFamily="34" charset="0"/>
              </a:rPr>
              <a:t>What</a:t>
            </a:r>
          </a:p>
          <a:p>
            <a:pPr marR="0" algn="l" defTabSz="914400" rtl="0" eaLnBrk="0" fontAlgn="base" latinLnBrk="0" hangingPunct="0">
              <a:lnSpc>
                <a:spcPct val="100000"/>
              </a:lnSpc>
              <a:spcBef>
                <a:spcPct val="0"/>
              </a:spcBef>
              <a:spcAft>
                <a:spcPct val="0"/>
              </a:spcAft>
              <a:buClrTx/>
              <a:buSzTx/>
              <a:tabLst/>
            </a:pPr>
            <a:r>
              <a:rPr kumimoji="0" lang="en-GB" sz="1400" b="0" i="0" u="none" strike="noStrike" cap="none" normalizeH="0" baseline="0" dirty="0" smtClean="0">
                <a:ln>
                  <a:noFill/>
                </a:ln>
                <a:solidFill>
                  <a:schemeClr val="tx1"/>
                </a:solidFill>
                <a:effectLst/>
                <a:latin typeface="Candara" pitchFamily="34" charset="0"/>
              </a:rPr>
              <a:t>How much</a:t>
            </a:r>
            <a:br>
              <a:rPr kumimoji="0" lang="en-GB" sz="1400" b="0" i="0" u="none" strike="noStrike" cap="none" normalizeH="0" baseline="0" dirty="0" smtClean="0">
                <a:ln>
                  <a:noFill/>
                </a:ln>
                <a:solidFill>
                  <a:schemeClr val="tx1"/>
                </a:solidFill>
                <a:effectLst/>
                <a:latin typeface="Candara" pitchFamily="34" charset="0"/>
              </a:rPr>
            </a:br>
            <a:r>
              <a:rPr lang="en-GB" sz="1400" b="0" dirty="0" smtClean="0">
                <a:latin typeface="Candara" pitchFamily="34" charset="0"/>
              </a:rPr>
              <a:t>Are we done</a:t>
            </a:r>
            <a:endParaRPr kumimoji="0" lang="en-GB" sz="1400" b="0" i="0" u="none" strike="noStrike" cap="none" normalizeH="0" baseline="0" dirty="0" smtClean="0">
              <a:ln>
                <a:noFill/>
              </a:ln>
              <a:solidFill>
                <a:schemeClr val="tx1"/>
              </a:solidFill>
              <a:effectLst/>
              <a:latin typeface="Candara" pitchFamily="34" charset="0"/>
            </a:endParaRPr>
          </a:p>
        </p:txBody>
      </p:sp>
      <p:sp>
        <p:nvSpPr>
          <p:cNvPr id="14" name="Rectangle 13"/>
          <p:cNvSpPr/>
          <p:nvPr/>
        </p:nvSpPr>
        <p:spPr bwMode="auto">
          <a:xfrm rot="20550778">
            <a:off x="5597605" y="1560698"/>
            <a:ext cx="976512" cy="244079"/>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Candara" pitchFamily="34" charset="0"/>
              </a:rPr>
              <a:t>How</a:t>
            </a:r>
            <a:endParaRPr kumimoji="0" lang="en-GB" sz="1800" b="0" i="0" u="none" strike="noStrike" cap="none" normalizeH="0" baseline="0" dirty="0" smtClean="0">
              <a:ln>
                <a:noFill/>
              </a:ln>
              <a:solidFill>
                <a:schemeClr val="tx1"/>
              </a:solidFill>
              <a:effectLst/>
              <a:latin typeface="Candara" pitchFamily="34" charset="0"/>
            </a:endParaRPr>
          </a:p>
        </p:txBody>
      </p:sp>
      <p:sp>
        <p:nvSpPr>
          <p:cNvPr id="15" name="Rectangle 14"/>
          <p:cNvSpPr/>
          <p:nvPr/>
        </p:nvSpPr>
        <p:spPr bwMode="auto">
          <a:xfrm rot="20550778">
            <a:off x="6145318" y="1898563"/>
            <a:ext cx="976512" cy="244079"/>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Candara" pitchFamily="34" charset="0"/>
              </a:rPr>
              <a:t>Check as early</a:t>
            </a:r>
            <a:br>
              <a:rPr kumimoji="0" lang="en-GB" sz="1400" b="0" i="0" u="none" strike="noStrike" cap="none" normalizeH="0" baseline="0" dirty="0" smtClean="0">
                <a:ln>
                  <a:noFill/>
                </a:ln>
                <a:solidFill>
                  <a:schemeClr val="tx1"/>
                </a:solidFill>
                <a:effectLst/>
                <a:latin typeface="Candara" pitchFamily="34" charset="0"/>
              </a:rPr>
            </a:br>
            <a:r>
              <a:rPr kumimoji="0" lang="en-GB" sz="1400" b="0" i="0" u="none" strike="noStrike" cap="none" normalizeH="0" baseline="0" dirty="0" smtClean="0">
                <a:ln>
                  <a:noFill/>
                </a:ln>
                <a:solidFill>
                  <a:schemeClr val="tx1"/>
                </a:solidFill>
                <a:effectLst/>
                <a:latin typeface="Candara" pitchFamily="34" charset="0"/>
              </a:rPr>
              <a:t>as possible</a:t>
            </a:r>
          </a:p>
        </p:txBody>
      </p:sp>
      <p:sp>
        <p:nvSpPr>
          <p:cNvPr id="2004999" name="WordArt 7"/>
          <p:cNvSpPr>
            <a:spLocks noChangeArrowheads="1" noChangeShapeType="1" noTextEdit="1"/>
          </p:cNvSpPr>
          <p:nvPr/>
        </p:nvSpPr>
        <p:spPr bwMode="auto">
          <a:xfrm rot="-339554">
            <a:off x="358565" y="769758"/>
            <a:ext cx="4392612" cy="964406"/>
          </a:xfrm>
          <a:prstGeom prst="rect">
            <a:avLst/>
          </a:prstGeom>
        </p:spPr>
        <p:txBody>
          <a:bodyPr wrap="none" fromWordArt="1">
            <a:prstTxWarp prst="textSlantUp">
              <a:avLst>
                <a:gd name="adj" fmla="val 32056"/>
              </a:avLst>
            </a:prstTxWarp>
          </a:bodyPr>
          <a:lstStyle/>
          <a:p>
            <a:pPr algn="ctr"/>
            <a:r>
              <a:rPr lang="en-GB" sz="3600" b="0" kern="10" dirty="0">
                <a:ln w="9525">
                  <a:solidFill>
                    <a:srgbClr val="CC99FF"/>
                  </a:solidFill>
                  <a:round/>
                  <a:headEnd/>
                  <a:tailEnd/>
                </a:ln>
                <a:solidFill>
                  <a:srgbClr val="FF0000">
                    <a:alpha val="38000"/>
                  </a:srgbClr>
                </a:solidFill>
                <a:latin typeface="Candara"/>
              </a:rPr>
              <a:t>Right Result</a:t>
            </a:r>
          </a:p>
        </p:txBody>
      </p:sp>
      <p:sp>
        <p:nvSpPr>
          <p:cNvPr id="19" name="WordArt 7"/>
          <p:cNvSpPr>
            <a:spLocks noChangeArrowheads="1" noChangeShapeType="1" noTextEdit="1"/>
          </p:cNvSpPr>
          <p:nvPr/>
        </p:nvSpPr>
        <p:spPr bwMode="auto">
          <a:xfrm rot="187014">
            <a:off x="1245049" y="2050132"/>
            <a:ext cx="6189030" cy="964406"/>
          </a:xfrm>
          <a:prstGeom prst="rect">
            <a:avLst/>
          </a:prstGeom>
        </p:spPr>
        <p:txBody>
          <a:bodyPr wrap="none" fromWordArt="1">
            <a:prstTxWarp prst="textSlantUp">
              <a:avLst>
                <a:gd name="adj" fmla="val 32056"/>
              </a:avLst>
            </a:prstTxWarp>
          </a:bodyPr>
          <a:lstStyle/>
          <a:p>
            <a:pPr algn="ctr"/>
            <a:r>
              <a:rPr lang="en-GB" sz="3600" kern="10" dirty="0">
                <a:ln w="9525">
                  <a:solidFill>
                    <a:srgbClr val="CC99FF"/>
                  </a:solidFill>
                  <a:round/>
                  <a:headEnd/>
                  <a:tailEnd/>
                </a:ln>
                <a:solidFill>
                  <a:srgbClr val="FF0000">
                    <a:alpha val="38000"/>
                  </a:srgbClr>
                </a:solidFill>
                <a:latin typeface="Candara"/>
              </a:rPr>
              <a:t>Quality On Time</a:t>
            </a:r>
          </a:p>
        </p:txBody>
      </p:sp>
      <p:sp>
        <p:nvSpPr>
          <p:cNvPr id="20" name="WordArt 7"/>
          <p:cNvSpPr>
            <a:spLocks noChangeArrowheads="1" noChangeShapeType="1" noTextEdit="1"/>
          </p:cNvSpPr>
          <p:nvPr/>
        </p:nvSpPr>
        <p:spPr bwMode="auto">
          <a:xfrm rot="-339554">
            <a:off x="2458059" y="3074014"/>
            <a:ext cx="4392612" cy="964406"/>
          </a:xfrm>
          <a:prstGeom prst="rect">
            <a:avLst/>
          </a:prstGeom>
        </p:spPr>
        <p:txBody>
          <a:bodyPr wrap="none" fromWordArt="1">
            <a:prstTxWarp prst="textSlantUp">
              <a:avLst>
                <a:gd name="adj" fmla="val 32056"/>
              </a:avLst>
            </a:prstTxWarp>
          </a:bodyPr>
          <a:lstStyle/>
          <a:p>
            <a:pPr algn="ctr"/>
            <a:r>
              <a:rPr lang="en-GB" sz="3600" kern="10" dirty="0">
                <a:ln w="9525">
                  <a:solidFill>
                    <a:srgbClr val="CC99FF"/>
                  </a:solidFill>
                  <a:round/>
                  <a:headEnd/>
                  <a:tailEnd/>
                </a:ln>
                <a:solidFill>
                  <a:srgbClr val="FF0000">
                    <a:alpha val="38000"/>
                  </a:srgbClr>
                </a:solidFill>
                <a:latin typeface="Candara"/>
              </a:rPr>
              <a:t>Right Time</a:t>
            </a:r>
          </a:p>
        </p:txBody>
      </p:sp>
      <p:graphicFrame>
        <p:nvGraphicFramePr>
          <p:cNvPr id="2" name="Object 1"/>
          <p:cNvGraphicFramePr>
            <a:graphicFrameLocks/>
          </p:cNvGraphicFramePr>
          <p:nvPr>
            <p:extLst>
              <p:ext uri="{D42A27DB-BD31-4B8C-83A1-F6EECF244321}">
                <p14:modId xmlns:p14="http://schemas.microsoft.com/office/powerpoint/2010/main" val="2297617556"/>
              </p:ext>
            </p:extLst>
          </p:nvPr>
        </p:nvGraphicFramePr>
        <p:xfrm>
          <a:off x="3565342" y="73917"/>
          <a:ext cx="975504" cy="630835"/>
        </p:xfrm>
        <a:graphic>
          <a:graphicData uri="http://schemas.openxmlformats.org/presentationml/2006/ole">
            <mc:AlternateContent xmlns:mc="http://schemas.openxmlformats.org/markup-compatibility/2006">
              <mc:Choice xmlns:v="urn:schemas-microsoft-com:vml" Requires="v">
                <p:oleObj spid="_x0000_s24592" name="Visio" r:id="rId4" imgW="4618733" imgH="2962883" progId="Visio.Drawing.11">
                  <p:embed/>
                </p:oleObj>
              </mc:Choice>
              <mc:Fallback>
                <p:oleObj name="Visio" r:id="rId4" imgW="4618733" imgH="2962883" progId="Visio.Drawing.11">
                  <p:embed/>
                  <p:pic>
                    <p:nvPicPr>
                      <p:cNvPr id="0" name="Object 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5342" y="73917"/>
                        <a:ext cx="975504" cy="630835"/>
                      </a:xfrm>
                      <a:prstGeom prst="rect">
                        <a:avLst/>
                      </a:prstGeom>
                      <a:noFill/>
                      <a:ln w="9525">
                        <a:solidFill>
                          <a:schemeClr val="tx1"/>
                        </a:solidFill>
                        <a:miter lim="800000"/>
                        <a:headEnd/>
                        <a:tailEnd/>
                      </a:ln>
                    </p:spPr>
                  </p:pic>
                </p:oleObj>
              </mc:Fallback>
            </mc:AlternateContent>
          </a:graphicData>
        </a:graphic>
      </p:graphicFrame>
      <p:sp>
        <p:nvSpPr>
          <p:cNvPr id="18" name="Footer Placeholder 3"/>
          <p:cNvSpPr txBox="1">
            <a:spLocks/>
          </p:cNvSpPr>
          <p:nvPr/>
        </p:nvSpPr>
        <p:spPr>
          <a:xfrm>
            <a:off x="395536" y="4894008"/>
            <a:ext cx="2895600" cy="274637"/>
          </a:xfrm>
          <a:prstGeom prst="rect">
            <a:avLst/>
          </a:prstGeom>
        </p:spPr>
        <p:txBody>
          <a:bodyPr/>
          <a:ls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r>
              <a:rPr lang="en-US" altLang="en-US" sz="1100" dirty="0" smtClean="0">
                <a:solidFill>
                  <a:schemeClr val="tx1">
                    <a:lumMod val="75000"/>
                    <a:lumOff val="25000"/>
                  </a:schemeClr>
                </a:solidFill>
                <a:latin typeface="Candara" panose="020E0502030303020204" pitchFamily="34" charset="0"/>
              </a:rPr>
              <a:t>Malotaux – Help QA</a:t>
            </a:r>
          </a:p>
        </p:txBody>
      </p:sp>
      <p:sp>
        <p:nvSpPr>
          <p:cNvPr id="21" name="Slide Number Placeholder 9"/>
          <p:cNvSpPr txBox="1">
            <a:spLocks/>
          </p:cNvSpPr>
          <p:nvPr/>
        </p:nvSpPr>
        <p:spPr>
          <a:xfrm>
            <a:off x="6686872" y="4889401"/>
            <a:ext cx="2133600" cy="274637"/>
          </a:xfrm>
          <a:prstGeom prst="rect">
            <a:avLst/>
          </a:prstGeom>
        </p:spPr>
        <p:txBody>
          <a:bodyPr/>
          <a:ls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lgn="r"/>
            <a:fld id="{9DD39AF4-C24B-4327-84DC-3FA6172063B4}" type="slidenum">
              <a:rPr lang="en-GB" sz="1200" smtClean="0">
                <a:latin typeface="Candara" panose="020E0502030303020204" pitchFamily="34" charset="0"/>
              </a:rPr>
              <a:pPr algn="r"/>
              <a:t>17</a:t>
            </a:fld>
            <a:endParaRPr lang="en-GB" sz="1200" dirty="0">
              <a:latin typeface="Candara" panose="020E0502030303020204" pitchFamily="34" charset="0"/>
            </a:endParaRPr>
          </a:p>
        </p:txBody>
      </p:sp>
    </p:spTree>
    <p:extLst>
      <p:ext uri="{BB962C8B-B14F-4D97-AF65-F5344CB8AC3E}">
        <p14:creationId xmlns:p14="http://schemas.microsoft.com/office/powerpoint/2010/main" val="32256563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0499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049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04997">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0499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04997">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04997">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04997">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04997">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04997">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04997">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04997">
                                            <p:txEl>
                                              <p:pRg st="10" end="1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04997">
                                            <p:txEl>
                                              <p:pRg st="11" end="1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004997">
                                            <p:txEl>
                                              <p:pRg st="12" end="12"/>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004997">
                                            <p:txEl>
                                              <p:pRg st="13" end="13"/>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004997">
                                            <p:txEl>
                                              <p:pRg st="14" end="14"/>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004997">
                                            <p:txEl>
                                              <p:pRg st="15" end="15"/>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00499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00499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004997">
                                            <p:txEl>
                                              <p:pRg st="16" end="16"/>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004997">
                                            <p:txEl>
                                              <p:pRg st="17" end="17"/>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004997">
                                            <p:txEl>
                                              <p:pRg st="18" end="18"/>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004997">
                                            <p:txEl>
                                              <p:pRg st="19" end="19"/>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004997">
                                            <p:txEl>
                                              <p:pRg st="20" end="20"/>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2004997">
                                            <p:txEl>
                                              <p:pRg st="21" end="21"/>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2"/>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14"/>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1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9"/>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10"/>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11"/>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2004998"/>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3" presetClass="entr" presetSubtype="0" fill="hold" grpId="0" nodeType="clickEffect">
                                  <p:stCondLst>
                                    <p:cond delay="0"/>
                                  </p:stCondLst>
                                  <p:childTnLst>
                                    <p:set>
                                      <p:cBhvr>
                                        <p:cTn id="104" dur="1" fill="hold">
                                          <p:stCondLst>
                                            <p:cond delay="0"/>
                                          </p:stCondLst>
                                        </p:cTn>
                                        <p:tgtEl>
                                          <p:spTgt spid="2004999"/>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3" presetClass="entr" presetSubtype="0" fill="hold" grpId="0" nodeType="clickEffect">
                                  <p:stCondLst>
                                    <p:cond delay="0"/>
                                  </p:stCondLst>
                                  <p:childTnLst>
                                    <p:set>
                                      <p:cBhvr>
                                        <p:cTn id="108" dur="1" fill="hold">
                                          <p:stCondLst>
                                            <p:cond delay="0"/>
                                          </p:stCondLst>
                                        </p:cTn>
                                        <p:tgtEl>
                                          <p:spTgt spid="20"/>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31" presetClass="entr" presetSubtype="0" fill="hold" grpId="0" nodeType="clickEffect">
                                  <p:stCondLst>
                                    <p:cond delay="0"/>
                                  </p:stCondLst>
                                  <p:childTnLst>
                                    <p:set>
                                      <p:cBhvr>
                                        <p:cTn id="112" dur="1" fill="hold">
                                          <p:stCondLst>
                                            <p:cond delay="0"/>
                                          </p:stCondLst>
                                        </p:cTn>
                                        <p:tgtEl>
                                          <p:spTgt spid="19"/>
                                        </p:tgtEl>
                                        <p:attrNameLst>
                                          <p:attrName>style.visibility</p:attrName>
                                        </p:attrNameLst>
                                      </p:cBhvr>
                                      <p:to>
                                        <p:strVal val="visible"/>
                                      </p:to>
                                    </p:set>
                                    <p:anim calcmode="lin" valueType="num">
                                      <p:cBhvr>
                                        <p:cTn id="113" dur="500" fill="hold"/>
                                        <p:tgtEl>
                                          <p:spTgt spid="19"/>
                                        </p:tgtEl>
                                        <p:attrNameLst>
                                          <p:attrName>ppt_w</p:attrName>
                                        </p:attrNameLst>
                                      </p:cBhvr>
                                      <p:tavLst>
                                        <p:tav tm="0">
                                          <p:val>
                                            <p:fltVal val="0"/>
                                          </p:val>
                                        </p:tav>
                                        <p:tav tm="100000">
                                          <p:val>
                                            <p:strVal val="#ppt_w"/>
                                          </p:val>
                                        </p:tav>
                                      </p:tavLst>
                                    </p:anim>
                                    <p:anim calcmode="lin" valueType="num">
                                      <p:cBhvr>
                                        <p:cTn id="114" dur="500" fill="hold"/>
                                        <p:tgtEl>
                                          <p:spTgt spid="19"/>
                                        </p:tgtEl>
                                        <p:attrNameLst>
                                          <p:attrName>ppt_h</p:attrName>
                                        </p:attrNameLst>
                                      </p:cBhvr>
                                      <p:tavLst>
                                        <p:tav tm="0">
                                          <p:val>
                                            <p:fltVal val="0"/>
                                          </p:val>
                                        </p:tav>
                                        <p:tav tm="100000">
                                          <p:val>
                                            <p:strVal val="#ppt_h"/>
                                          </p:val>
                                        </p:tav>
                                      </p:tavLst>
                                    </p:anim>
                                    <p:anim calcmode="lin" valueType="num">
                                      <p:cBhvr>
                                        <p:cTn id="115" dur="500" fill="hold"/>
                                        <p:tgtEl>
                                          <p:spTgt spid="19"/>
                                        </p:tgtEl>
                                        <p:attrNameLst>
                                          <p:attrName>style.rotation</p:attrName>
                                        </p:attrNameLst>
                                      </p:cBhvr>
                                      <p:tavLst>
                                        <p:tav tm="0">
                                          <p:val>
                                            <p:fltVal val="90"/>
                                          </p:val>
                                        </p:tav>
                                        <p:tav tm="100000">
                                          <p:val>
                                            <p:fltVal val="0"/>
                                          </p:val>
                                        </p:tav>
                                      </p:tavLst>
                                    </p:anim>
                                    <p:animEffect transition="in" filter="fade">
                                      <p:cBhvr>
                                        <p:cTn id="116" dur="500"/>
                                        <p:tgtEl>
                                          <p:spTgt spid="19"/>
                                        </p:tgtEl>
                                      </p:cBhvr>
                                    </p:animEffect>
                                  </p:childTnLst>
                                </p:cTn>
                              </p:par>
                            </p:childTnLst>
                          </p:cTn>
                        </p:par>
                      </p:childTnLst>
                    </p:cTn>
                  </p:par>
                  <p:par>
                    <p:cTn id="117" fill="hold">
                      <p:stCondLst>
                        <p:cond delay="indefinite"/>
                      </p:stCondLst>
                      <p:childTnLst>
                        <p:par>
                          <p:cTn id="118" fill="hold">
                            <p:stCondLst>
                              <p:cond delay="0"/>
                            </p:stCondLst>
                            <p:childTnLst>
                              <p:par>
                                <p:cTn id="119" presetID="1" presetClass="exit" presetSubtype="0" fill="hold" grpId="1" nodeType="clickEffect">
                                  <p:stCondLst>
                                    <p:cond delay="0"/>
                                  </p:stCondLst>
                                  <p:childTnLst>
                                    <p:set>
                                      <p:cBhvr>
                                        <p:cTn id="120" dur="1" fill="hold">
                                          <p:stCondLst>
                                            <p:cond delay="0"/>
                                          </p:stCondLst>
                                        </p:cTn>
                                        <p:tgtEl>
                                          <p:spTgt spid="2004999"/>
                                        </p:tgtEl>
                                        <p:attrNameLst>
                                          <p:attrName>style.visibility</p:attrName>
                                        </p:attrNameLst>
                                      </p:cBhvr>
                                      <p:to>
                                        <p:strVal val="hidden"/>
                                      </p:to>
                                    </p:set>
                                  </p:childTnLst>
                                </p:cTn>
                              </p:par>
                              <p:par>
                                <p:cTn id="121" presetID="1" presetClass="exit" presetSubtype="0" fill="hold" grpId="1" nodeType="withEffect">
                                  <p:stCondLst>
                                    <p:cond delay="0"/>
                                  </p:stCondLst>
                                  <p:childTnLst>
                                    <p:set>
                                      <p:cBhvr>
                                        <p:cTn id="122" dur="1" fill="hold">
                                          <p:stCondLst>
                                            <p:cond delay="0"/>
                                          </p:stCondLst>
                                        </p:cTn>
                                        <p:tgtEl>
                                          <p:spTgt spid="20"/>
                                        </p:tgtEl>
                                        <p:attrNameLst>
                                          <p:attrName>style.visibility</p:attrName>
                                        </p:attrNameLst>
                                      </p:cBhvr>
                                      <p:to>
                                        <p:strVal val="hidden"/>
                                      </p:to>
                                    </p:set>
                                  </p:childTnLst>
                                </p:cTn>
                              </p:par>
                              <p:par>
                                <p:cTn id="123" presetID="1" presetClass="exit" presetSubtype="0" fill="hold" grpId="1" nodeType="withEffect">
                                  <p:stCondLst>
                                    <p:cond delay="0"/>
                                  </p:stCondLst>
                                  <p:childTnLst>
                                    <p:set>
                                      <p:cBhvr>
                                        <p:cTn id="124" dur="1" fill="hold">
                                          <p:stCondLst>
                                            <p:cond delay="0"/>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4994" grpId="0" animBg="1"/>
      <p:bldP spid="2004995" grpId="0"/>
      <p:bldP spid="2004998" grpId="0" animBg="1"/>
      <p:bldP spid="9" grpId="0"/>
      <p:bldP spid="10" grpId="0"/>
      <p:bldP spid="11" grpId="0"/>
      <p:bldP spid="12" grpId="0"/>
      <p:bldP spid="13" grpId="0"/>
      <p:bldP spid="14" grpId="0"/>
      <p:bldP spid="15" grpId="0"/>
      <p:bldP spid="2004999" grpId="0"/>
      <p:bldP spid="2004999" grpId="1"/>
      <p:bldP spid="19" grpId="0"/>
      <p:bldP spid="19" grpId="1"/>
      <p:bldP spid="20" grpId="0"/>
      <p:bldP spid="20"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7" y="483518"/>
            <a:ext cx="8367463" cy="1385763"/>
          </a:xfrm>
        </p:spPr>
        <p:txBody>
          <a:bodyPr/>
          <a:lstStyle/>
          <a:p>
            <a:pPr>
              <a:spcBef>
                <a:spcPct val="40000"/>
              </a:spcBef>
              <a:defRPr/>
            </a:pPr>
            <a:r>
              <a:rPr lang="en-US" sz="5400" dirty="0">
                <a:solidFill>
                  <a:srgbClr val="C00000"/>
                </a:solidFill>
              </a:rPr>
              <a:t>Help !</a:t>
            </a:r>
            <a:br>
              <a:rPr lang="en-US" sz="5400" dirty="0">
                <a:solidFill>
                  <a:srgbClr val="C00000"/>
                </a:solidFill>
              </a:rPr>
            </a:br>
            <a:r>
              <a:rPr lang="en-US" sz="5400" dirty="0">
                <a:solidFill>
                  <a:srgbClr val="C00000"/>
                </a:solidFill>
              </a:rPr>
              <a:t>We have a QA Problem !</a:t>
            </a:r>
            <a:endParaRPr lang="en-GB" altLang="en-US" sz="1400" dirty="0" smtClean="0">
              <a:solidFill>
                <a:srgbClr val="C00000"/>
              </a:solidFill>
              <a:latin typeface="Verdana" pitchFamily="34" charset="0"/>
            </a:endParaRPr>
          </a:p>
        </p:txBody>
      </p:sp>
      <p:sp>
        <p:nvSpPr>
          <p:cNvPr id="1106946" name="Rectangle 2" descr="Blue tissue paper"/>
          <p:cNvSpPr>
            <a:spLocks noGrp="1" noChangeArrowheads="1"/>
          </p:cNvSpPr>
          <p:nvPr>
            <p:ph type="subTitle" idx="1"/>
          </p:nvPr>
        </p:nvSpPr>
        <p:spPr>
          <a:xfrm>
            <a:off x="1350963" y="3111809"/>
            <a:ext cx="6400800" cy="1476165"/>
          </a:xfrm>
        </p:spPr>
        <p:txBody>
          <a:bodyPr lIns="95783" tIns="47892" rIns="95783" bIns="47892"/>
          <a:lstStyle/>
          <a:p>
            <a:pPr defTabSz="855663">
              <a:defRPr/>
            </a:pPr>
            <a:r>
              <a:rPr lang="en-GB" sz="3200" dirty="0" smtClean="0">
                <a:solidFill>
                  <a:schemeClr val="accent2">
                    <a:lumMod val="75000"/>
                  </a:schemeClr>
                </a:solidFill>
              </a:rPr>
              <a:t>Niels </a:t>
            </a:r>
            <a:r>
              <a:rPr lang="en-GB" sz="3200" dirty="0" smtClean="0">
                <a:solidFill>
                  <a:schemeClr val="accent2">
                    <a:lumMod val="75000"/>
                  </a:schemeClr>
                </a:solidFill>
              </a:rPr>
              <a:t>Malotaux</a:t>
            </a:r>
          </a:p>
          <a:p>
            <a:pPr defTabSz="855663">
              <a:spcBef>
                <a:spcPts val="1800"/>
              </a:spcBef>
              <a:defRPr/>
            </a:pPr>
            <a:r>
              <a:rPr lang="en-US" dirty="0" smtClean="0">
                <a:solidFill>
                  <a:schemeClr val="accent2">
                    <a:lumMod val="75000"/>
                  </a:schemeClr>
                </a:solidFill>
                <a:hlinkClick r:id="rId3"/>
              </a:rPr>
              <a:t>niels@malotaux.eu</a:t>
            </a:r>
            <a:r>
              <a:rPr lang="en-US" dirty="0">
                <a:solidFill>
                  <a:schemeClr val="accent2">
                    <a:lumMod val="75000"/>
                  </a:schemeClr>
                </a:solidFill>
                <a:hlinkClick r:id="rId3"/>
              </a:rPr>
              <a:t/>
            </a:r>
            <a:br>
              <a:rPr lang="en-US" dirty="0">
                <a:solidFill>
                  <a:schemeClr val="accent2">
                    <a:lumMod val="75000"/>
                  </a:schemeClr>
                </a:solidFill>
                <a:hlinkClick r:id="rId3"/>
              </a:rPr>
            </a:br>
            <a:r>
              <a:rPr lang="en-GB" dirty="0">
                <a:solidFill>
                  <a:schemeClr val="accent2">
                    <a:lumMod val="75000"/>
                  </a:schemeClr>
                </a:solidFill>
                <a:hlinkClick r:id="rId3"/>
              </a:rPr>
              <a:t>www.malotaux.eu/conferences</a:t>
            </a:r>
            <a:r>
              <a:rPr lang="en-GB" dirty="0">
                <a:solidFill>
                  <a:schemeClr val="accent2">
                    <a:lumMod val="75000"/>
                  </a:schemeClr>
                </a:solidFill>
              </a:rPr>
              <a:t/>
            </a:r>
            <a:br>
              <a:rPr lang="en-GB" dirty="0">
                <a:solidFill>
                  <a:schemeClr val="accent2">
                    <a:lumMod val="75000"/>
                  </a:schemeClr>
                </a:solidFill>
              </a:rPr>
            </a:br>
            <a:r>
              <a:rPr lang="en-GB" dirty="0">
                <a:solidFill>
                  <a:schemeClr val="accent2">
                    <a:lumMod val="75000"/>
                  </a:schemeClr>
                </a:solidFill>
                <a:hlinkClick r:id="rId4"/>
              </a:rPr>
              <a:t>www.malotaux.eu/booklets</a:t>
            </a:r>
            <a:r>
              <a:rPr lang="en-GB" dirty="0">
                <a:solidFill>
                  <a:schemeClr val="accent2">
                    <a:lumMod val="75000"/>
                  </a:schemeClr>
                </a:solidFill>
              </a:rPr>
              <a:t>  - booklet#8</a:t>
            </a:r>
          </a:p>
        </p:txBody>
      </p:sp>
      <p:sp>
        <p:nvSpPr>
          <p:cNvPr id="1106948" name="Rectangle 4"/>
          <p:cNvSpPr>
            <a:spLocks noChangeArrowheads="1"/>
          </p:cNvSpPr>
          <p:nvPr/>
        </p:nvSpPr>
        <p:spPr bwMode="auto">
          <a:xfrm>
            <a:off x="685800" y="457200"/>
            <a:ext cx="8077200" cy="3600450"/>
          </a:xfrm>
          <a:prstGeom prst="rect">
            <a:avLst/>
          </a:prstGeom>
          <a:noFill/>
          <a:ln w="9525">
            <a:noFill/>
            <a:miter lim="800000"/>
            <a:headEnd/>
            <a:tailEnd/>
          </a:ln>
          <a:effectLst/>
        </p:spPr>
        <p:txBody>
          <a:bodyPr wrap="none"/>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spcBef>
                <a:spcPct val="40000"/>
              </a:spcBef>
              <a:defRPr/>
            </a:pPr>
            <a:endParaRPr lang="en-GB" altLang="en-US" sz="900" smtClean="0">
              <a:solidFill>
                <a:srgbClr val="C00000"/>
              </a:solidFill>
              <a:effectLst>
                <a:outerShdw blurRad="38100" dist="38100" dir="2700000" algn="tl">
                  <a:srgbClr val="C0C0C0"/>
                </a:outerShdw>
              </a:effectLst>
              <a:latin typeface="Verdana" pitchFamily="34" charset="0"/>
            </a:endParaRPr>
          </a:p>
        </p:txBody>
      </p:sp>
      <p:sp>
        <p:nvSpPr>
          <p:cNvPr id="5" name="WordArt 7"/>
          <p:cNvSpPr>
            <a:spLocks noChangeArrowheads="1" noChangeShapeType="1" noTextEdit="1"/>
          </p:cNvSpPr>
          <p:nvPr/>
        </p:nvSpPr>
        <p:spPr bwMode="auto">
          <a:xfrm rot="21260446">
            <a:off x="2541881" y="2065488"/>
            <a:ext cx="4365037" cy="576341"/>
          </a:xfrm>
          <a:prstGeom prst="rect">
            <a:avLst/>
          </a:prstGeom>
          <a:noFill/>
        </p:spPr>
        <p:txBody>
          <a:bodyPr wrap="none" fromWordArt="1">
            <a:prstTxWarp prst="textSlantUp">
              <a:avLst>
                <a:gd name="adj" fmla="val 32056"/>
              </a:avLst>
            </a:prstTxWarp>
          </a:bodyPr>
          <a:lstStyle/>
          <a:p>
            <a:pPr algn="ctr"/>
            <a:r>
              <a:rPr lang="en-GB" sz="3600" b="0" kern="10" dirty="0" smtClean="0">
                <a:ln w="9525">
                  <a:noFill/>
                  <a:round/>
                  <a:headEnd/>
                  <a:tailEnd/>
                </a:ln>
                <a:solidFill>
                  <a:schemeClr val="accent2">
                    <a:lumMod val="75000"/>
                  </a:schemeClr>
                </a:solidFill>
                <a:latin typeface="Candara"/>
              </a:rPr>
              <a:t>Problem Solved</a:t>
            </a:r>
            <a:endParaRPr lang="en-GB" sz="3600" b="0" kern="10" dirty="0">
              <a:ln w="9525">
                <a:noFill/>
                <a:round/>
                <a:headEnd/>
                <a:tailEnd/>
              </a:ln>
              <a:solidFill>
                <a:schemeClr val="accent2">
                  <a:lumMod val="75000"/>
                </a:schemeClr>
              </a:solidFill>
              <a:latin typeface="Candara"/>
            </a:endParaRPr>
          </a:p>
        </p:txBody>
      </p:sp>
    </p:spTree>
    <p:extLst>
      <p:ext uri="{BB962C8B-B14F-4D97-AF65-F5344CB8AC3E}">
        <p14:creationId xmlns:p14="http://schemas.microsoft.com/office/powerpoint/2010/main" val="3056623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7" y="735806"/>
            <a:ext cx="8367463" cy="1133475"/>
          </a:xfrm>
        </p:spPr>
        <p:txBody>
          <a:bodyPr/>
          <a:lstStyle/>
          <a:p>
            <a:pPr>
              <a:spcBef>
                <a:spcPct val="40000"/>
              </a:spcBef>
              <a:defRPr/>
            </a:pPr>
            <a:r>
              <a:rPr lang="en-US" sz="5400" dirty="0">
                <a:solidFill>
                  <a:srgbClr val="C00000"/>
                </a:solidFill>
              </a:rPr>
              <a:t>Help !</a:t>
            </a:r>
            <a:br>
              <a:rPr lang="en-US" sz="5400" dirty="0">
                <a:solidFill>
                  <a:srgbClr val="C00000"/>
                </a:solidFill>
              </a:rPr>
            </a:br>
            <a:r>
              <a:rPr lang="en-US" sz="5400" dirty="0">
                <a:solidFill>
                  <a:srgbClr val="C00000"/>
                </a:solidFill>
              </a:rPr>
              <a:t>We have a QA Problem !</a:t>
            </a:r>
            <a:endParaRPr lang="en-GB" altLang="en-US" sz="1400" dirty="0" smtClean="0">
              <a:solidFill>
                <a:srgbClr val="C00000"/>
              </a:solidFill>
              <a:latin typeface="Verdana" pitchFamily="34" charset="0"/>
            </a:endParaRPr>
          </a:p>
        </p:txBody>
      </p:sp>
      <p:sp>
        <p:nvSpPr>
          <p:cNvPr id="1106946" name="Rectangle 2" descr="Blue tissue paper"/>
          <p:cNvSpPr>
            <a:spLocks noGrp="1" noChangeArrowheads="1"/>
          </p:cNvSpPr>
          <p:nvPr>
            <p:ph type="subTitle" idx="1"/>
          </p:nvPr>
        </p:nvSpPr>
        <p:spPr>
          <a:xfrm>
            <a:off x="1350963" y="2715766"/>
            <a:ext cx="6400800" cy="1476165"/>
          </a:xfrm>
        </p:spPr>
        <p:txBody>
          <a:bodyPr lIns="95783" tIns="47892" rIns="95783" bIns="47892"/>
          <a:lstStyle/>
          <a:p>
            <a:pPr defTabSz="855663">
              <a:defRPr/>
            </a:pPr>
            <a:r>
              <a:rPr lang="en-GB" sz="3200" dirty="0">
                <a:solidFill>
                  <a:schemeClr val="accent2">
                    <a:lumMod val="75000"/>
                  </a:schemeClr>
                </a:solidFill>
              </a:rPr>
              <a:t>Niels </a:t>
            </a:r>
            <a:r>
              <a:rPr lang="en-GB" sz="3200" dirty="0" smtClean="0">
                <a:solidFill>
                  <a:schemeClr val="accent2">
                    <a:lumMod val="75000"/>
                  </a:schemeClr>
                </a:solidFill>
              </a:rPr>
              <a:t>Malotaux</a:t>
            </a:r>
          </a:p>
          <a:p>
            <a:pPr defTabSz="855663">
              <a:defRPr/>
            </a:pPr>
            <a:endParaRPr lang="en-GB" sz="2400" dirty="0">
              <a:solidFill>
                <a:schemeClr val="accent2">
                  <a:lumMod val="75000"/>
                </a:schemeClr>
              </a:solidFill>
            </a:endParaRPr>
          </a:p>
          <a:p>
            <a:pPr defTabSz="855663">
              <a:spcBef>
                <a:spcPts val="1800"/>
              </a:spcBef>
              <a:defRPr/>
            </a:pPr>
            <a:r>
              <a:rPr lang="en-US" dirty="0">
                <a:solidFill>
                  <a:schemeClr val="accent2">
                    <a:lumMod val="75000"/>
                  </a:schemeClr>
                </a:solidFill>
                <a:hlinkClick r:id="rId3"/>
              </a:rPr>
              <a:t>niels@malotaux.nl</a:t>
            </a:r>
            <a:br>
              <a:rPr lang="en-US" dirty="0">
                <a:solidFill>
                  <a:schemeClr val="accent2">
                    <a:lumMod val="75000"/>
                  </a:schemeClr>
                </a:solidFill>
                <a:hlinkClick r:id="rId3"/>
              </a:rPr>
            </a:br>
            <a:r>
              <a:rPr lang="en-GB" dirty="0">
                <a:solidFill>
                  <a:schemeClr val="accent2">
                    <a:lumMod val="75000"/>
                  </a:schemeClr>
                </a:solidFill>
                <a:hlinkClick r:id="rId3"/>
              </a:rPr>
              <a:t>www.malotaux.eu/conferences</a:t>
            </a:r>
            <a:r>
              <a:rPr lang="en-GB" dirty="0">
                <a:solidFill>
                  <a:schemeClr val="accent2">
                    <a:lumMod val="75000"/>
                  </a:schemeClr>
                </a:solidFill>
              </a:rPr>
              <a:t/>
            </a:r>
            <a:br>
              <a:rPr lang="en-GB" dirty="0">
                <a:solidFill>
                  <a:schemeClr val="accent2">
                    <a:lumMod val="75000"/>
                  </a:schemeClr>
                </a:solidFill>
              </a:rPr>
            </a:br>
            <a:r>
              <a:rPr lang="en-GB" dirty="0">
                <a:solidFill>
                  <a:schemeClr val="accent2">
                    <a:lumMod val="75000"/>
                  </a:schemeClr>
                </a:solidFill>
                <a:hlinkClick r:id="rId4"/>
              </a:rPr>
              <a:t>www.malotaux.eu/booklets</a:t>
            </a:r>
            <a:r>
              <a:rPr lang="en-GB" dirty="0">
                <a:solidFill>
                  <a:schemeClr val="accent2">
                    <a:lumMod val="75000"/>
                  </a:schemeClr>
                </a:solidFill>
              </a:rPr>
              <a:t>  - booklet#8</a:t>
            </a:r>
          </a:p>
        </p:txBody>
      </p:sp>
      <p:sp>
        <p:nvSpPr>
          <p:cNvPr id="1106948" name="Rectangle 4"/>
          <p:cNvSpPr>
            <a:spLocks noChangeArrowheads="1"/>
          </p:cNvSpPr>
          <p:nvPr/>
        </p:nvSpPr>
        <p:spPr bwMode="auto">
          <a:xfrm>
            <a:off x="685800" y="457200"/>
            <a:ext cx="8077200" cy="3600450"/>
          </a:xfrm>
          <a:prstGeom prst="rect">
            <a:avLst/>
          </a:prstGeom>
          <a:noFill/>
          <a:ln w="9525">
            <a:noFill/>
            <a:miter lim="800000"/>
            <a:headEnd/>
            <a:tailEnd/>
          </a:ln>
          <a:effectLst/>
        </p:spPr>
        <p:txBody>
          <a:bodyPr wrap="none"/>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spcBef>
                <a:spcPct val="40000"/>
              </a:spcBef>
              <a:defRPr/>
            </a:pPr>
            <a:endParaRPr lang="en-GB" altLang="en-US" sz="900" smtClean="0">
              <a:solidFill>
                <a:srgbClr val="C00000"/>
              </a:solidFill>
              <a:effectLst>
                <a:outerShdw blurRad="38100" dist="38100" dir="2700000" algn="tl">
                  <a:srgbClr val="C0C0C0"/>
                </a:outerShdw>
              </a:effectLst>
              <a:latin typeface="Verdana" pitchFamily="34" charset="0"/>
            </a:endParaRPr>
          </a:p>
        </p:txBody>
      </p:sp>
    </p:spTree>
    <p:extLst>
      <p:ext uri="{BB962C8B-B14F-4D97-AF65-F5344CB8AC3E}">
        <p14:creationId xmlns:p14="http://schemas.microsoft.com/office/powerpoint/2010/main" val="6683936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ChangeArrowheads="1"/>
          </p:cNvSpPr>
          <p:nvPr>
            <p:ph type="title"/>
          </p:nvPr>
        </p:nvSpPr>
        <p:spPr/>
        <p:txBody>
          <a:bodyPr/>
          <a:lstStyle/>
          <a:p>
            <a:r>
              <a:rPr lang="en-GB" dirty="0" smtClean="0"/>
              <a:t>Niels Malotaux</a:t>
            </a:r>
          </a:p>
        </p:txBody>
      </p:sp>
      <p:sp>
        <p:nvSpPr>
          <p:cNvPr id="2129923" name="Rectangle 3" descr="Blue tissue paper"/>
          <p:cNvSpPr>
            <a:spLocks noGrp="1" noChangeArrowheads="1"/>
          </p:cNvSpPr>
          <p:nvPr>
            <p:ph idx="1"/>
          </p:nvPr>
        </p:nvSpPr>
        <p:spPr>
          <a:xfrm>
            <a:off x="468313" y="1851670"/>
            <a:ext cx="8229600" cy="2764384"/>
          </a:xfrm>
        </p:spPr>
        <p:txBody>
          <a:bodyPr/>
          <a:lstStyle/>
          <a:p>
            <a:r>
              <a:rPr lang="en-US" altLang="en-US" dirty="0" smtClean="0"/>
              <a:t>Independent Team, Project, Organizational Coach</a:t>
            </a:r>
          </a:p>
          <a:p>
            <a:r>
              <a:rPr lang="en-US" altLang="en-US" dirty="0" smtClean="0"/>
              <a:t>Expert in helping optimizing performance</a:t>
            </a:r>
          </a:p>
          <a:p>
            <a:endParaRPr lang="en-GB" altLang="en-US" dirty="0" smtClean="0"/>
          </a:p>
          <a:p>
            <a:r>
              <a:rPr lang="en-GB" altLang="en-US" dirty="0" smtClean="0"/>
              <a:t>Helping projects and organizations very quickly to become</a:t>
            </a:r>
          </a:p>
          <a:p>
            <a:pPr lvl="1"/>
            <a:r>
              <a:rPr lang="en-GB" altLang="en-US" dirty="0" smtClean="0"/>
              <a:t>More effective – doing the right things better </a:t>
            </a:r>
          </a:p>
          <a:p>
            <a:pPr lvl="1"/>
            <a:r>
              <a:rPr lang="en-GB" altLang="en-US" dirty="0" smtClean="0"/>
              <a:t>More efficient – doing the right things better in less time</a:t>
            </a:r>
          </a:p>
          <a:p>
            <a:pPr lvl="1"/>
            <a:r>
              <a:rPr lang="en-GB" altLang="en-US" dirty="0" smtClean="0"/>
              <a:t>Predictable – delivering as predicted</a:t>
            </a:r>
          </a:p>
          <a:p>
            <a:r>
              <a:rPr lang="en-US" altLang="en-US" dirty="0" smtClean="0"/>
              <a:t>Project rescue</a:t>
            </a:r>
            <a:endParaRPr lang="nl-NL" altLang="en-US" dirty="0" smtClean="0"/>
          </a:p>
          <a:p>
            <a:endParaRPr lang="en-GB" altLang="en-US" dirty="0" smtClean="0"/>
          </a:p>
        </p:txBody>
      </p:sp>
      <p:sp>
        <p:nvSpPr>
          <p:cNvPr id="5125" name="WordArt 4"/>
          <p:cNvSpPr>
            <a:spLocks noChangeArrowheads="1" noChangeShapeType="1" noTextEdit="1"/>
          </p:cNvSpPr>
          <p:nvPr/>
        </p:nvSpPr>
        <p:spPr bwMode="auto">
          <a:xfrm rot="-687534">
            <a:off x="3765391" y="3810303"/>
            <a:ext cx="5316538" cy="813197"/>
          </a:xfrm>
          <a:prstGeom prst="rect">
            <a:avLst/>
          </a:prstGeom>
        </p:spPr>
        <p:txBody>
          <a:bodyPr wrap="none" fromWordArt="1">
            <a:prstTxWarp prst="textSlantUp">
              <a:avLst>
                <a:gd name="adj" fmla="val 32056"/>
              </a:avLst>
            </a:prstTxWarp>
          </a:bodyPr>
          <a:lstStyle/>
          <a:p>
            <a:r>
              <a:rPr lang="en-GB" sz="3600" kern="10" dirty="0">
                <a:ln w="9525">
                  <a:solidFill>
                    <a:srgbClr val="CC99FF"/>
                  </a:solidFill>
                  <a:round/>
                  <a:headEnd/>
                  <a:tailEnd/>
                </a:ln>
                <a:solidFill>
                  <a:srgbClr val="C00000"/>
                </a:solidFill>
                <a:latin typeface="Candara"/>
              </a:rPr>
              <a:t>Result Management</a:t>
            </a:r>
          </a:p>
        </p:txBody>
      </p:sp>
      <p:pic>
        <p:nvPicPr>
          <p:cNvPr id="5126" name="Picture 3" descr="C:\Users\nrm\Desktop\nrm.jpg"/>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60" y="114570"/>
            <a:ext cx="1107281"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1"/>
          </p:nvPr>
        </p:nvSpPr>
        <p:spPr/>
        <p:txBody>
          <a:bodyPr/>
          <a:lstStyle/>
          <a:p>
            <a:fld id="{9DD39AF4-C24B-4327-84DC-3FA6172063B4}" type="slidenum">
              <a:rPr lang="en-GB" smtClean="0"/>
              <a:pPr/>
              <a:t>2</a:t>
            </a:fld>
            <a:endParaRPr lang="en-GB" dirty="0"/>
          </a:p>
        </p:txBody>
      </p:sp>
      <p:sp>
        <p:nvSpPr>
          <p:cNvPr id="3" name="Footer Placeholder 2"/>
          <p:cNvSpPr>
            <a:spLocks noGrp="1"/>
          </p:cNvSpPr>
          <p:nvPr>
            <p:ph type="ftr" sz="quarter" idx="10"/>
          </p:nvPr>
        </p:nvSpPr>
        <p:spPr/>
        <p:txBody>
          <a:bodyPr/>
          <a:lstStyle/>
          <a:p>
            <a:r>
              <a:rPr lang="en-US" altLang="en-US" dirty="0" smtClean="0">
                <a:solidFill>
                  <a:schemeClr val="tx1">
                    <a:lumMod val="75000"/>
                    <a:lumOff val="25000"/>
                  </a:schemeClr>
                </a:solidFill>
                <a:latin typeface="Candara" panose="020E0502030303020204" pitchFamily="34" charset="0"/>
              </a:rPr>
              <a:t>Malotaux – Help QA</a:t>
            </a:r>
          </a:p>
        </p:txBody>
      </p:sp>
    </p:spTree>
    <p:extLst>
      <p:ext uri="{BB962C8B-B14F-4D97-AF65-F5344CB8AC3E}">
        <p14:creationId xmlns:p14="http://schemas.microsoft.com/office/powerpoint/2010/main" val="146028532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7730" name="Rectangle 2"/>
          <p:cNvSpPr>
            <a:spLocks noGrp="1" noChangeArrowheads="1"/>
          </p:cNvSpPr>
          <p:nvPr>
            <p:ph type="title"/>
          </p:nvPr>
        </p:nvSpPr>
        <p:spPr>
          <a:xfrm>
            <a:off x="457200" y="-20538"/>
            <a:ext cx="8229600" cy="857250"/>
          </a:xfrm>
        </p:spPr>
        <p:txBody>
          <a:bodyPr/>
          <a:lstStyle/>
          <a:p>
            <a:pPr algn="r"/>
            <a:r>
              <a:rPr lang="en-GB" noProof="0" dirty="0" smtClean="0"/>
              <a:t>More</a:t>
            </a:r>
            <a:endParaRPr lang="en-GB" noProof="0" dirty="0"/>
          </a:p>
        </p:txBody>
      </p:sp>
      <p:sp>
        <p:nvSpPr>
          <p:cNvPr id="1097731" name="Rectangle 3" descr="Blue tissue paper"/>
          <p:cNvSpPr>
            <a:spLocks noGrp="1" noChangeArrowheads="1"/>
          </p:cNvSpPr>
          <p:nvPr>
            <p:ph idx="1"/>
          </p:nvPr>
        </p:nvSpPr>
        <p:spPr>
          <a:xfrm>
            <a:off x="457200" y="116829"/>
            <a:ext cx="8229600" cy="4543153"/>
          </a:xfrm>
        </p:spPr>
        <p:txBody>
          <a:bodyPr/>
          <a:lstStyle/>
          <a:p>
            <a:pPr marL="360363" indent="-360363">
              <a:buNone/>
            </a:pPr>
            <a:r>
              <a:rPr lang="en-GB" sz="1400" noProof="0" dirty="0" smtClean="0">
                <a:solidFill>
                  <a:srgbClr val="C00000"/>
                </a:solidFill>
                <a:hlinkClick r:id="rId3"/>
              </a:rPr>
              <a:t>www.malotaux.eu/booklets</a:t>
            </a:r>
            <a:r>
              <a:rPr lang="en-GB" sz="1400" noProof="0" dirty="0" smtClean="0">
                <a:solidFill>
                  <a:srgbClr val="C00000"/>
                </a:solidFill>
              </a:rPr>
              <a:t> </a:t>
            </a:r>
          </a:p>
          <a:p>
            <a:pPr marL="444500" lvl="1" indent="-342900" defTabSz="622300">
              <a:spcBef>
                <a:spcPts val="300"/>
              </a:spcBef>
              <a:buFontTx/>
              <a:buNone/>
            </a:pPr>
            <a:r>
              <a:rPr lang="en-GB" sz="1200" noProof="0" dirty="0" smtClean="0">
                <a:solidFill>
                  <a:schemeClr val="accent2">
                    <a:lumMod val="75000"/>
                  </a:schemeClr>
                </a:solidFill>
              </a:rPr>
              <a:t>1	Evolutionary Project Management Methods (2001)</a:t>
            </a:r>
            <a:br>
              <a:rPr lang="en-GB" sz="1200" noProof="0" dirty="0" smtClean="0">
                <a:solidFill>
                  <a:schemeClr val="accent2">
                    <a:lumMod val="75000"/>
                  </a:schemeClr>
                </a:solidFill>
              </a:rPr>
            </a:br>
            <a:r>
              <a:rPr lang="en-GB" sz="1050" noProof="0" dirty="0" smtClean="0"/>
              <a:t>Issues to solve, and first experience with the Evo Planning approach</a:t>
            </a:r>
          </a:p>
          <a:p>
            <a:pPr marL="444500" lvl="1" indent="-342900" defTabSz="622300">
              <a:spcBef>
                <a:spcPts val="300"/>
              </a:spcBef>
              <a:buNone/>
            </a:pPr>
            <a:r>
              <a:rPr lang="en-GB" sz="1200" noProof="0" dirty="0" smtClean="0">
                <a:solidFill>
                  <a:schemeClr val="accent2">
                    <a:lumMod val="75000"/>
                  </a:schemeClr>
                </a:solidFill>
              </a:rPr>
              <a:t>2	How Quality is Assured by Evolutionary Methods (2004)</a:t>
            </a:r>
            <a:br>
              <a:rPr lang="en-GB" sz="1200" noProof="0" dirty="0" smtClean="0">
                <a:solidFill>
                  <a:schemeClr val="accent2">
                    <a:lumMod val="75000"/>
                  </a:schemeClr>
                </a:solidFill>
              </a:rPr>
            </a:br>
            <a:r>
              <a:rPr lang="en-GB" sz="1050" noProof="0" dirty="0" smtClean="0"/>
              <a:t>After a lot more experience: rather mature Evo Planning process</a:t>
            </a:r>
          </a:p>
          <a:p>
            <a:pPr marL="444500" lvl="1" indent="-342900" defTabSz="622300">
              <a:spcBef>
                <a:spcPts val="300"/>
              </a:spcBef>
              <a:buNone/>
            </a:pPr>
            <a:r>
              <a:rPr lang="en-GB" sz="1200" noProof="0" dirty="0" smtClean="0">
                <a:solidFill>
                  <a:schemeClr val="accent2">
                    <a:lumMod val="75000"/>
                  </a:schemeClr>
                </a:solidFill>
              </a:rPr>
              <a:t>3	Optimizing the Contribution of Testing to Project Success (2005)</a:t>
            </a:r>
            <a:br>
              <a:rPr lang="en-GB" sz="1200" noProof="0" dirty="0" smtClean="0">
                <a:solidFill>
                  <a:schemeClr val="accent2">
                    <a:lumMod val="75000"/>
                  </a:schemeClr>
                </a:solidFill>
              </a:rPr>
            </a:br>
            <a:r>
              <a:rPr lang="en-GB" sz="1050" noProof="0" dirty="0" smtClean="0"/>
              <a:t>How Testing fits in</a:t>
            </a:r>
          </a:p>
          <a:p>
            <a:pPr marL="444500" lvl="1" indent="-342900" defTabSz="622300">
              <a:spcBef>
                <a:spcPts val="300"/>
              </a:spcBef>
              <a:buNone/>
            </a:pPr>
            <a:r>
              <a:rPr lang="en-GB" sz="1200" noProof="0" dirty="0" smtClean="0">
                <a:solidFill>
                  <a:schemeClr val="accent2">
                    <a:lumMod val="75000"/>
                  </a:schemeClr>
                </a:solidFill>
              </a:rPr>
              <a:t>3</a:t>
            </a:r>
            <a:r>
              <a:rPr lang="en-GB" sz="1050" noProof="0" dirty="0" smtClean="0">
                <a:solidFill>
                  <a:schemeClr val="accent2">
                    <a:lumMod val="75000"/>
                  </a:schemeClr>
                </a:solidFill>
              </a:rPr>
              <a:t>a</a:t>
            </a:r>
            <a:r>
              <a:rPr lang="en-GB" sz="1200" noProof="0" dirty="0" smtClean="0">
                <a:solidFill>
                  <a:schemeClr val="accent2">
                    <a:lumMod val="75000"/>
                  </a:schemeClr>
                </a:solidFill>
              </a:rPr>
              <a:t>	Optimizing Quality Assurance for Better Results (2005)</a:t>
            </a:r>
            <a:br>
              <a:rPr lang="en-GB" sz="1200" noProof="0" dirty="0" smtClean="0">
                <a:solidFill>
                  <a:schemeClr val="accent2">
                    <a:lumMod val="75000"/>
                  </a:schemeClr>
                </a:solidFill>
              </a:rPr>
            </a:br>
            <a:r>
              <a:rPr lang="en-GB" sz="1050" noProof="0" dirty="0" smtClean="0"/>
              <a:t>Same as Booklet 3, but for non-software projects</a:t>
            </a:r>
          </a:p>
          <a:p>
            <a:pPr marL="444500" lvl="1" indent="-342900" defTabSz="622300">
              <a:spcBef>
                <a:spcPts val="300"/>
              </a:spcBef>
              <a:buNone/>
            </a:pPr>
            <a:r>
              <a:rPr lang="en-GB" sz="1200" noProof="0" dirty="0" smtClean="0">
                <a:solidFill>
                  <a:schemeClr val="accent2">
                    <a:lumMod val="75000"/>
                  </a:schemeClr>
                </a:solidFill>
              </a:rPr>
              <a:t>4	Controlling Project Risk by Design (2006)</a:t>
            </a:r>
            <a:br>
              <a:rPr lang="en-GB" sz="1200" noProof="0" dirty="0" smtClean="0">
                <a:solidFill>
                  <a:schemeClr val="accent2">
                    <a:lumMod val="75000"/>
                  </a:schemeClr>
                </a:solidFill>
              </a:rPr>
            </a:br>
            <a:r>
              <a:rPr lang="en-GB" sz="1050" noProof="0" dirty="0" smtClean="0"/>
              <a:t>How the Evo approach solves Risk by Design (by process)</a:t>
            </a:r>
          </a:p>
          <a:p>
            <a:pPr marL="444500" lvl="1" indent="-342900" defTabSz="622300">
              <a:spcBef>
                <a:spcPts val="300"/>
              </a:spcBef>
              <a:buNone/>
            </a:pPr>
            <a:r>
              <a:rPr lang="en-GB" sz="1200" noProof="0" dirty="0" smtClean="0">
                <a:solidFill>
                  <a:schemeClr val="accent2">
                    <a:lumMod val="75000"/>
                  </a:schemeClr>
                </a:solidFill>
              </a:rPr>
              <a:t>5	TimeLine: How to Get and Keep Control over Longer Periods of Time (2007)</a:t>
            </a:r>
            <a:br>
              <a:rPr lang="en-GB" sz="1200" noProof="0" dirty="0" smtClean="0">
                <a:solidFill>
                  <a:schemeClr val="accent2">
                    <a:lumMod val="75000"/>
                  </a:schemeClr>
                </a:solidFill>
              </a:rPr>
            </a:br>
            <a:r>
              <a:rPr lang="en-GB" sz="1050" noProof="0" dirty="0" smtClean="0"/>
              <a:t>Replaced by Booklet 7, except for the step-by-step TimeLine procedure</a:t>
            </a:r>
          </a:p>
          <a:p>
            <a:pPr marL="444500" lvl="1" indent="-342900" defTabSz="622300">
              <a:spcBef>
                <a:spcPts val="300"/>
              </a:spcBef>
              <a:buNone/>
            </a:pPr>
            <a:r>
              <a:rPr lang="en-GB" sz="1200" noProof="0" dirty="0" smtClean="0">
                <a:solidFill>
                  <a:schemeClr val="accent2">
                    <a:lumMod val="75000"/>
                  </a:schemeClr>
                </a:solidFill>
              </a:rPr>
              <a:t>6	Human Behaviour in Projects (APCOSE 2008)</a:t>
            </a:r>
            <a:br>
              <a:rPr lang="en-GB" sz="1200" noProof="0" dirty="0" smtClean="0">
                <a:solidFill>
                  <a:schemeClr val="accent2">
                    <a:lumMod val="75000"/>
                  </a:schemeClr>
                </a:solidFill>
              </a:rPr>
            </a:br>
            <a:r>
              <a:rPr lang="en-GB" sz="1050" noProof="0" dirty="0" smtClean="0"/>
              <a:t>Human Behavioural aspects of Projects</a:t>
            </a:r>
          </a:p>
          <a:p>
            <a:pPr marL="444500" lvl="1" indent="-342900" defTabSz="622300">
              <a:spcBef>
                <a:spcPts val="300"/>
              </a:spcBef>
              <a:buNone/>
            </a:pPr>
            <a:r>
              <a:rPr lang="en-GB" sz="1200" noProof="0" dirty="0" smtClean="0">
                <a:solidFill>
                  <a:schemeClr val="accent2">
                    <a:lumMod val="75000"/>
                  </a:schemeClr>
                </a:solidFill>
              </a:rPr>
              <a:t>7	Evolutionary Planning</a:t>
            </a:r>
            <a:r>
              <a:rPr lang="en-GB" sz="1100" noProof="0" dirty="0" smtClean="0">
                <a:solidFill>
                  <a:schemeClr val="accent2">
                    <a:lumMod val="75000"/>
                  </a:schemeClr>
                </a:solidFill>
              </a:rPr>
              <a:t>, or How to Achieve the Most Important Requirement (2008) </a:t>
            </a:r>
            <a:r>
              <a:rPr lang="en-GB" sz="1200" noProof="0" dirty="0" smtClean="0">
                <a:solidFill>
                  <a:schemeClr val="accent2">
                    <a:lumMod val="75000"/>
                  </a:schemeClr>
                </a:solidFill>
              </a:rPr>
              <a:t/>
            </a:r>
            <a:br>
              <a:rPr lang="en-GB" sz="1200" noProof="0" dirty="0" smtClean="0">
                <a:solidFill>
                  <a:schemeClr val="accent2">
                    <a:lumMod val="75000"/>
                  </a:schemeClr>
                </a:solidFill>
              </a:rPr>
            </a:br>
            <a:r>
              <a:rPr lang="en-GB" sz="1050" noProof="0" dirty="0" smtClean="0"/>
              <a:t>Planning of longer periods of time, what to do if you don’t have enough time</a:t>
            </a:r>
          </a:p>
          <a:p>
            <a:pPr marL="444500" lvl="1" indent="-342900" defTabSz="622300">
              <a:spcBef>
                <a:spcPts val="300"/>
              </a:spcBef>
              <a:buAutoNum type="arabicPlain" startAt="8"/>
            </a:pPr>
            <a:r>
              <a:rPr lang="en-GB" sz="1200" noProof="0" dirty="0" smtClean="0">
                <a:solidFill>
                  <a:schemeClr val="accent2">
                    <a:lumMod val="75000"/>
                  </a:schemeClr>
                </a:solidFill>
              </a:rPr>
              <a:t>Help !  We have a QA Problem ! (2009)</a:t>
            </a:r>
            <a:br>
              <a:rPr lang="en-GB" sz="1200" noProof="0" dirty="0" smtClean="0">
                <a:solidFill>
                  <a:schemeClr val="accent2">
                    <a:lumMod val="75000"/>
                  </a:schemeClr>
                </a:solidFill>
              </a:rPr>
            </a:br>
            <a:r>
              <a:rPr lang="en-GB" sz="1050" noProof="0" dirty="0" smtClean="0"/>
              <a:t>Use of TimeLine technique: How we solved a 6 month backlog in 9 weeks</a:t>
            </a:r>
          </a:p>
          <a:p>
            <a:pPr marL="444500" lvl="1" indent="-342900" defTabSz="622300">
              <a:spcBef>
                <a:spcPts val="300"/>
              </a:spcBef>
              <a:buAutoNum type="arabicPlain" startAt="8"/>
            </a:pPr>
            <a:r>
              <a:rPr lang="en-US" sz="1200" dirty="0"/>
              <a:t>Predictable Projects </a:t>
            </a:r>
            <a:r>
              <a:rPr lang="en-US" sz="1050" dirty="0" smtClean="0"/>
              <a:t>- How to deliver the right results at the right time</a:t>
            </a:r>
            <a:endParaRPr lang="en-GB" sz="1050" noProof="0" dirty="0" smtClean="0"/>
          </a:p>
          <a:p>
            <a:pPr marL="444500" lvl="1" indent="-342900" defTabSz="622300">
              <a:spcBef>
                <a:spcPts val="300"/>
              </a:spcBef>
              <a:buNone/>
            </a:pPr>
            <a:r>
              <a:rPr lang="en-GB" sz="1100" noProof="0" dirty="0" smtClean="0">
                <a:solidFill>
                  <a:schemeClr val="accent2">
                    <a:lumMod val="75000"/>
                  </a:schemeClr>
                </a:solidFill>
              </a:rPr>
              <a:t>RS	</a:t>
            </a:r>
            <a:r>
              <a:rPr lang="en-GB" sz="1200" noProof="0" dirty="0" smtClean="0">
                <a:solidFill>
                  <a:schemeClr val="accent2">
                    <a:lumMod val="75000"/>
                  </a:schemeClr>
                </a:solidFill>
              </a:rPr>
              <a:t>Measurable Value with Agile (Ryan Shriver - 2009)</a:t>
            </a:r>
            <a:r>
              <a:rPr lang="en-GB" sz="1100" noProof="0" dirty="0" smtClean="0">
                <a:solidFill>
                  <a:schemeClr val="accent2">
                    <a:lumMod val="75000"/>
                  </a:schemeClr>
                </a:solidFill>
              </a:rPr>
              <a:t/>
            </a:r>
            <a:br>
              <a:rPr lang="en-GB" sz="1100" noProof="0" dirty="0" smtClean="0">
                <a:solidFill>
                  <a:schemeClr val="accent2">
                    <a:lumMod val="75000"/>
                  </a:schemeClr>
                </a:solidFill>
              </a:rPr>
            </a:br>
            <a:r>
              <a:rPr lang="en-GB" sz="1050" noProof="0" dirty="0" smtClean="0"/>
              <a:t>Use of Evo Requirements and Prioritizing principles</a:t>
            </a:r>
          </a:p>
          <a:p>
            <a:pPr marL="444500" indent="-444500">
              <a:spcBef>
                <a:spcPts val="300"/>
              </a:spcBef>
              <a:buNone/>
              <a:tabLst>
                <a:tab pos="541338" algn="l"/>
              </a:tabLst>
            </a:pPr>
            <a:r>
              <a:rPr lang="en-GB" sz="1400" noProof="0" dirty="0" smtClean="0">
                <a:solidFill>
                  <a:srgbClr val="C00000"/>
                </a:solidFill>
                <a:hlinkClick r:id="rId4"/>
              </a:rPr>
              <a:t>www.malotaux.eu/insp</a:t>
            </a:r>
            <a:r>
              <a:rPr lang="en-GB" sz="1400" noProof="0" dirty="0" smtClean="0">
                <a:solidFill>
                  <a:srgbClr val="C00000"/>
                </a:solidFill>
              </a:rPr>
              <a:t> </a:t>
            </a:r>
            <a:r>
              <a:rPr lang="en-GB" sz="1400" noProof="0" dirty="0" smtClean="0"/>
              <a:t/>
            </a:r>
            <a:br>
              <a:rPr lang="en-GB" sz="1400" noProof="0" dirty="0" smtClean="0"/>
            </a:br>
            <a:r>
              <a:rPr lang="en-GB" sz="1200" noProof="0" dirty="0" smtClean="0">
                <a:solidFill>
                  <a:schemeClr val="accent2">
                    <a:lumMod val="75000"/>
                  </a:schemeClr>
                </a:solidFill>
              </a:rPr>
              <a:t>Inspection pages</a:t>
            </a:r>
            <a:endParaRPr lang="en-GB" sz="1200" noProof="0" dirty="0">
              <a:solidFill>
                <a:schemeClr val="accent2">
                  <a:lumMod val="75000"/>
                </a:schemeClr>
              </a:solidFill>
            </a:endParaRPr>
          </a:p>
        </p:txBody>
      </p:sp>
      <p:sp>
        <p:nvSpPr>
          <p:cNvPr id="3" name="Slide Number Placeholder 2"/>
          <p:cNvSpPr>
            <a:spLocks noGrp="1"/>
          </p:cNvSpPr>
          <p:nvPr>
            <p:ph type="sldNum" sz="quarter" idx="11"/>
          </p:nvPr>
        </p:nvSpPr>
        <p:spPr/>
        <p:txBody>
          <a:bodyPr/>
          <a:lstStyle/>
          <a:p>
            <a:fld id="{9DD39AF4-C24B-4327-84DC-3FA6172063B4}" type="slidenum">
              <a:rPr lang="en-GB" smtClean="0"/>
              <a:pPr/>
              <a:t>20</a:t>
            </a:fld>
            <a:endParaRPr lang="en-GB" dirty="0"/>
          </a:p>
        </p:txBody>
      </p:sp>
      <p:sp>
        <p:nvSpPr>
          <p:cNvPr id="2" name="Footer Placeholder 1"/>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Tree>
    <p:extLst>
      <p:ext uri="{BB962C8B-B14F-4D97-AF65-F5344CB8AC3E}">
        <p14:creationId xmlns:p14="http://schemas.microsoft.com/office/powerpoint/2010/main" val="383295010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989" name="Rectangle 5"/>
          <p:cNvSpPr>
            <a:spLocks noGrp="1" noChangeArrowheads="1"/>
          </p:cNvSpPr>
          <p:nvPr>
            <p:ph type="title"/>
          </p:nvPr>
        </p:nvSpPr>
        <p:spPr/>
        <p:txBody>
          <a:bodyPr/>
          <a:lstStyle/>
          <a:p>
            <a:pPr>
              <a:defRPr/>
            </a:pPr>
            <a:r>
              <a:rPr lang="en-GB" dirty="0" smtClean="0"/>
              <a:t>               We have a QA problem !</a:t>
            </a:r>
          </a:p>
        </p:txBody>
      </p:sp>
      <p:sp>
        <p:nvSpPr>
          <p:cNvPr id="1065990" name="Rectangle 6" descr="Blue tissue paper"/>
          <p:cNvSpPr>
            <a:spLocks noGrp="1" noChangeArrowheads="1"/>
          </p:cNvSpPr>
          <p:nvPr>
            <p:ph idx="1"/>
          </p:nvPr>
        </p:nvSpPr>
        <p:spPr/>
        <p:txBody>
          <a:bodyPr anchor="b" anchorCtr="0"/>
          <a:lstStyle/>
          <a:p>
            <a:r>
              <a:rPr lang="en-GB" altLang="ja-JP" dirty="0" smtClean="0">
                <a:ea typeface="ＭＳ Ｐゴシック" pitchFamily="34" charset="-128"/>
              </a:rPr>
              <a:t>Large stockpile of modules to test</a:t>
            </a:r>
            <a:br>
              <a:rPr lang="en-GB" altLang="ja-JP" dirty="0" smtClean="0">
                <a:ea typeface="ＭＳ Ｐゴシック" pitchFamily="34" charset="-128"/>
              </a:rPr>
            </a:br>
            <a:r>
              <a:rPr lang="en-GB" altLang="ja-JP" sz="1800" dirty="0" smtClean="0">
                <a:solidFill>
                  <a:schemeClr val="tx1"/>
                </a:solidFill>
                <a:ea typeface="ＭＳ Ｐゴシック" pitchFamily="34" charset="-128"/>
              </a:rPr>
              <a:t>(hardware, firmware, software)</a:t>
            </a:r>
          </a:p>
          <a:p>
            <a:r>
              <a:rPr lang="en-GB" dirty="0" smtClean="0"/>
              <a:t>You shall do Full Regression Tests </a:t>
            </a:r>
          </a:p>
          <a:p>
            <a:r>
              <a:rPr lang="en-GB" dirty="0" smtClean="0"/>
              <a:t>Full Regression Tests take about 15 days each</a:t>
            </a:r>
          </a:p>
          <a:p>
            <a:r>
              <a:rPr lang="en-GB" dirty="0" smtClean="0"/>
              <a:t>Too few testers </a:t>
            </a:r>
            <a:r>
              <a:rPr lang="en-GB" sz="1800" dirty="0" smtClean="0">
                <a:solidFill>
                  <a:schemeClr val="tx1"/>
                </a:solidFill>
                <a:ea typeface="ＭＳ Ｐゴシック" pitchFamily="34" charset="-128"/>
              </a:rPr>
              <a:t>(“Should we hire more testers ?”)</a:t>
            </a:r>
          </a:p>
          <a:p>
            <a:r>
              <a:rPr lang="en-GB" altLang="ja-JP" dirty="0" smtClean="0">
                <a:ea typeface="ＭＳ Ｐゴシック" pitchFamily="34" charset="-128"/>
              </a:rPr>
              <a:t>Senior Tester paralyzed</a:t>
            </a:r>
          </a:p>
          <a:p>
            <a:r>
              <a:rPr lang="en-GB" altLang="ja-JP" dirty="0" smtClean="0">
                <a:ea typeface="ＭＳ Ｐゴシック" pitchFamily="34" charset="-128"/>
              </a:rPr>
              <a:t>Can you help us out ?</a:t>
            </a:r>
          </a:p>
        </p:txBody>
      </p:sp>
      <p:pic>
        <p:nvPicPr>
          <p:cNvPr id="9220" name="Picture 4" descr="picture1">
            <a:hlinkClick r:id="rId2" action="ppaction://hlinkfile"/>
          </p:cNvPr>
          <p:cNvPicPr>
            <a:picLocks noChangeAspect="1" noChangeArrowheads="1"/>
          </p:cNvPicPr>
          <p:nvPr/>
        </p:nvPicPr>
        <p:blipFill>
          <a:blip r:embed="rId3" cstate="print"/>
          <a:srcRect/>
          <a:stretch>
            <a:fillRect/>
          </a:stretch>
        </p:blipFill>
        <p:spPr bwMode="auto">
          <a:xfrm>
            <a:off x="5986463" y="86916"/>
            <a:ext cx="2978150" cy="3199209"/>
          </a:xfrm>
          <a:prstGeom prst="rect">
            <a:avLst/>
          </a:prstGeom>
          <a:noFill/>
          <a:ln w="9525">
            <a:noFill/>
            <a:miter lim="800000"/>
            <a:headEnd/>
            <a:tailEnd/>
          </a:ln>
        </p:spPr>
      </p:pic>
      <p:sp>
        <p:nvSpPr>
          <p:cNvPr id="4" name="Slide Number Placeholder 3"/>
          <p:cNvSpPr>
            <a:spLocks noGrp="1"/>
          </p:cNvSpPr>
          <p:nvPr>
            <p:ph type="sldNum" sz="quarter" idx="11"/>
          </p:nvPr>
        </p:nvSpPr>
        <p:spPr/>
        <p:txBody>
          <a:bodyPr/>
          <a:lstStyle/>
          <a:p>
            <a:fld id="{9DD39AF4-C24B-4327-84DC-3FA6172063B4}" type="slidenum">
              <a:rPr lang="en-GB" smtClean="0"/>
              <a:pPr/>
              <a:t>3</a:t>
            </a:fld>
            <a:endParaRPr lang="en-GB" dirty="0"/>
          </a:p>
        </p:txBody>
      </p:sp>
      <p:sp>
        <p:nvSpPr>
          <p:cNvPr id="2" name="Footer Placeholder 1"/>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pic>
        <p:nvPicPr>
          <p:cNvPr id="21506" name="Picture 2" descr="C:\Users\nrm\AppData\Local\Microsoft\Windows\INetCache\IE\D03ZN6GI\Frustrated_Telephone_Caller[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79" y="-16440"/>
            <a:ext cx="1475234" cy="152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6899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6599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65990">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65990">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65990">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65990">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6599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990"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7922" name="Rectangle 2"/>
          <p:cNvSpPr>
            <a:spLocks noGrp="1" noChangeArrowheads="1"/>
          </p:cNvSpPr>
          <p:nvPr>
            <p:ph type="title"/>
          </p:nvPr>
        </p:nvSpPr>
        <p:spPr/>
        <p:txBody>
          <a:bodyPr/>
          <a:lstStyle/>
          <a:p>
            <a:pPr>
              <a:lnSpc>
                <a:spcPct val="90000"/>
              </a:lnSpc>
              <a:tabLst>
                <a:tab pos="1254125" algn="l"/>
              </a:tabLst>
              <a:defRPr/>
            </a:pPr>
            <a:r>
              <a:rPr lang="en-GB" noProof="0" dirty="0" smtClean="0"/>
              <a:t>The essential ingredient: the PDCA Cycle</a:t>
            </a:r>
            <a:br>
              <a:rPr lang="en-GB" noProof="0" dirty="0" smtClean="0"/>
            </a:br>
            <a:r>
              <a:rPr lang="en-GB" sz="1800" noProof="0" dirty="0" smtClean="0"/>
              <a:t>	 (Shewhart Cycle - Deming Cycle - Plan-Do-Study-Act Cycle - Kaizen)</a:t>
            </a:r>
          </a:p>
        </p:txBody>
      </p:sp>
      <p:graphicFrame>
        <p:nvGraphicFramePr>
          <p:cNvPr id="14339" name="Object 2"/>
          <p:cNvGraphicFramePr>
            <a:graphicFrameLocks/>
          </p:cNvGraphicFramePr>
          <p:nvPr>
            <p:extLst>
              <p:ext uri="{D42A27DB-BD31-4B8C-83A1-F6EECF244321}">
                <p14:modId xmlns:p14="http://schemas.microsoft.com/office/powerpoint/2010/main" val="4012242919"/>
              </p:ext>
            </p:extLst>
          </p:nvPr>
        </p:nvGraphicFramePr>
        <p:xfrm>
          <a:off x="1907704" y="1491630"/>
          <a:ext cx="5389880" cy="3239691"/>
        </p:xfrm>
        <a:graphic>
          <a:graphicData uri="http://schemas.openxmlformats.org/presentationml/2006/ole">
            <mc:AlternateContent xmlns:mc="http://schemas.openxmlformats.org/markup-compatibility/2006">
              <mc:Choice xmlns:v="urn:schemas-microsoft-com:vml" Requires="v">
                <p:oleObj spid="_x0000_s15572" name="Visio" r:id="rId4" imgW="4618863" imgH="2962656" progId="Visio.Drawing.11">
                  <p:embed/>
                </p:oleObj>
              </mc:Choice>
              <mc:Fallback>
                <p:oleObj name="Visio" r:id="rId4" imgW="4618863" imgH="2962656" progId="Visio.Drawing.1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7704" y="1491630"/>
                        <a:ext cx="5389880" cy="3239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3"/>
          <p:cNvGraphicFramePr>
            <a:graphicFrameLocks/>
          </p:cNvGraphicFramePr>
          <p:nvPr>
            <p:extLst>
              <p:ext uri="{D42A27DB-BD31-4B8C-83A1-F6EECF244321}">
                <p14:modId xmlns:p14="http://schemas.microsoft.com/office/powerpoint/2010/main" val="77217884"/>
              </p:ext>
            </p:extLst>
          </p:nvPr>
        </p:nvGraphicFramePr>
        <p:xfrm>
          <a:off x="1907704" y="1491630"/>
          <a:ext cx="5389880" cy="3239691"/>
        </p:xfrm>
        <a:graphic>
          <a:graphicData uri="http://schemas.openxmlformats.org/presentationml/2006/ole">
            <mc:AlternateContent xmlns:mc="http://schemas.openxmlformats.org/markup-compatibility/2006">
              <mc:Choice xmlns:v="urn:schemas-microsoft-com:vml" Requires="v">
                <p:oleObj spid="_x0000_s15573" name="Visio" r:id="rId6" imgW="4618934" imgH="2962883" progId="Visio.Drawing.11">
                  <p:embed/>
                </p:oleObj>
              </mc:Choice>
              <mc:Fallback>
                <p:oleObj name="Visio" r:id="rId6" imgW="4618934" imgH="2962883" progId="Visio.Drawing.11">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7704" y="1491630"/>
                        <a:ext cx="5389880" cy="3239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4"/>
          <p:cNvGraphicFramePr>
            <a:graphicFrameLocks/>
          </p:cNvGraphicFramePr>
          <p:nvPr>
            <p:extLst>
              <p:ext uri="{D42A27DB-BD31-4B8C-83A1-F6EECF244321}">
                <p14:modId xmlns:p14="http://schemas.microsoft.com/office/powerpoint/2010/main" val="3683372926"/>
              </p:ext>
            </p:extLst>
          </p:nvPr>
        </p:nvGraphicFramePr>
        <p:xfrm>
          <a:off x="1907704" y="1491630"/>
          <a:ext cx="5389880" cy="3239690"/>
        </p:xfrm>
        <a:graphic>
          <a:graphicData uri="http://schemas.openxmlformats.org/presentationml/2006/ole">
            <mc:AlternateContent xmlns:mc="http://schemas.openxmlformats.org/markup-compatibility/2006">
              <mc:Choice xmlns:v="urn:schemas-microsoft-com:vml" Requires="v">
                <p:oleObj spid="_x0000_s15574" name="Visio" r:id="rId8" imgW="4618934" imgH="2962883" progId="Visio.Drawing.11">
                  <p:embed/>
                </p:oleObj>
              </mc:Choice>
              <mc:Fallback>
                <p:oleObj name="Visio" r:id="rId8" imgW="4618934" imgH="2962883" progId="Visio.Drawing.11">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7704" y="1491630"/>
                        <a:ext cx="5389880" cy="3239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5"/>
          <p:cNvGraphicFramePr>
            <a:graphicFrameLocks/>
          </p:cNvGraphicFramePr>
          <p:nvPr>
            <p:extLst>
              <p:ext uri="{D42A27DB-BD31-4B8C-83A1-F6EECF244321}">
                <p14:modId xmlns:p14="http://schemas.microsoft.com/office/powerpoint/2010/main" val="167147545"/>
              </p:ext>
            </p:extLst>
          </p:nvPr>
        </p:nvGraphicFramePr>
        <p:xfrm>
          <a:off x="1907704" y="1491630"/>
          <a:ext cx="5389880" cy="3239690"/>
        </p:xfrm>
        <a:graphic>
          <a:graphicData uri="http://schemas.openxmlformats.org/presentationml/2006/ole">
            <mc:AlternateContent xmlns:mc="http://schemas.openxmlformats.org/markup-compatibility/2006">
              <mc:Choice xmlns:v="urn:schemas-microsoft-com:vml" Requires="v">
                <p:oleObj spid="_x0000_s15575" name="Visio" r:id="rId10" imgW="4618934" imgH="2962883" progId="Visio.Drawing.11">
                  <p:embed/>
                </p:oleObj>
              </mc:Choice>
              <mc:Fallback>
                <p:oleObj name="Visio" r:id="rId10" imgW="4618934" imgH="2962883" progId="Visio.Drawing.11">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07704" y="1491630"/>
                        <a:ext cx="5389880" cy="3239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6"/>
          <p:cNvGraphicFramePr>
            <a:graphicFrameLocks/>
          </p:cNvGraphicFramePr>
          <p:nvPr>
            <p:extLst>
              <p:ext uri="{D42A27DB-BD31-4B8C-83A1-F6EECF244321}">
                <p14:modId xmlns:p14="http://schemas.microsoft.com/office/powerpoint/2010/main" val="87618447"/>
              </p:ext>
            </p:extLst>
          </p:nvPr>
        </p:nvGraphicFramePr>
        <p:xfrm>
          <a:off x="1907704" y="1491630"/>
          <a:ext cx="5389880" cy="3239691"/>
        </p:xfrm>
        <a:graphic>
          <a:graphicData uri="http://schemas.openxmlformats.org/presentationml/2006/ole">
            <mc:AlternateContent xmlns:mc="http://schemas.openxmlformats.org/markup-compatibility/2006">
              <mc:Choice xmlns:v="urn:schemas-microsoft-com:vml" Requires="v">
                <p:oleObj spid="_x0000_s15576" name="Visio" r:id="rId12" imgW="4618934" imgH="2962883" progId="Visio.Drawing.11">
                  <p:embed/>
                </p:oleObj>
              </mc:Choice>
              <mc:Fallback>
                <p:oleObj name="Visio" r:id="rId12" imgW="4618934" imgH="2962883" progId="Visio.Drawing.11">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07704" y="1491630"/>
                        <a:ext cx="5389880" cy="3239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7"/>
          <p:cNvGraphicFramePr>
            <a:graphicFrameLocks/>
          </p:cNvGraphicFramePr>
          <p:nvPr>
            <p:extLst>
              <p:ext uri="{D42A27DB-BD31-4B8C-83A1-F6EECF244321}">
                <p14:modId xmlns:p14="http://schemas.microsoft.com/office/powerpoint/2010/main" val="1973994367"/>
              </p:ext>
            </p:extLst>
          </p:nvPr>
        </p:nvGraphicFramePr>
        <p:xfrm>
          <a:off x="1907704" y="1491630"/>
          <a:ext cx="5389880" cy="3239690"/>
        </p:xfrm>
        <a:graphic>
          <a:graphicData uri="http://schemas.openxmlformats.org/presentationml/2006/ole">
            <mc:AlternateContent xmlns:mc="http://schemas.openxmlformats.org/markup-compatibility/2006">
              <mc:Choice xmlns:v="urn:schemas-microsoft-com:vml" Requires="v">
                <p:oleObj spid="_x0000_s15577" name="Visio" r:id="rId14" imgW="4618934" imgH="2962883" progId="Visio.Drawing.11">
                  <p:embed/>
                </p:oleObj>
              </mc:Choice>
              <mc:Fallback>
                <p:oleObj name="Visio" r:id="rId14" imgW="4618934" imgH="2962883" progId="Visio.Drawing.11">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07704" y="1491630"/>
                        <a:ext cx="5389880" cy="3239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5" name="Object 8"/>
          <p:cNvGraphicFramePr>
            <a:graphicFrameLocks/>
          </p:cNvGraphicFramePr>
          <p:nvPr>
            <p:extLst>
              <p:ext uri="{D42A27DB-BD31-4B8C-83A1-F6EECF244321}">
                <p14:modId xmlns:p14="http://schemas.microsoft.com/office/powerpoint/2010/main" val="520370419"/>
              </p:ext>
            </p:extLst>
          </p:nvPr>
        </p:nvGraphicFramePr>
        <p:xfrm>
          <a:off x="1907704" y="1491630"/>
          <a:ext cx="5389880" cy="3239691"/>
        </p:xfrm>
        <a:graphic>
          <a:graphicData uri="http://schemas.openxmlformats.org/presentationml/2006/ole">
            <mc:AlternateContent xmlns:mc="http://schemas.openxmlformats.org/markup-compatibility/2006">
              <mc:Choice xmlns:v="urn:schemas-microsoft-com:vml" Requires="v">
                <p:oleObj spid="_x0000_s15578" name="Visio" r:id="rId16" imgW="4618934" imgH="2962883" progId="Visio.Drawing.11">
                  <p:embed/>
                </p:oleObj>
              </mc:Choice>
              <mc:Fallback>
                <p:oleObj name="Visio" r:id="rId16" imgW="4618934" imgH="2962883" progId="Visio.Drawing.11">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907704" y="1491630"/>
                        <a:ext cx="5389880" cy="3239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2" name="Group 10"/>
          <p:cNvGrpSpPr>
            <a:grpSpLocks/>
          </p:cNvGrpSpPr>
          <p:nvPr/>
        </p:nvGrpSpPr>
        <p:grpSpPr bwMode="auto">
          <a:xfrm>
            <a:off x="1475656" y="1203598"/>
            <a:ext cx="2821940" cy="1782365"/>
            <a:chOff x="703" y="890"/>
            <a:chExt cx="2222" cy="1497"/>
          </a:xfrm>
        </p:grpSpPr>
        <p:sp>
          <p:nvSpPr>
            <p:cNvPr id="2059" name="Oval 11" descr="Blue tissue paper"/>
            <p:cNvSpPr>
              <a:spLocks noChangeArrowheads="1"/>
            </p:cNvSpPr>
            <p:nvPr/>
          </p:nvSpPr>
          <p:spPr bwMode="auto">
            <a:xfrm>
              <a:off x="703" y="890"/>
              <a:ext cx="2222" cy="1497"/>
            </a:xfrm>
            <a:prstGeom prst="ellipse">
              <a:avLst/>
            </a:prstGeom>
            <a:noFill/>
            <a:ln w="28575" algn="ctr">
              <a:solidFill>
                <a:srgbClr val="C00000"/>
              </a:solidFill>
              <a:round/>
              <a:headEnd/>
              <a:tailEnd/>
            </a:ln>
          </p:spPr>
          <p:txBody>
            <a:bodyPr wrap="none" lIns="91413" tIns="45707" rIns="91413" bIns="45707" anchor="ctr"/>
            <a:lstStyle/>
            <a:p>
              <a:endParaRPr lang="en-GB" dirty="0">
                <a:ln>
                  <a:solidFill>
                    <a:srgbClr val="C00000"/>
                  </a:solidFill>
                </a:ln>
                <a:solidFill>
                  <a:srgbClr val="C00000"/>
                </a:solidFill>
              </a:endParaRPr>
            </a:p>
          </p:txBody>
        </p:sp>
        <p:sp>
          <p:nvSpPr>
            <p:cNvPr id="2060" name="Rectangle 12" descr="Blue tissue paper"/>
            <p:cNvSpPr>
              <a:spLocks noChangeArrowheads="1"/>
            </p:cNvSpPr>
            <p:nvPr/>
          </p:nvSpPr>
          <p:spPr bwMode="auto">
            <a:xfrm>
              <a:off x="2131" y="1207"/>
              <a:ext cx="431" cy="635"/>
            </a:xfrm>
            <a:prstGeom prst="rect">
              <a:avLst/>
            </a:prstGeom>
            <a:noFill/>
            <a:ln w="9525" algn="ctr">
              <a:noFill/>
              <a:miter lim="800000"/>
              <a:headEnd/>
              <a:tailEnd/>
            </a:ln>
          </p:spPr>
          <p:txBody>
            <a:bodyPr wrap="none" lIns="91413" tIns="45707" rIns="91413" bIns="45707" anchor="ctr"/>
            <a:lstStyle/>
            <a:p>
              <a:pPr marL="301625" indent="-301625" algn="ctr" defTabSz="915988">
                <a:buFontTx/>
                <a:buNone/>
                <a:tabLst>
                  <a:tab pos="855663" algn="l"/>
                </a:tabLst>
              </a:pPr>
              <a:r>
                <a:rPr lang="en-US" sz="18900" i="1" dirty="0">
                  <a:ln>
                    <a:solidFill>
                      <a:srgbClr val="C00000"/>
                    </a:solidFill>
                  </a:ln>
                  <a:solidFill>
                    <a:srgbClr val="C00000"/>
                  </a:solidFill>
                  <a:latin typeface="Arial Rounded MT Bold" pitchFamily="34" charset="0"/>
                  <a:ea typeface="Gaeul" pitchFamily="18" charset="-127"/>
                </a:rPr>
                <a:t>!</a:t>
              </a:r>
            </a:p>
          </p:txBody>
        </p:sp>
      </p:grpSp>
      <p:sp>
        <p:nvSpPr>
          <p:cNvPr id="3" name="Slide Number Placeholder 2"/>
          <p:cNvSpPr>
            <a:spLocks noGrp="1"/>
          </p:cNvSpPr>
          <p:nvPr>
            <p:ph type="sldNum" sz="quarter" idx="11"/>
          </p:nvPr>
        </p:nvSpPr>
        <p:spPr/>
        <p:txBody>
          <a:bodyPr/>
          <a:lstStyle/>
          <a:p>
            <a:fld id="{9DD39AF4-C24B-4327-84DC-3FA6172063B4}" type="slidenum">
              <a:rPr lang="en-GB" smtClean="0"/>
              <a:pPr/>
              <a:t>4</a:t>
            </a:fld>
            <a:endParaRPr lang="en-GB" dirty="0"/>
          </a:p>
        </p:txBody>
      </p:sp>
      <p:sp>
        <p:nvSpPr>
          <p:cNvPr id="5" name="Footer Placeholder 4"/>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Tree>
    <p:extLst>
      <p:ext uri="{BB962C8B-B14F-4D97-AF65-F5344CB8AC3E}">
        <p14:creationId xmlns:p14="http://schemas.microsoft.com/office/powerpoint/2010/main" val="35571351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4339"/>
                                        </p:tgtEl>
                                        <p:attrNameLst>
                                          <p:attrName>style.visibility</p:attrName>
                                        </p:attrNameLst>
                                      </p:cBhvr>
                                      <p:to>
                                        <p:strVal val="visible"/>
                                      </p:to>
                                    </p:set>
                                  </p:childTnLst>
                                  <p:subTnLst>
                                    <p:set>
                                      <p:cBhvr override="childStyle">
                                        <p:cTn dur="1" fill="hold" display="0" masterRel="nextClick" afterEffect="1"/>
                                        <p:tgtEl>
                                          <p:spTgt spid="14339"/>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subTnLst>
                                    <p:set>
                                      <p:cBhvr override="childStyle">
                                        <p:cTn dur="1" fill="hold" display="0" masterRel="nextClick" afterEffect="1"/>
                                        <p:tgtEl>
                                          <p:spTgt spid="14341"/>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subTnLst>
                                    <p:set>
                                      <p:cBhvr override="childStyle">
                                        <p:cTn dur="1" fill="hold" display="0" masterRel="nextClick" afterEffect="1"/>
                                        <p:tgtEl>
                                          <p:spTgt spid="14342"/>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3"/>
                                        </p:tgtEl>
                                        <p:attrNameLst>
                                          <p:attrName>style.visibility</p:attrName>
                                        </p:attrNameLst>
                                      </p:cBhvr>
                                      <p:to>
                                        <p:strVal val="visible"/>
                                      </p:to>
                                    </p:set>
                                  </p:childTnLst>
                                  <p:subTnLst>
                                    <p:set>
                                      <p:cBhvr override="childStyle">
                                        <p:cTn dur="1" fill="hold" display="0" masterRel="nextClick" afterEffect="1"/>
                                        <p:tgtEl>
                                          <p:spTgt spid="14343"/>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4"/>
                                        </p:tgtEl>
                                        <p:attrNameLst>
                                          <p:attrName>style.visibility</p:attrName>
                                        </p:attrNameLst>
                                      </p:cBhvr>
                                      <p:to>
                                        <p:strVal val="visible"/>
                                      </p:to>
                                    </p:set>
                                  </p:childTnLst>
                                  <p:subTnLst>
                                    <p:set>
                                      <p:cBhvr override="childStyle">
                                        <p:cTn dur="1" fill="hold" display="0" masterRel="nextClick" afterEffect="1"/>
                                        <p:tgtEl>
                                          <p:spTgt spid="14344"/>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2373" name="Rectangle 5" descr="Blue tissue paper"/>
          <p:cNvSpPr>
            <a:spLocks noGrp="1" noChangeArrowheads="1"/>
          </p:cNvSpPr>
          <p:nvPr>
            <p:ph type="body" idx="1"/>
          </p:nvPr>
        </p:nvSpPr>
        <p:spPr>
          <a:xfrm>
            <a:off x="755650" y="2571750"/>
            <a:ext cx="7772400" cy="2301479"/>
          </a:xfrm>
        </p:spPr>
        <p:txBody>
          <a:bodyPr/>
          <a:lstStyle/>
          <a:p>
            <a:pPr algn="ctr">
              <a:buFontTx/>
              <a:buNone/>
            </a:pPr>
            <a:r>
              <a:rPr lang="en-GB" sz="3200" dirty="0" smtClean="0"/>
              <a:t>Instead of complaining about a problem …</a:t>
            </a:r>
          </a:p>
          <a:p>
            <a:pPr algn="ctr">
              <a:buFontTx/>
              <a:buNone/>
            </a:pPr>
            <a:r>
              <a:rPr lang="en-GB" sz="2000" dirty="0" smtClean="0">
                <a:solidFill>
                  <a:schemeClr val="tx1"/>
                </a:solidFill>
              </a:rPr>
              <a:t>(Stuck in the Check-phase)</a:t>
            </a:r>
          </a:p>
          <a:p>
            <a:pPr algn="ctr">
              <a:buFontTx/>
              <a:buNone/>
            </a:pPr>
            <a:r>
              <a:rPr lang="en-GB" sz="3200" dirty="0" smtClean="0"/>
              <a:t>Let’s do something about it </a:t>
            </a:r>
            <a:r>
              <a:rPr lang="en-GB" sz="4000" i="1" dirty="0" smtClean="0"/>
              <a:t>!</a:t>
            </a:r>
          </a:p>
          <a:p>
            <a:pPr algn="ctr">
              <a:buFontTx/>
              <a:buNone/>
            </a:pPr>
            <a:r>
              <a:rPr lang="en-GB" sz="2000" dirty="0" smtClean="0">
                <a:solidFill>
                  <a:schemeClr val="tx1"/>
                </a:solidFill>
              </a:rPr>
              <a:t>(Moving to the Act-phase)</a:t>
            </a:r>
          </a:p>
        </p:txBody>
      </p:sp>
      <p:pic>
        <p:nvPicPr>
          <p:cNvPr id="1082374" name="Picture 2" descr="ostrich_head_In_Sand"/>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00375" y="211932"/>
            <a:ext cx="3581400" cy="2145506"/>
          </a:xfrm>
          <a:prstGeom prst="rect">
            <a:avLst/>
          </a:prstGeom>
          <a:noFill/>
          <a:ln w="9525">
            <a:noFill/>
            <a:miter lim="800000"/>
            <a:headEnd/>
            <a:tailEnd/>
          </a:ln>
        </p:spPr>
      </p:pic>
      <p:sp>
        <p:nvSpPr>
          <p:cNvPr id="2" name="Slide Number Placeholder 1"/>
          <p:cNvSpPr>
            <a:spLocks noGrp="1"/>
          </p:cNvSpPr>
          <p:nvPr>
            <p:ph type="sldNum" sz="quarter" idx="11"/>
          </p:nvPr>
        </p:nvSpPr>
        <p:spPr/>
        <p:txBody>
          <a:bodyPr/>
          <a:lstStyle/>
          <a:p>
            <a:fld id="{9DD39AF4-C24B-4327-84DC-3FA6172063B4}" type="slidenum">
              <a:rPr lang="en-GB" smtClean="0"/>
              <a:pPr/>
              <a:t>5</a:t>
            </a:fld>
            <a:endParaRPr lang="en-GB" dirty="0"/>
          </a:p>
        </p:txBody>
      </p:sp>
      <p:sp>
        <p:nvSpPr>
          <p:cNvPr id="3" name="Footer Placeholder 2"/>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Tree>
    <p:extLst>
      <p:ext uri="{BB962C8B-B14F-4D97-AF65-F5344CB8AC3E}">
        <p14:creationId xmlns:p14="http://schemas.microsoft.com/office/powerpoint/2010/main" val="182096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8237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2373">
                                            <p:txEl>
                                              <p:pRg st="1" end="1"/>
                                            </p:txEl>
                                          </p:spTgt>
                                        </p:tgtEl>
                                        <p:attrNameLst>
                                          <p:attrName>style.visibility</p:attrName>
                                        </p:attrNameLst>
                                      </p:cBhvr>
                                      <p:to>
                                        <p:strVal val="visible"/>
                                      </p:to>
                                    </p:set>
                                  </p:childTnLst>
                                </p:cTn>
                              </p:par>
                              <p:par>
                                <p:cTn id="9" presetID="10" presetClass="entr" presetSubtype="0" fill="hold" nodeType="withEffect">
                                  <p:stCondLst>
                                    <p:cond delay="0"/>
                                  </p:stCondLst>
                                  <p:childTnLst>
                                    <p:set>
                                      <p:cBhvr>
                                        <p:cTn id="10" dur="1" fill="hold">
                                          <p:stCondLst>
                                            <p:cond delay="0"/>
                                          </p:stCondLst>
                                        </p:cTn>
                                        <p:tgtEl>
                                          <p:spTgt spid="1082374"/>
                                        </p:tgtEl>
                                        <p:attrNameLst>
                                          <p:attrName>style.visibility</p:attrName>
                                        </p:attrNameLst>
                                      </p:cBhvr>
                                      <p:to>
                                        <p:strVal val="visible"/>
                                      </p:to>
                                    </p:set>
                                    <p:animEffect transition="in" filter="fade">
                                      <p:cBhvr>
                                        <p:cTn id="11" dur="2000"/>
                                        <p:tgtEl>
                                          <p:spTgt spid="108237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082373">
                                            <p:txEl>
                                              <p:pRg st="2" end="2"/>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0823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237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4114" name="Rectangle 2"/>
          <p:cNvSpPr>
            <a:spLocks noGrp="1" noChangeArrowheads="1"/>
          </p:cNvSpPr>
          <p:nvPr>
            <p:ph type="title"/>
          </p:nvPr>
        </p:nvSpPr>
        <p:spPr>
          <a:xfrm>
            <a:off x="685800" y="384572"/>
            <a:ext cx="7772400" cy="513159"/>
          </a:xfrm>
        </p:spPr>
        <p:txBody>
          <a:bodyPr/>
          <a:lstStyle/>
          <a:p>
            <a:pPr>
              <a:defRPr/>
            </a:pPr>
            <a:r>
              <a:rPr lang="en-GB" sz="2600" smtClean="0"/>
              <a:t>Objectifying and quantifying the problem</a:t>
            </a:r>
            <a:br>
              <a:rPr lang="en-GB" sz="2600" smtClean="0"/>
            </a:br>
            <a:r>
              <a:rPr lang="en-GB" sz="2600" smtClean="0"/>
              <a:t>is a first step to the solution</a:t>
            </a:r>
            <a:endParaRPr lang="en-US" sz="2600" smtClean="0"/>
          </a:p>
        </p:txBody>
      </p:sp>
      <p:graphicFrame>
        <p:nvGraphicFramePr>
          <p:cNvPr id="1114115" name="Group 3"/>
          <p:cNvGraphicFramePr>
            <a:graphicFrameLocks noGrp="1"/>
          </p:cNvGraphicFramePr>
          <p:nvPr>
            <p:extLst>
              <p:ext uri="{D42A27DB-BD31-4B8C-83A1-F6EECF244321}">
                <p14:modId xmlns:p14="http://schemas.microsoft.com/office/powerpoint/2010/main" val="1638332795"/>
              </p:ext>
            </p:extLst>
          </p:nvPr>
        </p:nvGraphicFramePr>
        <p:xfrm>
          <a:off x="683568" y="1226748"/>
          <a:ext cx="7772400" cy="3545100"/>
        </p:xfrm>
        <a:graphic>
          <a:graphicData uri="http://schemas.openxmlformats.org/drawingml/2006/table">
            <a:tbl>
              <a:tblPr/>
              <a:tblGrid>
                <a:gridCol w="503237"/>
                <a:gridCol w="2519363"/>
                <a:gridCol w="576262"/>
                <a:gridCol w="647700"/>
                <a:gridCol w="576263"/>
                <a:gridCol w="792162"/>
                <a:gridCol w="933450"/>
                <a:gridCol w="1223963"/>
              </a:tblGrid>
              <a:tr h="369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Estim </a:t>
                      </a:r>
                      <a:br>
                        <a:rPr kumimoji="0" lang="en-GB" sz="1100" b="1" i="0" u="none" strike="noStrike" cap="none" normalizeH="0" baseline="0" smtClean="0">
                          <a:ln>
                            <a:noFill/>
                          </a:ln>
                          <a:solidFill>
                            <a:srgbClr val="000000"/>
                          </a:solidFill>
                          <a:effectLst/>
                          <a:latin typeface="Candara" pitchFamily="34" charset="0"/>
                          <a:cs typeface="Times New Roman" pitchFamily="18" charset="0"/>
                        </a:rPr>
                      </a:b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cap="fla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9</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C00000"/>
                          </a:solidFill>
                          <a:effectLst/>
                          <a:latin typeface="Candara" pitchFamily="34" charset="0"/>
                          <a:cs typeface="Times New Roman" pitchFamily="18" charset="0"/>
                        </a:rPr>
                        <a:t>26</a:t>
                      </a: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totals</a:t>
                      </a: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106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cap="flat">
                      <a:noFill/>
                    </a:lnB>
                    <a:lnTlToBr>
                      <a:noFill/>
                    </a:lnTlToBr>
                    <a:lnBlToTr>
                      <a:noFill/>
                    </a:lnBlToTr>
                    <a:noFill/>
                  </a:tcPr>
                </a:tc>
              </a:tr>
            </a:tbl>
          </a:graphicData>
        </a:graphic>
      </p:graphicFrame>
      <p:graphicFrame>
        <p:nvGraphicFramePr>
          <p:cNvPr id="1114320" name="Group 208"/>
          <p:cNvGraphicFramePr>
            <a:graphicFrameLocks noGrp="1"/>
          </p:cNvGraphicFramePr>
          <p:nvPr>
            <p:extLst>
              <p:ext uri="{D42A27DB-BD31-4B8C-83A1-F6EECF244321}">
                <p14:modId xmlns:p14="http://schemas.microsoft.com/office/powerpoint/2010/main" val="2280888363"/>
              </p:ext>
            </p:extLst>
          </p:nvPr>
        </p:nvGraphicFramePr>
        <p:xfrm>
          <a:off x="683568" y="1226748"/>
          <a:ext cx="7772400" cy="3545100"/>
        </p:xfrm>
        <a:graphic>
          <a:graphicData uri="http://schemas.openxmlformats.org/drawingml/2006/table">
            <a:tbl>
              <a:tblPr/>
              <a:tblGrid>
                <a:gridCol w="503238"/>
                <a:gridCol w="2519362"/>
                <a:gridCol w="573088"/>
                <a:gridCol w="650875"/>
                <a:gridCol w="576262"/>
                <a:gridCol w="792163"/>
                <a:gridCol w="933450"/>
                <a:gridCol w="1223962"/>
              </a:tblGrid>
              <a:tr h="369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Line</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Activity</a:t>
                      </a:r>
                    </a:p>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cap="fla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4 (wait for feedback)</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cap="flat">
                      <a:noFill/>
                    </a:lnB>
                    <a:lnTlToBr>
                      <a:noFill/>
                    </a:lnTlToBr>
                    <a:lnBlToTr>
                      <a:noFill/>
                    </a:lnBlToTr>
                    <a:noFill/>
                  </a:tcPr>
                </a:tc>
              </a:tr>
            </a:tbl>
          </a:graphicData>
        </a:graphic>
      </p:graphicFrame>
      <p:graphicFrame>
        <p:nvGraphicFramePr>
          <p:cNvPr id="1114507" name="Group 395"/>
          <p:cNvGraphicFramePr>
            <a:graphicFrameLocks noGrp="1"/>
          </p:cNvGraphicFramePr>
          <p:nvPr>
            <p:extLst>
              <p:ext uri="{D42A27DB-BD31-4B8C-83A1-F6EECF244321}">
                <p14:modId xmlns:p14="http://schemas.microsoft.com/office/powerpoint/2010/main" val="1153936786"/>
              </p:ext>
            </p:extLst>
          </p:nvPr>
        </p:nvGraphicFramePr>
        <p:xfrm>
          <a:off x="683568" y="1226748"/>
          <a:ext cx="7775575" cy="3545100"/>
        </p:xfrm>
        <a:graphic>
          <a:graphicData uri="http://schemas.openxmlformats.org/drawingml/2006/table">
            <a:tbl>
              <a:tblPr/>
              <a:tblGrid>
                <a:gridCol w="503238"/>
                <a:gridCol w="2520950"/>
                <a:gridCol w="576262"/>
                <a:gridCol w="647700"/>
                <a:gridCol w="647700"/>
                <a:gridCol w="720725"/>
                <a:gridCol w="935038"/>
                <a:gridCol w="1223962"/>
              </a:tblGrid>
              <a:tr h="369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Customer</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defRPr/>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Will be done ?</a:t>
                      </a:r>
                      <a:br>
                        <a:rPr kumimoji="0" lang="en-GB" sz="1100" b="1" i="0" u="none" strike="noStrike" cap="none" normalizeH="0" baseline="0" dirty="0" smtClean="0">
                          <a:ln>
                            <a:noFill/>
                          </a:ln>
                          <a:solidFill>
                            <a:srgbClr val="000000"/>
                          </a:solidFill>
                          <a:effectLst/>
                          <a:latin typeface="Candara" pitchFamily="34" charset="0"/>
                          <a:cs typeface="Times New Roman" pitchFamily="18" charset="0"/>
                        </a:rPr>
                      </a:b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(now=22Feb)</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HT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Chrt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BMC</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McC?</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Ast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Cli</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Sev</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Chrt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Chrt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Yet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Yet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Cli</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Ast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1114694" name="Picture 582" descr="MCj03968800000[1]"/>
          <p:cNvPicPr>
            <a:picLocks noChangeArrowheads="1"/>
          </p:cNvPicPr>
          <p:nvPr/>
        </p:nvPicPr>
        <p:blipFill>
          <a:blip r:embed="rId2" cstate="print"/>
          <a:srcRect/>
          <a:stretch>
            <a:fillRect/>
          </a:stretch>
        </p:blipFill>
        <p:spPr bwMode="auto">
          <a:xfrm>
            <a:off x="7092950" y="37355"/>
            <a:ext cx="2051050" cy="933419"/>
          </a:xfrm>
          <a:prstGeom prst="rect">
            <a:avLst/>
          </a:prstGeom>
          <a:noFill/>
          <a:ln w="9525">
            <a:noFill/>
            <a:miter lim="800000"/>
            <a:headEnd/>
            <a:tailEnd/>
          </a:ln>
        </p:spPr>
      </p:pic>
      <p:graphicFrame>
        <p:nvGraphicFramePr>
          <p:cNvPr id="1114695" name="Group 583"/>
          <p:cNvGraphicFramePr>
            <a:graphicFrameLocks noGrp="1"/>
          </p:cNvGraphicFramePr>
          <p:nvPr>
            <p:extLst>
              <p:ext uri="{D42A27DB-BD31-4B8C-83A1-F6EECF244321}">
                <p14:modId xmlns:p14="http://schemas.microsoft.com/office/powerpoint/2010/main" val="3821089391"/>
              </p:ext>
            </p:extLst>
          </p:nvPr>
        </p:nvGraphicFramePr>
        <p:xfrm>
          <a:off x="683568" y="1230558"/>
          <a:ext cx="7775575" cy="3537480"/>
        </p:xfrm>
        <a:graphic>
          <a:graphicData uri="http://schemas.openxmlformats.org/drawingml/2006/table">
            <a:tbl>
              <a:tblPr/>
              <a:tblGrid>
                <a:gridCol w="503238"/>
                <a:gridCol w="2520950"/>
                <a:gridCol w="576262"/>
                <a:gridCol w="720030"/>
                <a:gridCol w="575370"/>
                <a:gridCol w="720725"/>
                <a:gridCol w="935038"/>
                <a:gridCol w="1223962"/>
              </a:tblGrid>
              <a:tr h="297892">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Alternative</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Junior</a:t>
                      </a:r>
                      <a:br>
                        <a:rPr kumimoji="0" lang="en-GB" sz="1100" b="1" i="0" u="none" strike="noStrike" cap="none" normalizeH="0" baseline="0" dirty="0" smtClean="0">
                          <a:ln>
                            <a:noFill/>
                          </a:ln>
                          <a:solidFill>
                            <a:srgbClr val="000000"/>
                          </a:solidFill>
                          <a:effectLst/>
                          <a:latin typeface="Candara" pitchFamily="34" charset="0"/>
                          <a:cs typeface="Times New Roman" pitchFamily="18" charset="0"/>
                        </a:rPr>
                      </a:b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tester</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Developers</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cap="fla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10</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10</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10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0.1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cap="flat">
                      <a:noFill/>
                    </a:lnB>
                    <a:lnTlToBr>
                      <a:noFill/>
                    </a:lnTlToBr>
                    <a:lnBlToTr>
                      <a:noFill/>
                    </a:lnBlToTr>
                    <a:noFill/>
                  </a:tcPr>
                </a:tc>
              </a:tr>
            </a:tbl>
          </a:graphicData>
        </a:graphic>
      </p:graphicFrame>
      <p:graphicFrame>
        <p:nvGraphicFramePr>
          <p:cNvPr id="1114898" name="Group 786"/>
          <p:cNvGraphicFramePr>
            <a:graphicFrameLocks noGrp="1"/>
          </p:cNvGraphicFramePr>
          <p:nvPr>
            <p:extLst>
              <p:ext uri="{D42A27DB-BD31-4B8C-83A1-F6EECF244321}">
                <p14:modId xmlns:p14="http://schemas.microsoft.com/office/powerpoint/2010/main" val="134314830"/>
              </p:ext>
            </p:extLst>
          </p:nvPr>
        </p:nvGraphicFramePr>
        <p:xfrm>
          <a:off x="683568" y="1226748"/>
          <a:ext cx="7772400" cy="3545100"/>
        </p:xfrm>
        <a:graphic>
          <a:graphicData uri="http://schemas.openxmlformats.org/drawingml/2006/table">
            <a:tbl>
              <a:tblPr/>
              <a:tblGrid>
                <a:gridCol w="503237"/>
                <a:gridCol w="2519363"/>
                <a:gridCol w="573087"/>
                <a:gridCol w="650875"/>
                <a:gridCol w="576263"/>
                <a:gridCol w="792162"/>
                <a:gridCol w="933450"/>
                <a:gridCol w="1223963"/>
              </a:tblGrid>
              <a:tr h="369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Line</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Activity</a:t>
                      </a:r>
                    </a:p>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cap="fla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4 (wait for feedback)</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9</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10</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totals</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cap="flat">
                      <a:noFill/>
                    </a:lnB>
                    <a:lnTlToBr>
                      <a:noFill/>
                    </a:lnTlToBr>
                    <a:lnBlToTr>
                      <a:noFill/>
                    </a:lnBlToTr>
                    <a:noFill/>
                  </a:tcPr>
                </a:tc>
              </a:tr>
            </a:tbl>
          </a:graphicData>
        </a:graphic>
      </p:graphicFrame>
      <p:graphicFrame>
        <p:nvGraphicFramePr>
          <p:cNvPr id="1115085" name="Group 973"/>
          <p:cNvGraphicFramePr>
            <a:graphicFrameLocks noGrp="1"/>
          </p:cNvGraphicFramePr>
          <p:nvPr>
            <p:extLst>
              <p:ext uri="{D42A27DB-BD31-4B8C-83A1-F6EECF244321}">
                <p14:modId xmlns:p14="http://schemas.microsoft.com/office/powerpoint/2010/main" val="2011056095"/>
              </p:ext>
            </p:extLst>
          </p:nvPr>
        </p:nvGraphicFramePr>
        <p:xfrm>
          <a:off x="683568" y="1226748"/>
          <a:ext cx="7772400" cy="3545100"/>
        </p:xfrm>
        <a:graphic>
          <a:graphicData uri="http://schemas.openxmlformats.org/drawingml/2006/table">
            <a:tbl>
              <a:tblPr/>
              <a:tblGrid>
                <a:gridCol w="503238"/>
                <a:gridCol w="2520950"/>
                <a:gridCol w="574675"/>
                <a:gridCol w="647700"/>
                <a:gridCol w="576262"/>
                <a:gridCol w="792163"/>
                <a:gridCol w="933450"/>
                <a:gridCol w="1223962"/>
              </a:tblGrid>
              <a:tr h="369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err="1" smtClean="0">
                          <a:ln>
                            <a:noFill/>
                          </a:ln>
                          <a:solidFill>
                            <a:srgbClr val="000000"/>
                          </a:solidFill>
                          <a:effectLst/>
                          <a:latin typeface="Candara" pitchFamily="34" charset="0"/>
                          <a:cs typeface="Times New Roman" pitchFamily="18" charset="0"/>
                        </a:rPr>
                        <a:t>Estim</a:t>
                      </a: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 </a:t>
                      </a:r>
                      <a:br>
                        <a:rPr kumimoji="0" lang="en-GB" sz="1100" b="1" i="0" u="none" strike="noStrike" cap="none" normalizeH="0" baseline="0" dirty="0" smtClean="0">
                          <a:ln>
                            <a:noFill/>
                          </a:ln>
                          <a:solidFill>
                            <a:srgbClr val="000000"/>
                          </a:solidFill>
                          <a:effectLst/>
                          <a:latin typeface="Candara" pitchFamily="34" charset="0"/>
                          <a:cs typeface="Times New Roman" pitchFamily="18" charset="0"/>
                        </a:rPr>
                      </a:b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a:noFill/>
                    </a:lnL>
                    <a:lnR cap="flat">
                      <a:noFill/>
                    </a:lnR>
                    <a:lnT cap="fla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9</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0.1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106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cap="flat">
                      <a:noFill/>
                    </a:lnB>
                    <a:lnTlToBr>
                      <a:noFill/>
                    </a:lnTlToBr>
                    <a:lnBlToTr>
                      <a:noFill/>
                    </a:lnBlToTr>
                    <a:noFill/>
                  </a:tcPr>
                </a:tc>
              </a:tr>
            </a:tbl>
          </a:graphicData>
        </a:graphic>
      </p:graphicFrame>
      <p:sp>
        <p:nvSpPr>
          <p:cNvPr id="2" name="Slide Number Placeholder 1"/>
          <p:cNvSpPr>
            <a:spLocks noGrp="1"/>
          </p:cNvSpPr>
          <p:nvPr>
            <p:ph type="sldNum" sz="quarter" idx="11"/>
          </p:nvPr>
        </p:nvSpPr>
        <p:spPr/>
        <p:txBody>
          <a:bodyPr/>
          <a:lstStyle/>
          <a:p>
            <a:fld id="{9DD39AF4-C24B-4327-84DC-3FA6172063B4}" type="slidenum">
              <a:rPr lang="en-GB" smtClean="0"/>
              <a:pPr/>
              <a:t>6</a:t>
            </a:fld>
            <a:endParaRPr lang="en-GB" dirty="0"/>
          </a:p>
        </p:txBody>
      </p:sp>
      <p:sp>
        <p:nvSpPr>
          <p:cNvPr id="3" name="Footer Placeholder 2"/>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Tree>
    <p:extLst>
      <p:ext uri="{BB962C8B-B14F-4D97-AF65-F5344CB8AC3E}">
        <p14:creationId xmlns:p14="http://schemas.microsoft.com/office/powerpoint/2010/main" val="107958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146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nodeType="clickEffect">
                                  <p:stCondLst>
                                    <p:cond delay="0"/>
                                  </p:stCondLst>
                                  <p:childTnLst>
                                    <p:set>
                                      <p:cBhvr>
                                        <p:cTn id="10" dur="1" fill="hold">
                                          <p:stCondLst>
                                            <p:cond delay="0"/>
                                          </p:stCondLst>
                                        </p:cTn>
                                        <p:tgtEl>
                                          <p:spTgt spid="1114320"/>
                                        </p:tgtEl>
                                        <p:attrNameLst>
                                          <p:attrName>style.visibility</p:attrName>
                                        </p:attrNameLst>
                                      </p:cBhvr>
                                      <p:to>
                                        <p:strVal val="visible"/>
                                      </p:to>
                                    </p:set>
                                    <p:animEffect transition="in" filter="wipe(up)">
                                      <p:cBhvr>
                                        <p:cTn id="11" dur="500"/>
                                        <p:tgtEl>
                                          <p:spTgt spid="111432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1114115"/>
                                        </p:tgtEl>
                                        <p:attrNameLst>
                                          <p:attrName>style.visibility</p:attrName>
                                        </p:attrNameLst>
                                      </p:cBhvr>
                                      <p:to>
                                        <p:strVal val="visible"/>
                                      </p:to>
                                    </p:set>
                                    <p:animEffect transition="in" filter="wipe(up)">
                                      <p:cBhvr>
                                        <p:cTn id="16" dur="500"/>
                                        <p:tgtEl>
                                          <p:spTgt spid="1114115"/>
                                        </p:tgtEl>
                                      </p:cBhvr>
                                    </p:animEffect>
                                  </p:childTnLst>
                                  <p:subTnLst>
                                    <p:set>
                                      <p:cBhvr override="childStyle">
                                        <p:cTn dur="1" fill="hold" display="0" masterRel="nextClick" afterEffect="1"/>
                                        <p:tgtEl>
                                          <p:spTgt spid="1114115"/>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1489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15085"/>
                                        </p:tgtEl>
                                        <p:attrNameLst>
                                          <p:attrName>style.visibility</p:attrName>
                                        </p:attrNameLst>
                                      </p:cBhvr>
                                      <p:to>
                                        <p:strVal val="visible"/>
                                      </p:to>
                                    </p:set>
                                  </p:childTnLst>
                                </p:cTn>
                              </p:par>
                              <p:par>
                                <p:cTn id="23" presetID="1" presetClass="exit" presetSubtype="0" fill="hold" nodeType="withEffect">
                                  <p:stCondLst>
                                    <p:cond delay="0"/>
                                  </p:stCondLst>
                                  <p:childTnLst>
                                    <p:set>
                                      <p:cBhvr>
                                        <p:cTn id="24" dur="1" fill="hold">
                                          <p:stCondLst>
                                            <p:cond delay="0"/>
                                          </p:stCondLst>
                                        </p:cTn>
                                        <p:tgtEl>
                                          <p:spTgt spid="1114320"/>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1114695"/>
                                        </p:tgtEl>
                                        <p:attrNameLst>
                                          <p:attrName>style.visibility</p:attrName>
                                        </p:attrNameLst>
                                      </p:cBhvr>
                                      <p:to>
                                        <p:strVal val="visible"/>
                                      </p:to>
                                    </p:set>
                                    <p:animEffect transition="in" filter="wipe(up)">
                                      <p:cBhvr>
                                        <p:cTn id="29" dur="500"/>
                                        <p:tgtEl>
                                          <p:spTgt spid="1114695"/>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nodeType="clickEffect">
                                  <p:stCondLst>
                                    <p:cond delay="0"/>
                                  </p:stCondLst>
                                  <p:childTnLst>
                                    <p:set>
                                      <p:cBhvr>
                                        <p:cTn id="33" dur="1" fill="hold">
                                          <p:stCondLst>
                                            <p:cond delay="0"/>
                                          </p:stCondLst>
                                        </p:cTn>
                                        <p:tgtEl>
                                          <p:spTgt spid="1114507"/>
                                        </p:tgtEl>
                                        <p:attrNameLst>
                                          <p:attrName>style.visibility</p:attrName>
                                        </p:attrNameLst>
                                      </p:cBhvr>
                                      <p:to>
                                        <p:strVal val="visible"/>
                                      </p:to>
                                    </p:set>
                                    <p:animEffect transition="in" filter="wipe(up)">
                                      <p:cBhvr>
                                        <p:cTn id="34" dur="500"/>
                                        <p:tgtEl>
                                          <p:spTgt spid="11145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8062" name="Rectangle 30"/>
          <p:cNvSpPr>
            <a:spLocks noGrp="1" noChangeArrowheads="1"/>
          </p:cNvSpPr>
          <p:nvPr>
            <p:ph type="title"/>
          </p:nvPr>
        </p:nvSpPr>
        <p:spPr/>
        <p:txBody>
          <a:bodyPr/>
          <a:lstStyle/>
          <a:p>
            <a:pPr>
              <a:defRPr/>
            </a:pPr>
            <a:r>
              <a:rPr lang="en-GB" smtClean="0"/>
              <a:t>TimeLine</a:t>
            </a:r>
          </a:p>
        </p:txBody>
      </p:sp>
      <p:sp>
        <p:nvSpPr>
          <p:cNvPr id="1068063" name="Rectangle 31" descr="Blue tissue paper"/>
          <p:cNvSpPr>
            <a:spLocks noGrp="1" noChangeArrowheads="1"/>
          </p:cNvSpPr>
          <p:nvPr>
            <p:ph type="body" idx="1"/>
          </p:nvPr>
        </p:nvSpPr>
        <p:spPr>
          <a:xfrm>
            <a:off x="685800" y="3436144"/>
            <a:ext cx="7772400" cy="1137047"/>
          </a:xfrm>
        </p:spPr>
        <p:txBody>
          <a:bodyPr/>
          <a:lstStyle/>
          <a:p>
            <a:pPr marL="0" indent="0">
              <a:buFontTx/>
              <a:buNone/>
            </a:pPr>
            <a:r>
              <a:rPr lang="en-US" dirty="0" smtClean="0"/>
              <a:t>Selecting the priority order of customers to be served</a:t>
            </a:r>
          </a:p>
          <a:p>
            <a:pPr marL="465138" lvl="1"/>
            <a:r>
              <a:rPr lang="en-US" dirty="0" smtClean="0">
                <a:solidFill>
                  <a:schemeClr val="accent2">
                    <a:lumMod val="75000"/>
                  </a:schemeClr>
                </a:solidFill>
              </a:rPr>
              <a:t>“We’ll have a solution at that date … Will you be ready for it ?”</a:t>
            </a:r>
            <a:r>
              <a:rPr lang="en-US" dirty="0" smtClean="0"/>
              <a:t/>
            </a:r>
            <a:br>
              <a:rPr lang="en-US" dirty="0" smtClean="0"/>
            </a:br>
            <a:r>
              <a:rPr lang="en-US" sz="1800" dirty="0" smtClean="0">
                <a:solidFill>
                  <a:schemeClr val="tx1"/>
                </a:solidFill>
              </a:rPr>
              <a:t>Another customer could be more eagerly waiting</a:t>
            </a:r>
          </a:p>
          <a:p>
            <a:pPr marL="465138" lvl="1"/>
            <a:r>
              <a:rPr lang="en-US" dirty="0">
                <a:solidFill>
                  <a:schemeClr val="accent2">
                    <a:lumMod val="75000"/>
                  </a:schemeClr>
                </a:solidFill>
              </a:rPr>
              <a:t>Most promising customers</a:t>
            </a:r>
          </a:p>
        </p:txBody>
      </p:sp>
      <p:grpSp>
        <p:nvGrpSpPr>
          <p:cNvPr id="4" name="Group 3"/>
          <p:cNvGrpSpPr/>
          <p:nvPr/>
        </p:nvGrpSpPr>
        <p:grpSpPr>
          <a:xfrm>
            <a:off x="539750" y="1593092"/>
            <a:ext cx="7777164" cy="1172730"/>
            <a:chOff x="539750" y="1593092"/>
            <a:chExt cx="7777164" cy="1172730"/>
          </a:xfrm>
        </p:grpSpPr>
        <p:sp>
          <p:nvSpPr>
            <p:cNvPr id="12292" name="Line 3"/>
            <p:cNvSpPr>
              <a:spLocks noChangeShapeType="1"/>
            </p:cNvSpPr>
            <p:nvPr/>
          </p:nvSpPr>
          <p:spPr bwMode="auto">
            <a:xfrm>
              <a:off x="971551" y="2116931"/>
              <a:ext cx="7345363" cy="0"/>
            </a:xfrm>
            <a:prstGeom prst="line">
              <a:avLst/>
            </a:prstGeom>
            <a:noFill/>
            <a:ln w="19050">
              <a:solidFill>
                <a:schemeClr val="tx1"/>
              </a:solidFill>
              <a:round/>
              <a:headEnd/>
              <a:tailEnd/>
            </a:ln>
          </p:spPr>
          <p:txBody>
            <a:bodyPr wrap="none" anchor="ctr"/>
            <a:lstStyle/>
            <a:p>
              <a:endParaRPr lang="en-GB" b="1">
                <a:latin typeface="Candara" pitchFamily="34" charset="0"/>
              </a:endParaRPr>
            </a:p>
          </p:txBody>
        </p:sp>
        <p:sp>
          <p:nvSpPr>
            <p:cNvPr id="12293" name="Line 4"/>
            <p:cNvSpPr>
              <a:spLocks noChangeShapeType="1"/>
            </p:cNvSpPr>
            <p:nvPr/>
          </p:nvSpPr>
          <p:spPr bwMode="auto">
            <a:xfrm>
              <a:off x="971550" y="2009775"/>
              <a:ext cx="0" cy="215504"/>
            </a:xfrm>
            <a:prstGeom prst="line">
              <a:avLst/>
            </a:prstGeom>
            <a:noFill/>
            <a:ln w="19050">
              <a:solidFill>
                <a:schemeClr val="tx1"/>
              </a:solidFill>
              <a:round/>
              <a:headEnd/>
              <a:tailEnd/>
            </a:ln>
          </p:spPr>
          <p:txBody>
            <a:bodyPr wrap="none" anchor="ctr"/>
            <a:lstStyle/>
            <a:p>
              <a:endParaRPr lang="en-GB" b="1">
                <a:latin typeface="Candara" pitchFamily="34" charset="0"/>
              </a:endParaRPr>
            </a:p>
          </p:txBody>
        </p:sp>
        <p:sp>
          <p:nvSpPr>
            <p:cNvPr id="12294" name="Line 5"/>
            <p:cNvSpPr>
              <a:spLocks noChangeShapeType="1"/>
            </p:cNvSpPr>
            <p:nvPr/>
          </p:nvSpPr>
          <p:spPr bwMode="auto">
            <a:xfrm>
              <a:off x="1692275" y="2009776"/>
              <a:ext cx="0" cy="107156"/>
            </a:xfrm>
            <a:prstGeom prst="line">
              <a:avLst/>
            </a:prstGeom>
            <a:noFill/>
            <a:ln w="19050">
              <a:solidFill>
                <a:schemeClr val="tx1"/>
              </a:solidFill>
              <a:round/>
              <a:headEnd/>
              <a:tailEnd/>
            </a:ln>
          </p:spPr>
          <p:txBody>
            <a:bodyPr wrap="none" anchor="ctr"/>
            <a:lstStyle/>
            <a:p>
              <a:endParaRPr lang="en-GB" b="1">
                <a:latin typeface="Candara" pitchFamily="34" charset="0"/>
              </a:endParaRPr>
            </a:p>
          </p:txBody>
        </p:sp>
        <p:sp>
          <p:nvSpPr>
            <p:cNvPr id="12295" name="Line 6"/>
            <p:cNvSpPr>
              <a:spLocks noChangeShapeType="1"/>
            </p:cNvSpPr>
            <p:nvPr/>
          </p:nvSpPr>
          <p:spPr bwMode="auto">
            <a:xfrm>
              <a:off x="2411413" y="2009775"/>
              <a:ext cx="0" cy="322660"/>
            </a:xfrm>
            <a:prstGeom prst="line">
              <a:avLst/>
            </a:prstGeom>
            <a:noFill/>
            <a:ln w="19050">
              <a:solidFill>
                <a:schemeClr val="tx1"/>
              </a:solidFill>
              <a:round/>
              <a:headEnd/>
              <a:tailEnd type="triangle" w="med" len="med"/>
            </a:ln>
          </p:spPr>
          <p:txBody>
            <a:bodyPr wrap="none" anchor="ctr"/>
            <a:lstStyle/>
            <a:p>
              <a:endParaRPr lang="en-GB" b="1">
                <a:latin typeface="Candara" pitchFamily="34" charset="0"/>
              </a:endParaRPr>
            </a:p>
          </p:txBody>
        </p:sp>
        <p:sp>
          <p:nvSpPr>
            <p:cNvPr id="12296" name="Line 7"/>
            <p:cNvSpPr>
              <a:spLocks noChangeShapeType="1"/>
            </p:cNvSpPr>
            <p:nvPr/>
          </p:nvSpPr>
          <p:spPr bwMode="auto">
            <a:xfrm>
              <a:off x="3132138" y="2009776"/>
              <a:ext cx="0" cy="107156"/>
            </a:xfrm>
            <a:prstGeom prst="line">
              <a:avLst/>
            </a:prstGeom>
            <a:noFill/>
            <a:ln w="19050">
              <a:solidFill>
                <a:schemeClr val="tx1"/>
              </a:solidFill>
              <a:round/>
              <a:headEnd/>
              <a:tailEnd/>
            </a:ln>
          </p:spPr>
          <p:txBody>
            <a:bodyPr wrap="none" anchor="ctr"/>
            <a:lstStyle/>
            <a:p>
              <a:endParaRPr lang="en-GB" b="1">
                <a:latin typeface="Candara" pitchFamily="34" charset="0"/>
              </a:endParaRPr>
            </a:p>
          </p:txBody>
        </p:sp>
        <p:sp>
          <p:nvSpPr>
            <p:cNvPr id="12297" name="Line 8"/>
            <p:cNvSpPr>
              <a:spLocks noChangeShapeType="1"/>
            </p:cNvSpPr>
            <p:nvPr/>
          </p:nvSpPr>
          <p:spPr bwMode="auto">
            <a:xfrm>
              <a:off x="4572000" y="2009776"/>
              <a:ext cx="0" cy="107156"/>
            </a:xfrm>
            <a:prstGeom prst="line">
              <a:avLst/>
            </a:prstGeom>
            <a:noFill/>
            <a:ln w="19050">
              <a:solidFill>
                <a:schemeClr val="tx1"/>
              </a:solidFill>
              <a:round/>
              <a:headEnd/>
              <a:tailEnd/>
            </a:ln>
          </p:spPr>
          <p:txBody>
            <a:bodyPr wrap="none" anchor="ctr"/>
            <a:lstStyle/>
            <a:p>
              <a:endParaRPr lang="en-GB" b="1">
                <a:latin typeface="Candara" pitchFamily="34" charset="0"/>
              </a:endParaRPr>
            </a:p>
          </p:txBody>
        </p:sp>
        <p:sp>
          <p:nvSpPr>
            <p:cNvPr id="12298" name="Line 9"/>
            <p:cNvSpPr>
              <a:spLocks noChangeShapeType="1"/>
            </p:cNvSpPr>
            <p:nvPr/>
          </p:nvSpPr>
          <p:spPr bwMode="auto">
            <a:xfrm>
              <a:off x="6011863" y="2009776"/>
              <a:ext cx="0" cy="107156"/>
            </a:xfrm>
            <a:prstGeom prst="line">
              <a:avLst/>
            </a:prstGeom>
            <a:noFill/>
            <a:ln w="19050">
              <a:solidFill>
                <a:schemeClr val="tx1"/>
              </a:solidFill>
              <a:round/>
              <a:headEnd/>
              <a:tailEnd/>
            </a:ln>
          </p:spPr>
          <p:txBody>
            <a:bodyPr wrap="none" anchor="ctr"/>
            <a:lstStyle/>
            <a:p>
              <a:endParaRPr lang="en-GB" b="1">
                <a:latin typeface="Candara" pitchFamily="34" charset="0"/>
              </a:endParaRPr>
            </a:p>
          </p:txBody>
        </p:sp>
        <p:sp>
          <p:nvSpPr>
            <p:cNvPr id="12299" name="Line 10"/>
            <p:cNvSpPr>
              <a:spLocks noChangeShapeType="1"/>
            </p:cNvSpPr>
            <p:nvPr/>
          </p:nvSpPr>
          <p:spPr bwMode="auto">
            <a:xfrm>
              <a:off x="7451725" y="2009776"/>
              <a:ext cx="0" cy="107156"/>
            </a:xfrm>
            <a:prstGeom prst="line">
              <a:avLst/>
            </a:prstGeom>
            <a:noFill/>
            <a:ln w="19050">
              <a:solidFill>
                <a:schemeClr val="tx1"/>
              </a:solidFill>
              <a:round/>
              <a:headEnd/>
              <a:tailEnd/>
            </a:ln>
          </p:spPr>
          <p:txBody>
            <a:bodyPr wrap="none" anchor="ctr"/>
            <a:lstStyle/>
            <a:p>
              <a:endParaRPr lang="en-GB" b="1">
                <a:latin typeface="Candara" pitchFamily="34" charset="0"/>
              </a:endParaRPr>
            </a:p>
          </p:txBody>
        </p:sp>
        <p:sp>
          <p:nvSpPr>
            <p:cNvPr id="12300" name="Rectangle 11"/>
            <p:cNvSpPr>
              <a:spLocks noChangeArrowheads="1"/>
            </p:cNvSpPr>
            <p:nvPr/>
          </p:nvSpPr>
          <p:spPr bwMode="auto">
            <a:xfrm>
              <a:off x="1116013" y="1593092"/>
              <a:ext cx="431800" cy="467568"/>
            </a:xfrm>
            <a:prstGeom prst="rect">
              <a:avLst/>
            </a:prstGeom>
            <a:noFill/>
            <a:ln w="9525">
              <a:noFill/>
              <a:miter lim="800000"/>
              <a:headEnd/>
              <a:tailEnd/>
            </a:ln>
          </p:spPr>
          <p:txBody>
            <a:bodyPr wrap="none" anchor="ctr"/>
            <a:lstStyle/>
            <a:p>
              <a:pPr algn="ctr">
                <a:spcBef>
                  <a:spcPct val="0"/>
                </a:spcBef>
                <a:buFontTx/>
                <a:buNone/>
              </a:pPr>
              <a:r>
                <a:rPr lang="en-US" sz="1800" b="1" dirty="0" err="1">
                  <a:solidFill>
                    <a:schemeClr val="tx1"/>
                  </a:solidFill>
                  <a:latin typeface="Candara" pitchFamily="34" charset="0"/>
                </a:rPr>
                <a:t>wk</a:t>
              </a:r>
              <a:r>
                <a:rPr lang="en-US" sz="1800" b="1" dirty="0">
                  <a:solidFill>
                    <a:schemeClr val="tx1"/>
                  </a:solidFill>
                  <a:latin typeface="Candara" pitchFamily="34" charset="0"/>
                </a:rPr>
                <a:t/>
              </a:r>
              <a:br>
                <a:rPr lang="en-US" sz="1800" b="1" dirty="0">
                  <a:solidFill>
                    <a:schemeClr val="tx1"/>
                  </a:solidFill>
                  <a:latin typeface="Candara" pitchFamily="34" charset="0"/>
                </a:rPr>
              </a:br>
              <a:r>
                <a:rPr lang="en-US" sz="1800" b="1" dirty="0">
                  <a:solidFill>
                    <a:schemeClr val="tx1"/>
                  </a:solidFill>
                  <a:latin typeface="Candara" pitchFamily="34" charset="0"/>
                </a:rPr>
                <a:t>9</a:t>
              </a:r>
            </a:p>
          </p:txBody>
        </p:sp>
        <p:sp>
          <p:nvSpPr>
            <p:cNvPr id="12301" name="Rectangle 12"/>
            <p:cNvSpPr>
              <a:spLocks noChangeArrowheads="1"/>
            </p:cNvSpPr>
            <p:nvPr/>
          </p:nvSpPr>
          <p:spPr bwMode="auto">
            <a:xfrm>
              <a:off x="1835150" y="1901428"/>
              <a:ext cx="431800" cy="108347"/>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10</a:t>
              </a:r>
            </a:p>
          </p:txBody>
        </p:sp>
        <p:sp>
          <p:nvSpPr>
            <p:cNvPr id="12302" name="Rectangle 13"/>
            <p:cNvSpPr>
              <a:spLocks noChangeArrowheads="1"/>
            </p:cNvSpPr>
            <p:nvPr/>
          </p:nvSpPr>
          <p:spPr bwMode="auto">
            <a:xfrm>
              <a:off x="2555875" y="1901428"/>
              <a:ext cx="431800" cy="108347"/>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11</a:t>
              </a:r>
            </a:p>
          </p:txBody>
        </p:sp>
        <p:sp>
          <p:nvSpPr>
            <p:cNvPr id="12303" name="Rectangle 14"/>
            <p:cNvSpPr>
              <a:spLocks noChangeArrowheads="1"/>
            </p:cNvSpPr>
            <p:nvPr/>
          </p:nvSpPr>
          <p:spPr bwMode="auto">
            <a:xfrm>
              <a:off x="3276600" y="1901428"/>
              <a:ext cx="431800" cy="108347"/>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12</a:t>
              </a:r>
            </a:p>
          </p:txBody>
        </p:sp>
        <p:sp>
          <p:nvSpPr>
            <p:cNvPr id="12304" name="Rectangle 15"/>
            <p:cNvSpPr>
              <a:spLocks noChangeArrowheads="1"/>
            </p:cNvSpPr>
            <p:nvPr/>
          </p:nvSpPr>
          <p:spPr bwMode="auto">
            <a:xfrm>
              <a:off x="3995738" y="1901428"/>
              <a:ext cx="431800" cy="108347"/>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13</a:t>
              </a:r>
            </a:p>
          </p:txBody>
        </p:sp>
        <p:sp>
          <p:nvSpPr>
            <p:cNvPr id="12305" name="Rectangle 16"/>
            <p:cNvSpPr>
              <a:spLocks noChangeArrowheads="1"/>
            </p:cNvSpPr>
            <p:nvPr/>
          </p:nvSpPr>
          <p:spPr bwMode="auto">
            <a:xfrm>
              <a:off x="4716463" y="1901428"/>
              <a:ext cx="431800" cy="108347"/>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14</a:t>
              </a:r>
            </a:p>
          </p:txBody>
        </p:sp>
        <p:sp>
          <p:nvSpPr>
            <p:cNvPr id="12306" name="Rectangle 17"/>
            <p:cNvSpPr>
              <a:spLocks noChangeArrowheads="1"/>
            </p:cNvSpPr>
            <p:nvPr/>
          </p:nvSpPr>
          <p:spPr bwMode="auto">
            <a:xfrm>
              <a:off x="5435600" y="1901428"/>
              <a:ext cx="431800" cy="108347"/>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15</a:t>
              </a:r>
            </a:p>
          </p:txBody>
        </p:sp>
        <p:sp>
          <p:nvSpPr>
            <p:cNvPr id="12307" name="Rectangle 18"/>
            <p:cNvSpPr>
              <a:spLocks noChangeArrowheads="1"/>
            </p:cNvSpPr>
            <p:nvPr/>
          </p:nvSpPr>
          <p:spPr bwMode="auto">
            <a:xfrm>
              <a:off x="6156325" y="1901428"/>
              <a:ext cx="431800" cy="108347"/>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16</a:t>
              </a:r>
            </a:p>
          </p:txBody>
        </p:sp>
        <p:sp>
          <p:nvSpPr>
            <p:cNvPr id="12308" name="Rectangle 19"/>
            <p:cNvSpPr>
              <a:spLocks noChangeArrowheads="1"/>
            </p:cNvSpPr>
            <p:nvPr/>
          </p:nvSpPr>
          <p:spPr bwMode="auto">
            <a:xfrm>
              <a:off x="6877050" y="1901428"/>
              <a:ext cx="431800" cy="108347"/>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17</a:t>
              </a:r>
            </a:p>
          </p:txBody>
        </p:sp>
        <p:sp>
          <p:nvSpPr>
            <p:cNvPr id="12309" name="Rectangle 20"/>
            <p:cNvSpPr>
              <a:spLocks noChangeArrowheads="1"/>
            </p:cNvSpPr>
            <p:nvPr/>
          </p:nvSpPr>
          <p:spPr bwMode="auto">
            <a:xfrm>
              <a:off x="7596188" y="1901428"/>
              <a:ext cx="431800" cy="108347"/>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13</a:t>
              </a:r>
            </a:p>
          </p:txBody>
        </p:sp>
        <p:sp>
          <p:nvSpPr>
            <p:cNvPr id="12310" name="Line 21"/>
            <p:cNvSpPr>
              <a:spLocks noChangeShapeType="1"/>
            </p:cNvSpPr>
            <p:nvPr/>
          </p:nvSpPr>
          <p:spPr bwMode="auto">
            <a:xfrm>
              <a:off x="3851275" y="2009775"/>
              <a:ext cx="0" cy="322660"/>
            </a:xfrm>
            <a:prstGeom prst="line">
              <a:avLst/>
            </a:prstGeom>
            <a:noFill/>
            <a:ln w="19050">
              <a:solidFill>
                <a:schemeClr val="tx1"/>
              </a:solidFill>
              <a:round/>
              <a:headEnd/>
              <a:tailEnd type="triangle" w="med" len="med"/>
            </a:ln>
          </p:spPr>
          <p:txBody>
            <a:bodyPr wrap="none" anchor="ctr"/>
            <a:lstStyle/>
            <a:p>
              <a:endParaRPr lang="en-GB" b="1">
                <a:latin typeface="Candara" pitchFamily="34" charset="0"/>
              </a:endParaRPr>
            </a:p>
          </p:txBody>
        </p:sp>
        <p:sp>
          <p:nvSpPr>
            <p:cNvPr id="12311" name="Line 22"/>
            <p:cNvSpPr>
              <a:spLocks noChangeShapeType="1"/>
            </p:cNvSpPr>
            <p:nvPr/>
          </p:nvSpPr>
          <p:spPr bwMode="auto">
            <a:xfrm>
              <a:off x="5292725" y="2009775"/>
              <a:ext cx="0" cy="322660"/>
            </a:xfrm>
            <a:prstGeom prst="line">
              <a:avLst/>
            </a:prstGeom>
            <a:noFill/>
            <a:ln w="19050">
              <a:solidFill>
                <a:schemeClr val="tx1"/>
              </a:solidFill>
              <a:round/>
              <a:headEnd/>
              <a:tailEnd type="triangle" w="med" len="med"/>
            </a:ln>
          </p:spPr>
          <p:txBody>
            <a:bodyPr wrap="none" anchor="ctr"/>
            <a:lstStyle/>
            <a:p>
              <a:endParaRPr lang="en-GB" b="1">
                <a:latin typeface="Candara" pitchFamily="34" charset="0"/>
              </a:endParaRPr>
            </a:p>
          </p:txBody>
        </p:sp>
        <p:sp>
          <p:nvSpPr>
            <p:cNvPr id="12312" name="Line 23"/>
            <p:cNvSpPr>
              <a:spLocks noChangeShapeType="1"/>
            </p:cNvSpPr>
            <p:nvPr/>
          </p:nvSpPr>
          <p:spPr bwMode="auto">
            <a:xfrm>
              <a:off x="6732588" y="2009775"/>
              <a:ext cx="0" cy="322660"/>
            </a:xfrm>
            <a:prstGeom prst="line">
              <a:avLst/>
            </a:prstGeom>
            <a:noFill/>
            <a:ln w="19050">
              <a:solidFill>
                <a:schemeClr val="tx1"/>
              </a:solidFill>
              <a:round/>
              <a:headEnd/>
              <a:tailEnd type="triangle" w="med" len="med"/>
            </a:ln>
          </p:spPr>
          <p:txBody>
            <a:bodyPr wrap="none" anchor="ctr"/>
            <a:lstStyle/>
            <a:p>
              <a:endParaRPr lang="en-GB" b="1">
                <a:latin typeface="Candara" pitchFamily="34" charset="0"/>
              </a:endParaRPr>
            </a:p>
          </p:txBody>
        </p:sp>
        <p:sp>
          <p:nvSpPr>
            <p:cNvPr id="12313" name="Line 24"/>
            <p:cNvSpPr>
              <a:spLocks noChangeShapeType="1"/>
            </p:cNvSpPr>
            <p:nvPr/>
          </p:nvSpPr>
          <p:spPr bwMode="auto">
            <a:xfrm>
              <a:off x="8172450" y="2009775"/>
              <a:ext cx="0" cy="322660"/>
            </a:xfrm>
            <a:prstGeom prst="line">
              <a:avLst/>
            </a:prstGeom>
            <a:noFill/>
            <a:ln w="19050">
              <a:solidFill>
                <a:schemeClr val="tx1"/>
              </a:solidFill>
              <a:round/>
              <a:headEnd/>
              <a:tailEnd type="triangle" w="med" len="med"/>
            </a:ln>
          </p:spPr>
          <p:txBody>
            <a:bodyPr wrap="none" anchor="ctr"/>
            <a:lstStyle/>
            <a:p>
              <a:endParaRPr lang="en-GB" b="1">
                <a:latin typeface="Candara" pitchFamily="34" charset="0"/>
              </a:endParaRPr>
            </a:p>
          </p:txBody>
        </p:sp>
        <p:sp>
          <p:nvSpPr>
            <p:cNvPr id="12314" name="Rectangle 25"/>
            <p:cNvSpPr>
              <a:spLocks noChangeArrowheads="1"/>
            </p:cNvSpPr>
            <p:nvPr/>
          </p:nvSpPr>
          <p:spPr bwMode="auto">
            <a:xfrm>
              <a:off x="1979613" y="2441972"/>
              <a:ext cx="863600" cy="323850"/>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delivery</a:t>
              </a:r>
              <a:br>
                <a:rPr lang="en-US" sz="1800" b="1">
                  <a:solidFill>
                    <a:schemeClr val="tx1"/>
                  </a:solidFill>
                  <a:latin typeface="Candara" pitchFamily="34" charset="0"/>
                </a:rPr>
              </a:br>
              <a:r>
                <a:rPr lang="en-US" sz="1800" b="1">
                  <a:solidFill>
                    <a:schemeClr val="tx1"/>
                  </a:solidFill>
                  <a:latin typeface="Candara" pitchFamily="34" charset="0"/>
                </a:rPr>
                <a:t>cust a</a:t>
              </a:r>
            </a:p>
          </p:txBody>
        </p:sp>
        <p:sp>
          <p:nvSpPr>
            <p:cNvPr id="12315" name="Rectangle 26"/>
            <p:cNvSpPr>
              <a:spLocks noChangeArrowheads="1"/>
            </p:cNvSpPr>
            <p:nvPr/>
          </p:nvSpPr>
          <p:spPr bwMode="auto">
            <a:xfrm>
              <a:off x="3419475" y="2441972"/>
              <a:ext cx="863600" cy="323850"/>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delivery</a:t>
              </a:r>
              <a:br>
                <a:rPr lang="en-US" sz="1800" b="1">
                  <a:solidFill>
                    <a:schemeClr val="tx1"/>
                  </a:solidFill>
                  <a:latin typeface="Candara" pitchFamily="34" charset="0"/>
                </a:rPr>
              </a:br>
              <a:r>
                <a:rPr lang="en-US" sz="1800" b="1">
                  <a:solidFill>
                    <a:schemeClr val="tx1"/>
                  </a:solidFill>
                  <a:latin typeface="Candara" pitchFamily="34" charset="0"/>
                </a:rPr>
                <a:t>cust b,c</a:t>
              </a:r>
            </a:p>
          </p:txBody>
        </p:sp>
        <p:sp>
          <p:nvSpPr>
            <p:cNvPr id="12316" name="Rectangle 27"/>
            <p:cNvSpPr>
              <a:spLocks noChangeArrowheads="1"/>
            </p:cNvSpPr>
            <p:nvPr/>
          </p:nvSpPr>
          <p:spPr bwMode="auto">
            <a:xfrm>
              <a:off x="4859338" y="2441972"/>
              <a:ext cx="863600" cy="323850"/>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delivery</a:t>
              </a:r>
              <a:br>
                <a:rPr lang="en-US" sz="1800" b="1">
                  <a:solidFill>
                    <a:schemeClr val="tx1"/>
                  </a:solidFill>
                  <a:latin typeface="Candara" pitchFamily="34" charset="0"/>
                </a:rPr>
              </a:br>
              <a:r>
                <a:rPr lang="en-US" sz="1800" b="1">
                  <a:solidFill>
                    <a:schemeClr val="tx1"/>
                  </a:solidFill>
                  <a:latin typeface="Candara" pitchFamily="34" charset="0"/>
                </a:rPr>
                <a:t>cust a,d</a:t>
              </a:r>
            </a:p>
          </p:txBody>
        </p:sp>
        <p:sp>
          <p:nvSpPr>
            <p:cNvPr id="12317" name="Rectangle 28"/>
            <p:cNvSpPr>
              <a:spLocks noChangeArrowheads="1"/>
            </p:cNvSpPr>
            <p:nvPr/>
          </p:nvSpPr>
          <p:spPr bwMode="auto">
            <a:xfrm>
              <a:off x="539750" y="2441972"/>
              <a:ext cx="863600" cy="323850"/>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start</a:t>
              </a:r>
              <a:br>
                <a:rPr lang="en-US" sz="1800" b="1">
                  <a:solidFill>
                    <a:schemeClr val="tx1"/>
                  </a:solidFill>
                  <a:latin typeface="Candara" pitchFamily="34" charset="0"/>
                </a:rPr>
              </a:br>
              <a:endParaRPr lang="en-US" sz="1800" b="1">
                <a:solidFill>
                  <a:schemeClr val="tx1"/>
                </a:solidFill>
                <a:latin typeface="Candara" pitchFamily="34" charset="0"/>
              </a:endParaRPr>
            </a:p>
          </p:txBody>
        </p:sp>
        <p:sp>
          <p:nvSpPr>
            <p:cNvPr id="12318" name="Rectangle 29"/>
            <p:cNvSpPr>
              <a:spLocks noChangeArrowheads="1"/>
            </p:cNvSpPr>
            <p:nvPr/>
          </p:nvSpPr>
          <p:spPr bwMode="auto">
            <a:xfrm>
              <a:off x="6300788" y="2441972"/>
              <a:ext cx="863600" cy="323850"/>
            </a:xfrm>
            <a:prstGeom prst="rect">
              <a:avLst/>
            </a:prstGeom>
            <a:noFill/>
            <a:ln w="9525">
              <a:noFill/>
              <a:miter lim="800000"/>
              <a:headEnd/>
              <a:tailEnd/>
            </a:ln>
          </p:spPr>
          <p:txBody>
            <a:bodyPr wrap="none" anchor="ctr"/>
            <a:lstStyle/>
            <a:p>
              <a:pPr algn="ctr">
                <a:spcBef>
                  <a:spcPct val="0"/>
                </a:spcBef>
                <a:buFontTx/>
                <a:buNone/>
              </a:pPr>
              <a:r>
                <a:rPr lang="en-US" sz="1800" b="1">
                  <a:solidFill>
                    <a:schemeClr val="tx1"/>
                  </a:solidFill>
                  <a:latin typeface="Candara" pitchFamily="34" charset="0"/>
                </a:rPr>
                <a:t>(all done)</a:t>
              </a:r>
              <a:br>
                <a:rPr lang="en-US" sz="1800" b="1">
                  <a:solidFill>
                    <a:schemeClr val="tx1"/>
                  </a:solidFill>
                  <a:latin typeface="Candara" pitchFamily="34" charset="0"/>
                </a:rPr>
              </a:br>
              <a:endParaRPr lang="en-US" sz="1800" b="1">
                <a:solidFill>
                  <a:schemeClr val="tx1"/>
                </a:solidFill>
                <a:latin typeface="Candara" pitchFamily="34" charset="0"/>
              </a:endParaRPr>
            </a:p>
          </p:txBody>
        </p:sp>
      </p:grpSp>
      <p:sp>
        <p:nvSpPr>
          <p:cNvPr id="2" name="Slide Number Placeholder 1"/>
          <p:cNvSpPr>
            <a:spLocks noGrp="1"/>
          </p:cNvSpPr>
          <p:nvPr>
            <p:ph type="sldNum" sz="quarter" idx="11"/>
          </p:nvPr>
        </p:nvSpPr>
        <p:spPr/>
        <p:txBody>
          <a:bodyPr/>
          <a:lstStyle/>
          <a:p>
            <a:fld id="{9DD39AF4-C24B-4327-84DC-3FA6172063B4}" type="slidenum">
              <a:rPr lang="en-GB" smtClean="0"/>
              <a:pPr/>
              <a:t>7</a:t>
            </a:fld>
            <a:endParaRPr lang="en-GB" dirty="0"/>
          </a:p>
        </p:txBody>
      </p:sp>
      <p:sp>
        <p:nvSpPr>
          <p:cNvPr id="3" name="Footer Placeholder 2"/>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Tree>
    <p:extLst>
      <p:ext uri="{BB962C8B-B14F-4D97-AF65-F5344CB8AC3E}">
        <p14:creationId xmlns:p14="http://schemas.microsoft.com/office/powerpoint/2010/main" val="1546389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680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6806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680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806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Group 395"/>
          <p:cNvGraphicFramePr>
            <a:graphicFrameLocks noGrp="1"/>
          </p:cNvGraphicFramePr>
          <p:nvPr>
            <p:extLst>
              <p:ext uri="{D42A27DB-BD31-4B8C-83A1-F6EECF244321}">
                <p14:modId xmlns:p14="http://schemas.microsoft.com/office/powerpoint/2010/main" val="501500873"/>
              </p:ext>
            </p:extLst>
          </p:nvPr>
        </p:nvGraphicFramePr>
        <p:xfrm>
          <a:off x="668409" y="1195244"/>
          <a:ext cx="7775575" cy="3545100"/>
        </p:xfrm>
        <a:graphic>
          <a:graphicData uri="http://schemas.openxmlformats.org/drawingml/2006/table">
            <a:tbl>
              <a:tblPr/>
              <a:tblGrid>
                <a:gridCol w="503238"/>
                <a:gridCol w="2520950"/>
                <a:gridCol w="576262"/>
                <a:gridCol w="647700"/>
                <a:gridCol w="647700"/>
                <a:gridCol w="720725"/>
                <a:gridCol w="935038"/>
                <a:gridCol w="1223962"/>
              </a:tblGrid>
              <a:tr h="369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defRPr/>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5988" rtl="0" eaLnBrk="0" fontAlgn="base" latinLnBrk="0" hangingPunct="0">
                        <a:lnSpc>
                          <a:spcPct val="100000"/>
                        </a:lnSpc>
                        <a:spcBef>
                          <a:spcPct val="30000"/>
                        </a:spcBef>
                        <a:spcAft>
                          <a:spcPct val="0"/>
                        </a:spcAft>
                        <a:buClrTx/>
                        <a:buSzTx/>
                        <a:buFontTx/>
                        <a:buNone/>
                        <a:tabLst/>
                      </a:pPr>
                      <a:endParaRPr kumimoji="0" lang="en-US" sz="1100" b="1" i="0" u="none" strike="noStrike" kern="1200" cap="none" normalizeH="0" baseline="0" dirty="0" smtClean="0">
                        <a:ln>
                          <a:noFill/>
                        </a:ln>
                        <a:solidFill>
                          <a:srgbClr val="000000"/>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r>
                        <a:rPr kumimoji="0" lang="en-US" sz="1100" b="1" i="0" u="none" strike="noStrike" cap="none" normalizeH="0" baseline="0" dirty="0" smtClean="0">
                          <a:ln>
                            <a:noFill/>
                          </a:ln>
                          <a:solidFill>
                            <a:schemeClr val="tx1"/>
                          </a:solidFill>
                          <a:effectLst/>
                          <a:latin typeface="Candara" pitchFamily="34" charset="0"/>
                          <a:cs typeface="Times New Roman" pitchFamily="18" charset="0"/>
                        </a:rPr>
                        <a:t>28 Feb</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r>
                        <a:rPr kumimoji="0" lang="en-US" sz="1100" b="1" i="0" u="none" strike="noStrike" cap="none" normalizeH="0" baseline="0" dirty="0" smtClean="0">
                          <a:ln>
                            <a:noFill/>
                          </a:ln>
                          <a:solidFill>
                            <a:schemeClr val="tx1"/>
                          </a:solidFill>
                          <a:effectLst/>
                          <a:latin typeface="Candara" pitchFamily="34" charset="0"/>
                          <a:cs typeface="Times New Roman" pitchFamily="18" charset="0"/>
                        </a:rPr>
                        <a:t>24 Mar</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r>
                        <a:rPr kumimoji="0" lang="en-US" sz="1100" b="1" i="0" u="none" strike="noStrike" cap="none" normalizeH="0" baseline="0" dirty="0" smtClean="0">
                          <a:ln>
                            <a:noFill/>
                          </a:ln>
                          <a:solidFill>
                            <a:schemeClr val="tx1"/>
                          </a:solidFill>
                          <a:effectLst/>
                          <a:latin typeface="Candara" pitchFamily="34" charset="0"/>
                          <a:cs typeface="Times New Roman" pitchFamily="18" charset="0"/>
                        </a:rPr>
                        <a:t>after 8.5 OK</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4" name="Group 395"/>
          <p:cNvGraphicFramePr>
            <a:graphicFrameLocks noGrp="1"/>
          </p:cNvGraphicFramePr>
          <p:nvPr>
            <p:extLst>
              <p:ext uri="{D42A27DB-BD31-4B8C-83A1-F6EECF244321}">
                <p14:modId xmlns:p14="http://schemas.microsoft.com/office/powerpoint/2010/main" val="595265494"/>
              </p:ext>
            </p:extLst>
          </p:nvPr>
        </p:nvGraphicFramePr>
        <p:xfrm>
          <a:off x="668409" y="1195244"/>
          <a:ext cx="7775575" cy="3545100"/>
        </p:xfrm>
        <a:graphic>
          <a:graphicData uri="http://schemas.openxmlformats.org/drawingml/2006/table">
            <a:tbl>
              <a:tblPr/>
              <a:tblGrid>
                <a:gridCol w="503238"/>
                <a:gridCol w="2520950"/>
                <a:gridCol w="576262"/>
                <a:gridCol w="647700"/>
                <a:gridCol w="647700"/>
                <a:gridCol w="720725"/>
                <a:gridCol w="935038"/>
                <a:gridCol w="1223962"/>
              </a:tblGrid>
              <a:tr h="369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Customer</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defRPr/>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Will be done ?</a:t>
                      </a:r>
                      <a:br>
                        <a:rPr kumimoji="0" lang="en-GB" sz="1100" b="1" i="0" u="none" strike="noStrike" cap="none" normalizeH="0" baseline="0" dirty="0" smtClean="0">
                          <a:ln>
                            <a:noFill/>
                          </a:ln>
                          <a:solidFill>
                            <a:srgbClr val="000000"/>
                          </a:solidFill>
                          <a:effectLst/>
                          <a:latin typeface="Candara" pitchFamily="34" charset="0"/>
                          <a:cs typeface="Times New Roman" pitchFamily="18" charset="0"/>
                        </a:rPr>
                      </a:b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(now=22Feb)</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HT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Chrt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BMC</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McC?</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Ast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Cli</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Sev</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Chrt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Chrt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Yet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Yet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Cli</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Ast</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5" name="Group 583"/>
          <p:cNvGraphicFramePr>
            <a:graphicFrameLocks noGrp="1"/>
          </p:cNvGraphicFramePr>
          <p:nvPr>
            <p:extLst>
              <p:ext uri="{D42A27DB-BD31-4B8C-83A1-F6EECF244321}">
                <p14:modId xmlns:p14="http://schemas.microsoft.com/office/powerpoint/2010/main" val="1161148306"/>
              </p:ext>
            </p:extLst>
          </p:nvPr>
        </p:nvGraphicFramePr>
        <p:xfrm>
          <a:off x="668409" y="1199054"/>
          <a:ext cx="7775575" cy="3537480"/>
        </p:xfrm>
        <a:graphic>
          <a:graphicData uri="http://schemas.openxmlformats.org/drawingml/2006/table">
            <a:tbl>
              <a:tblPr/>
              <a:tblGrid>
                <a:gridCol w="503238"/>
                <a:gridCol w="2520950"/>
                <a:gridCol w="576262"/>
                <a:gridCol w="720030"/>
                <a:gridCol w="575370"/>
                <a:gridCol w="720725"/>
                <a:gridCol w="935038"/>
                <a:gridCol w="1223962"/>
              </a:tblGrid>
              <a:tr h="297892">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Alternative</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Junior</a:t>
                      </a:r>
                      <a:br>
                        <a:rPr kumimoji="0" lang="en-GB" sz="1100" b="1" i="0" u="none" strike="noStrike" cap="none" normalizeH="0" baseline="0" dirty="0" smtClean="0">
                          <a:ln>
                            <a:noFill/>
                          </a:ln>
                          <a:solidFill>
                            <a:srgbClr val="000000"/>
                          </a:solidFill>
                          <a:effectLst/>
                          <a:latin typeface="Candara" pitchFamily="34" charset="0"/>
                          <a:cs typeface="Times New Roman" pitchFamily="18" charset="0"/>
                        </a:rPr>
                      </a:b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tester</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Developers</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cap="fla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10</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10</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10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 </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0.1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cap="flat">
                      <a:noFill/>
                    </a:lnB>
                    <a:lnTlToBr>
                      <a:noFill/>
                    </a:lnTlToBr>
                    <a:lnBlToTr>
                      <a:noFill/>
                    </a:lnBlToTr>
                    <a:noFill/>
                  </a:tcPr>
                </a:tc>
              </a:tr>
            </a:tbl>
          </a:graphicData>
        </a:graphic>
      </p:graphicFrame>
      <p:graphicFrame>
        <p:nvGraphicFramePr>
          <p:cNvPr id="6" name="Group 786"/>
          <p:cNvGraphicFramePr>
            <a:graphicFrameLocks noGrp="1"/>
          </p:cNvGraphicFramePr>
          <p:nvPr>
            <p:extLst>
              <p:ext uri="{D42A27DB-BD31-4B8C-83A1-F6EECF244321}">
                <p14:modId xmlns:p14="http://schemas.microsoft.com/office/powerpoint/2010/main" val="1881265877"/>
              </p:ext>
            </p:extLst>
          </p:nvPr>
        </p:nvGraphicFramePr>
        <p:xfrm>
          <a:off x="669996" y="1195244"/>
          <a:ext cx="7772400" cy="3545100"/>
        </p:xfrm>
        <a:graphic>
          <a:graphicData uri="http://schemas.openxmlformats.org/drawingml/2006/table">
            <a:tbl>
              <a:tblPr/>
              <a:tblGrid>
                <a:gridCol w="503237"/>
                <a:gridCol w="2519363"/>
                <a:gridCol w="573087"/>
                <a:gridCol w="650875"/>
                <a:gridCol w="576263"/>
                <a:gridCol w="792162"/>
                <a:gridCol w="933450"/>
                <a:gridCol w="1223963"/>
              </a:tblGrid>
              <a:tr h="369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Line</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Activity</a:t>
                      </a:r>
                    </a:p>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cap="fla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Package 2</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4 (wait for feedback)</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9</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10</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12</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15</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Package 8.8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totals</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cap="flat">
                      <a:noFill/>
                    </a:lnB>
                    <a:lnTlToBr>
                      <a:noFill/>
                    </a:lnTlToBr>
                    <a:lnBlToTr>
                      <a:noFill/>
                    </a:lnBlToTr>
                    <a:noFill/>
                  </a:tcPr>
                </a:tc>
              </a:tr>
            </a:tbl>
          </a:graphicData>
        </a:graphic>
      </p:graphicFrame>
      <p:graphicFrame>
        <p:nvGraphicFramePr>
          <p:cNvPr id="7" name="Group 973"/>
          <p:cNvGraphicFramePr>
            <a:graphicFrameLocks noGrp="1"/>
          </p:cNvGraphicFramePr>
          <p:nvPr>
            <p:extLst>
              <p:ext uri="{D42A27DB-BD31-4B8C-83A1-F6EECF244321}">
                <p14:modId xmlns:p14="http://schemas.microsoft.com/office/powerpoint/2010/main" val="2482836390"/>
              </p:ext>
            </p:extLst>
          </p:nvPr>
        </p:nvGraphicFramePr>
        <p:xfrm>
          <a:off x="669996" y="1195244"/>
          <a:ext cx="7772400" cy="3545100"/>
        </p:xfrm>
        <a:graphic>
          <a:graphicData uri="http://schemas.openxmlformats.org/drawingml/2006/table">
            <a:tbl>
              <a:tblPr/>
              <a:tblGrid>
                <a:gridCol w="503238"/>
                <a:gridCol w="2520950"/>
                <a:gridCol w="574675"/>
                <a:gridCol w="647700"/>
                <a:gridCol w="576262"/>
                <a:gridCol w="792163"/>
                <a:gridCol w="933450"/>
                <a:gridCol w="1223962"/>
              </a:tblGrid>
              <a:tr h="369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dirty="0" err="1" smtClean="0">
                          <a:ln>
                            <a:noFill/>
                          </a:ln>
                          <a:solidFill>
                            <a:srgbClr val="000000"/>
                          </a:solidFill>
                          <a:effectLst/>
                          <a:latin typeface="Candara" pitchFamily="34" charset="0"/>
                          <a:cs typeface="Times New Roman" pitchFamily="18" charset="0"/>
                        </a:rPr>
                        <a:t>Estim</a:t>
                      </a: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 </a:t>
                      </a:r>
                      <a:br>
                        <a:rPr kumimoji="0" lang="en-GB" sz="1100" b="1" i="0" u="none" strike="noStrike" cap="none" normalizeH="0" baseline="0" dirty="0" smtClean="0">
                          <a:ln>
                            <a:noFill/>
                          </a:ln>
                          <a:solidFill>
                            <a:srgbClr val="000000"/>
                          </a:solidFill>
                          <a:effectLst/>
                          <a:latin typeface="Candara" pitchFamily="34" charset="0"/>
                          <a:cs typeface="Times New Roman" pitchFamily="18" charset="0"/>
                        </a:rPr>
                      </a:b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w="12700" cap="flat" cmpd="sng" algn="ctr">
                      <a:solidFill>
                        <a:srgbClr val="000000"/>
                      </a:solid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0" marR="0" marT="13500" marB="13500" horzOverflow="overflow">
                    <a:lnL>
                      <a:noFill/>
                    </a:lnL>
                    <a:lnR cap="flat">
                      <a:noFill/>
                    </a:lnR>
                    <a:lnT cap="fla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9</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17</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4</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3</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0.1</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18</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a:noFill/>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en-GB" sz="1100" b="1" i="0" u="none" strike="noStrike" cap="none" normalizeH="0" baseline="0" smtClean="0">
                          <a:ln>
                            <a:noFill/>
                          </a:ln>
                          <a:solidFill>
                            <a:srgbClr val="000000"/>
                          </a:solidFill>
                          <a:effectLst/>
                          <a:latin typeface="Candara" pitchFamily="34" charset="0"/>
                          <a:cs typeface="Times New Roman" pitchFamily="18" charset="0"/>
                        </a:rPr>
                        <a:t>106</a:t>
                      </a: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cap="flat">
                      <a:noFill/>
                    </a:lnR>
                    <a:lnT>
                      <a:noFill/>
                    </a:lnT>
                    <a:lnB cap="flat">
                      <a:noFill/>
                    </a:lnB>
                    <a:lnTlToBr>
                      <a:noFill/>
                    </a:lnTlToBr>
                    <a:lnBlToTr>
                      <a:noFill/>
                    </a:lnBlToTr>
                    <a:noFill/>
                  </a:tcPr>
                </a:tc>
              </a:tr>
            </a:tbl>
          </a:graphicData>
        </a:graphic>
      </p:graphicFrame>
      <p:graphicFrame>
        <p:nvGraphicFramePr>
          <p:cNvPr id="8" name="Group 395"/>
          <p:cNvGraphicFramePr>
            <a:graphicFrameLocks noGrp="1"/>
          </p:cNvGraphicFramePr>
          <p:nvPr>
            <p:extLst>
              <p:ext uri="{D42A27DB-BD31-4B8C-83A1-F6EECF244321}">
                <p14:modId xmlns:p14="http://schemas.microsoft.com/office/powerpoint/2010/main" val="1102177554"/>
              </p:ext>
            </p:extLst>
          </p:nvPr>
        </p:nvGraphicFramePr>
        <p:xfrm>
          <a:off x="668409" y="1195244"/>
          <a:ext cx="7775575" cy="3545100"/>
        </p:xfrm>
        <a:graphic>
          <a:graphicData uri="http://schemas.openxmlformats.org/drawingml/2006/table">
            <a:tbl>
              <a:tblPr/>
              <a:tblGrid>
                <a:gridCol w="503238"/>
                <a:gridCol w="2520950"/>
                <a:gridCol w="576262"/>
                <a:gridCol w="647700"/>
                <a:gridCol w="647700"/>
                <a:gridCol w="720725"/>
                <a:gridCol w="935038"/>
                <a:gridCol w="1223962"/>
              </a:tblGrid>
              <a:tr h="369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defRPr/>
                      </a:pP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Will be done</a:t>
                      </a:r>
                      <a:br>
                        <a:rPr kumimoji="0" lang="en-GB" sz="1100" b="1" i="0" u="none" strike="noStrike" cap="none" normalizeH="0" baseline="0" dirty="0" smtClean="0">
                          <a:ln>
                            <a:noFill/>
                          </a:ln>
                          <a:solidFill>
                            <a:srgbClr val="000000"/>
                          </a:solidFill>
                          <a:effectLst/>
                          <a:latin typeface="Candara" pitchFamily="34" charset="0"/>
                          <a:cs typeface="Times New Roman" pitchFamily="18" charset="0"/>
                        </a:rPr>
                      </a:br>
                      <a:r>
                        <a:rPr kumimoji="0" lang="en-GB" sz="1100" b="1" i="0" u="none" strike="noStrike" cap="none" normalizeH="0" baseline="0" dirty="0" smtClean="0">
                          <a:ln>
                            <a:noFill/>
                          </a:ln>
                          <a:solidFill>
                            <a:srgbClr val="000000"/>
                          </a:solidFill>
                          <a:effectLst/>
                          <a:latin typeface="Candara" pitchFamily="34" charset="0"/>
                          <a:cs typeface="Times New Roman" pitchFamily="18" charset="0"/>
                        </a:rPr>
                        <a:t>(now=22Feb)</a:t>
                      </a: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5988" rtl="0" eaLnBrk="0" fontAlgn="base" latinLnBrk="0" hangingPunct="0">
                        <a:lnSpc>
                          <a:spcPct val="100000"/>
                        </a:lnSpc>
                        <a:spcBef>
                          <a:spcPct val="30000"/>
                        </a:spcBef>
                        <a:spcAft>
                          <a:spcPct val="0"/>
                        </a:spcAft>
                        <a:buClrTx/>
                        <a:buSzTx/>
                        <a:buFontTx/>
                        <a:buNone/>
                        <a:tabLst/>
                      </a:pPr>
                      <a:r>
                        <a:rPr kumimoji="0" lang="en-US" sz="1100" b="1" i="0" u="none" strike="noStrike" kern="1200" cap="none" normalizeH="0" baseline="0" dirty="0" smtClean="0">
                          <a:ln>
                            <a:noFill/>
                          </a:ln>
                          <a:solidFill>
                            <a:schemeClr val="tx1"/>
                          </a:solidFill>
                          <a:effectLst/>
                          <a:latin typeface="Candara" pitchFamily="34" charset="0"/>
                          <a:ea typeface="+mn-ea"/>
                          <a:cs typeface="Times New Roman" pitchFamily="18" charset="0"/>
                        </a:rPr>
                        <a:t>24 Feb</a:t>
                      </a: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a:noFill/>
                    </a:lnL>
                    <a:lnR>
                      <a:noFill/>
                    </a:lnR>
                    <a:lnT>
                      <a:noFill/>
                    </a:lnT>
                    <a:lnB>
                      <a:noFill/>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198450">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smtClean="0">
                        <a:ln>
                          <a:noFill/>
                        </a:ln>
                        <a:solidFill>
                          <a:srgbClr val="FF0000"/>
                        </a:solidFill>
                        <a:effectLst/>
                        <a:latin typeface="Candara" pitchFamily="34" charset="0"/>
                      </a:endParaRPr>
                    </a:p>
                  </a:txBody>
                  <a:tcPr marL="36000" marR="36000" marT="13500" marB="1350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dirty="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GB" sz="1100" b="1" i="0" u="none" strike="noStrike" cap="none" normalizeH="0" baseline="0" smtClean="0">
                        <a:ln>
                          <a:noFill/>
                        </a:ln>
                        <a:solidFill>
                          <a:schemeClr val="tx1"/>
                        </a:solidFill>
                        <a:effectLst/>
                        <a:latin typeface="Candara" pitchFamily="34" charset="0"/>
                        <a:cs typeface="Times New Roman" pitchFamily="18" charset="0"/>
                      </a:endParaRPr>
                    </a:p>
                  </a:txBody>
                  <a:tcPr marL="36000" marR="36000" marT="13500" marB="13500"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US" sz="1100" b="1" i="0" u="none" strike="noStrike" kern="1200" cap="none" normalizeH="0" baseline="0" dirty="0" smtClean="0">
                        <a:ln>
                          <a:noFill/>
                        </a:ln>
                        <a:solidFill>
                          <a:schemeClr val="tx1"/>
                        </a:solidFill>
                        <a:effectLst/>
                        <a:latin typeface="Candara" pitchFamily="34" charset="0"/>
                        <a:ea typeface="+mn-ea"/>
                        <a:cs typeface="Times New Roman" pitchFamily="18"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5988" rtl="0" eaLnBrk="0" fontAlgn="base" latinLnBrk="0" hangingPunct="0">
                        <a:lnSpc>
                          <a:spcPct val="100000"/>
                        </a:lnSpc>
                        <a:spcBef>
                          <a:spcPct val="30000"/>
                        </a:spcBef>
                        <a:spcAft>
                          <a:spcPct val="0"/>
                        </a:spcAft>
                        <a:buClrTx/>
                        <a:buSzTx/>
                        <a:buFontTx/>
                        <a:buNone/>
                        <a:tabLst/>
                      </a:pPr>
                      <a:endParaRPr kumimoji="0" lang="en-US" sz="1100" b="1" i="0" u="none" strike="noStrike" cap="none" normalizeH="0" baseline="0" dirty="0" smtClean="0">
                        <a:ln>
                          <a:noFill/>
                        </a:ln>
                        <a:solidFill>
                          <a:srgbClr val="FF0000"/>
                        </a:solidFill>
                        <a:effectLst/>
                        <a:latin typeface="Candara" pitchFamily="34" charset="0"/>
                      </a:endParaRPr>
                    </a:p>
                  </a:txBody>
                  <a:tcPr marL="36000" marR="36000" marT="13500" marB="1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 name="Title 9"/>
          <p:cNvSpPr>
            <a:spLocks noGrp="1"/>
          </p:cNvSpPr>
          <p:nvPr>
            <p:ph type="title"/>
          </p:nvPr>
        </p:nvSpPr>
        <p:spPr/>
        <p:txBody>
          <a:bodyPr/>
          <a:lstStyle/>
          <a:p>
            <a:r>
              <a:rPr lang="en-US" dirty="0"/>
              <a:t>Can we make an important customer happy the next day ?</a:t>
            </a:r>
            <a:endParaRPr lang="en-GB" dirty="0"/>
          </a:p>
        </p:txBody>
      </p:sp>
      <p:sp>
        <p:nvSpPr>
          <p:cNvPr id="12" name="Oval 11"/>
          <p:cNvSpPr/>
          <p:nvPr/>
        </p:nvSpPr>
        <p:spPr>
          <a:xfrm>
            <a:off x="7838776" y="3425686"/>
            <a:ext cx="683504" cy="432048"/>
          </a:xfrm>
          <a:prstGeom prst="ellipse">
            <a:avLst/>
          </a:prstGeom>
          <a:noFill/>
          <a:ln w="47625" cap="rnd">
            <a:solidFill>
              <a:srgbClr val="C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Rounded Rectangle 12"/>
          <p:cNvSpPr/>
          <p:nvPr/>
        </p:nvSpPr>
        <p:spPr>
          <a:xfrm>
            <a:off x="583480" y="3507854"/>
            <a:ext cx="7948960" cy="288032"/>
          </a:xfrm>
          <a:prstGeom prst="roundRect">
            <a:avLst/>
          </a:prstGeom>
          <a:noFill/>
          <a:ln w="47625" cap="rnd">
            <a:solidFill>
              <a:srgbClr val="C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 name="Oval 13"/>
          <p:cNvSpPr/>
          <p:nvPr/>
        </p:nvSpPr>
        <p:spPr>
          <a:xfrm>
            <a:off x="7274396" y="1027832"/>
            <a:ext cx="1152128" cy="720080"/>
          </a:xfrm>
          <a:prstGeom prst="ellipse">
            <a:avLst/>
          </a:prstGeom>
          <a:noFill/>
          <a:ln w="47625" cap="rnd">
            <a:solidFill>
              <a:srgbClr val="C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 name="Slide Number Placeholder 14"/>
          <p:cNvSpPr>
            <a:spLocks noGrp="1"/>
          </p:cNvSpPr>
          <p:nvPr>
            <p:ph type="sldNum" sz="quarter" idx="11"/>
          </p:nvPr>
        </p:nvSpPr>
        <p:spPr/>
        <p:txBody>
          <a:bodyPr/>
          <a:lstStyle/>
          <a:p>
            <a:fld id="{9DD39AF4-C24B-4327-84DC-3FA6172063B4}" type="slidenum">
              <a:rPr lang="en-GB" smtClean="0"/>
              <a:pPr/>
              <a:t>8</a:t>
            </a:fld>
            <a:endParaRPr lang="en-GB" dirty="0"/>
          </a:p>
        </p:txBody>
      </p:sp>
      <p:sp>
        <p:nvSpPr>
          <p:cNvPr id="2" name="Footer Placeholder 1"/>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Tree>
    <p:extLst>
      <p:ext uri="{BB962C8B-B14F-4D97-AF65-F5344CB8AC3E}">
        <p14:creationId xmlns:p14="http://schemas.microsoft.com/office/powerpoint/2010/main" val="3982693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13"/>
                                        </p:tgtEl>
                                        <p:attrNameLst>
                                          <p:attrName>style.visibility</p:attrName>
                                        </p:attrNameLst>
                                      </p:cBhvr>
                                      <p:to>
                                        <p:strVal val="hidden"/>
                                      </p:to>
                                    </p:set>
                                  </p:childTnLst>
                                </p:cTn>
                              </p:par>
                              <p:par>
                                <p:cTn id="31" presetID="1" presetClass="entr" presetSubtype="0" fill="hold"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12"/>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3" grpId="0" animBg="1"/>
      <p:bldP spid="13" grpId="1" animBg="1"/>
      <p:bldP spid="14" grpId="0" animBg="1"/>
      <p:bldP spid="14"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3154" name="Rectangle 2"/>
          <p:cNvSpPr>
            <a:spLocks noGrp="1" noChangeArrowheads="1"/>
          </p:cNvSpPr>
          <p:nvPr>
            <p:ph type="title"/>
          </p:nvPr>
        </p:nvSpPr>
        <p:spPr/>
        <p:txBody>
          <a:bodyPr/>
          <a:lstStyle/>
          <a:p>
            <a:pPr>
              <a:defRPr/>
            </a:pPr>
            <a:r>
              <a:rPr lang="en-GB" smtClean="0"/>
              <a:t>Result</a:t>
            </a:r>
          </a:p>
        </p:txBody>
      </p:sp>
      <p:sp>
        <p:nvSpPr>
          <p:cNvPr id="13315" name="Rectangle 3" descr="Blue tissue paper"/>
          <p:cNvSpPr>
            <a:spLocks noGrp="1" noChangeArrowheads="1"/>
          </p:cNvSpPr>
          <p:nvPr>
            <p:ph type="body" idx="1"/>
          </p:nvPr>
        </p:nvSpPr>
        <p:spPr>
          <a:xfrm>
            <a:off x="685800" y="1488282"/>
            <a:ext cx="7772400" cy="3136106"/>
          </a:xfrm>
        </p:spPr>
        <p:txBody>
          <a:bodyPr/>
          <a:lstStyle/>
          <a:p>
            <a:r>
              <a:rPr lang="en-GB" dirty="0" smtClean="0"/>
              <a:t>Tester empowered</a:t>
            </a:r>
          </a:p>
          <a:p>
            <a:r>
              <a:rPr lang="en-GB" dirty="0" smtClean="0"/>
              <a:t>Done in 9 weeks</a:t>
            </a:r>
          </a:p>
          <a:p>
            <a:r>
              <a:rPr lang="en-GB" dirty="0" smtClean="0"/>
              <a:t>So called “Full Regression Testing” was redesigned</a:t>
            </a:r>
          </a:p>
          <a:p>
            <a:r>
              <a:rPr lang="en-GB" dirty="0" smtClean="0"/>
              <a:t>Customers systematically happy and amazed</a:t>
            </a:r>
          </a:p>
          <a:p>
            <a:r>
              <a:rPr lang="en-GB" dirty="0" smtClean="0"/>
              <a:t>Kept up with development ever since</a:t>
            </a:r>
          </a:p>
          <a:p>
            <a:r>
              <a:rPr lang="en-GB" dirty="0" smtClean="0"/>
              <a:t>Increased revenue</a:t>
            </a:r>
          </a:p>
          <a:p>
            <a:pPr>
              <a:buFontTx/>
              <a:buNone/>
            </a:pPr>
            <a:r>
              <a:rPr lang="en-GB" dirty="0" smtClean="0">
                <a:solidFill>
                  <a:schemeClr val="accent2">
                    <a:lumMod val="75000"/>
                  </a:schemeClr>
                </a:solidFill>
              </a:rPr>
              <a:t>Later:</a:t>
            </a:r>
          </a:p>
          <a:p>
            <a:r>
              <a:rPr lang="en-GB" dirty="0" smtClean="0"/>
              <a:t>Tester promoted to product manager</a:t>
            </a:r>
          </a:p>
          <a:p>
            <a:r>
              <a:rPr lang="en-GB" dirty="0" smtClean="0"/>
              <a:t>Still coaching successors how to plan</a:t>
            </a:r>
          </a:p>
        </p:txBody>
      </p:sp>
      <p:pic>
        <p:nvPicPr>
          <p:cNvPr id="19460" name="Picture 4" descr="C:\Users\nrm\AppData\Local\Microsoft\Windows\INetCache\IE\D03ZN6GI\1024px-Sert_-_happy_smile.svg[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23478"/>
            <a:ext cx="1923678" cy="1923678"/>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1"/>
          </p:nvPr>
        </p:nvSpPr>
        <p:spPr/>
        <p:txBody>
          <a:bodyPr/>
          <a:lstStyle/>
          <a:p>
            <a:fld id="{9DD39AF4-C24B-4327-84DC-3FA6172063B4}" type="slidenum">
              <a:rPr lang="en-GB" smtClean="0"/>
              <a:pPr/>
              <a:t>9</a:t>
            </a:fld>
            <a:endParaRPr lang="en-GB" dirty="0"/>
          </a:p>
        </p:txBody>
      </p:sp>
      <p:sp>
        <p:nvSpPr>
          <p:cNvPr id="3" name="Footer Placeholder 2"/>
          <p:cNvSpPr>
            <a:spLocks noGrp="1"/>
          </p:cNvSpPr>
          <p:nvPr>
            <p:ph type="ftr" sz="quarter" idx="10"/>
          </p:nvPr>
        </p:nvSpPr>
        <p:spPr/>
        <p:txBody>
          <a:bodyPr/>
          <a:lstStyle/>
          <a:p>
            <a:r>
              <a:rPr lang="en-US" altLang="en-US" smtClean="0">
                <a:solidFill>
                  <a:schemeClr val="tx1">
                    <a:lumMod val="75000"/>
                    <a:lumOff val="25000"/>
                  </a:schemeClr>
                </a:solidFill>
                <a:latin typeface="Candara" panose="020E0502030303020204" pitchFamily="34" charset="0"/>
              </a:rPr>
              <a:t>Malotaux – Help QA</a:t>
            </a:r>
            <a:endParaRPr lang="en-US" altLang="en-US" dirty="0" smtClean="0">
              <a:solidFill>
                <a:schemeClr val="tx1">
                  <a:lumMod val="75000"/>
                  <a:lumOff val="25000"/>
                </a:schemeClr>
              </a:solidFill>
              <a:latin typeface="Candara" panose="020E0502030303020204" pitchFamily="34" charset="0"/>
            </a:endParaRPr>
          </a:p>
        </p:txBody>
      </p:sp>
    </p:spTree>
    <p:extLst>
      <p:ext uri="{BB962C8B-B14F-4D97-AF65-F5344CB8AC3E}">
        <p14:creationId xmlns:p14="http://schemas.microsoft.com/office/powerpoint/2010/main" val="1190299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31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315">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315">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4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theme/theme1.xml><?xml version="1.0" encoding="utf-8"?>
<a:theme xmlns:a="http://schemas.openxmlformats.org/drawingml/2006/main" name="expoQA-V01">
  <a:themeElements>
    <a:clrScheme name="Custom 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C00000"/>
      </a:hlink>
      <a:folHlink>
        <a:srgbClr val="C00000"/>
      </a:folHlink>
    </a:clrScheme>
    <a:fontScheme name="expoQA-V0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expoQA-V0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poQA-V0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poQA-V0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poQA-V0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poQA-V0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poQA-V0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poQA-V0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poQA-V0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poQA-V0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poQA-V0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poQA-V0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poQA-V0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expoQA-V01</Template>
  <TotalTime>0</TotalTime>
  <Words>1782</Words>
  <Application>Microsoft Office PowerPoint</Application>
  <PresentationFormat>On-screen Show (16:9)</PresentationFormat>
  <Paragraphs>616</Paragraphs>
  <Slides>20</Slides>
  <Notes>10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expoQA-V01</vt:lpstr>
      <vt:lpstr>Visio</vt:lpstr>
      <vt:lpstr>Help ! We have a QA Problem !</vt:lpstr>
      <vt:lpstr>Niels Malotaux</vt:lpstr>
      <vt:lpstr>               We have a QA problem !</vt:lpstr>
      <vt:lpstr>The essential ingredient: the PDCA Cycle   (Shewhart Cycle - Deming Cycle - Plan-Do-Study-Act Cycle - Kaizen)</vt:lpstr>
      <vt:lpstr>PowerPoint Presentation</vt:lpstr>
      <vt:lpstr>Objectifying and quantifying the problem is a first step to the solution</vt:lpstr>
      <vt:lpstr>TimeLine</vt:lpstr>
      <vt:lpstr>Can we make an important customer happy the next day ?</vt:lpstr>
      <vt:lpstr>Result</vt:lpstr>
      <vt:lpstr>TimeLine principles</vt:lpstr>
      <vt:lpstr>TimeLine: Predicting what will be done when</vt:lpstr>
      <vt:lpstr>What do we do if we see we won’t make it on time ? </vt:lpstr>
      <vt:lpstr>Deceptive options</vt:lpstr>
      <vt:lpstr>The Myth of the Man-Month</vt:lpstr>
      <vt:lpstr> Saving time</vt:lpstr>
      <vt:lpstr>Even more important:    Starting Deadlines</vt:lpstr>
      <vt:lpstr>Evolutionary Project Management elements (Evo) – Tom Gilb</vt:lpstr>
      <vt:lpstr>Help ! We have a QA Problem !</vt:lpstr>
      <vt:lpstr>Help ! We have a QA Problem !</vt:lpstr>
      <vt:lpstr>More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2015-04-03T12:23:32Z</dcterms:created>
  <dcterms:modified xsi:type="dcterms:W3CDTF">2019-03-17T11:27:29Z</dcterms:modified>
</cp:coreProperties>
</file>