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62"/>
  </p:notesMasterIdLst>
  <p:sldIdLst>
    <p:sldId id="256" r:id="rId2"/>
    <p:sldId id="972" r:id="rId3"/>
    <p:sldId id="640" r:id="rId4"/>
    <p:sldId id="477" r:id="rId5"/>
    <p:sldId id="483" r:id="rId6"/>
    <p:sldId id="486" r:id="rId7"/>
    <p:sldId id="484" r:id="rId8"/>
    <p:sldId id="487" r:id="rId9"/>
    <p:sldId id="485" r:id="rId10"/>
    <p:sldId id="491" r:id="rId11"/>
    <p:sldId id="479" r:id="rId12"/>
    <p:sldId id="488" r:id="rId13"/>
    <p:sldId id="489" r:id="rId14"/>
    <p:sldId id="490" r:id="rId15"/>
    <p:sldId id="682" r:id="rId16"/>
    <p:sldId id="511" r:id="rId17"/>
    <p:sldId id="658" r:id="rId18"/>
    <p:sldId id="660" r:id="rId19"/>
    <p:sldId id="257" r:id="rId20"/>
    <p:sldId id="258" r:id="rId21"/>
    <p:sldId id="979" r:id="rId22"/>
    <p:sldId id="981" r:id="rId23"/>
    <p:sldId id="704" r:id="rId24"/>
    <p:sldId id="733" r:id="rId25"/>
    <p:sldId id="743" r:id="rId26"/>
    <p:sldId id="749" r:id="rId27"/>
    <p:sldId id="804" r:id="rId28"/>
    <p:sldId id="805" r:id="rId29"/>
    <p:sldId id="806" r:id="rId30"/>
    <p:sldId id="807" r:id="rId31"/>
    <p:sldId id="694" r:id="rId32"/>
    <p:sldId id="971" r:id="rId33"/>
    <p:sldId id="926" r:id="rId34"/>
    <p:sldId id="1009" r:id="rId35"/>
    <p:sldId id="813" r:id="rId36"/>
    <p:sldId id="814" r:id="rId37"/>
    <p:sldId id="719" r:id="rId38"/>
    <p:sldId id="721" r:id="rId39"/>
    <p:sldId id="1008" r:id="rId40"/>
    <p:sldId id="775" r:id="rId41"/>
    <p:sldId id="789" r:id="rId42"/>
    <p:sldId id="870" r:id="rId43"/>
    <p:sldId id="925" r:id="rId44"/>
    <p:sldId id="871" r:id="rId45"/>
    <p:sldId id="890" r:id="rId46"/>
    <p:sldId id="872" r:id="rId47"/>
    <p:sldId id="873" r:id="rId48"/>
    <p:sldId id="878" r:id="rId49"/>
    <p:sldId id="879" r:id="rId50"/>
    <p:sldId id="880" r:id="rId51"/>
    <p:sldId id="884" r:id="rId52"/>
    <p:sldId id="899" r:id="rId53"/>
    <p:sldId id="906" r:id="rId54"/>
    <p:sldId id="916" r:id="rId55"/>
    <p:sldId id="914" r:id="rId56"/>
    <p:sldId id="915" r:id="rId57"/>
    <p:sldId id="924" r:id="rId58"/>
    <p:sldId id="922" r:id="rId59"/>
    <p:sldId id="923" r:id="rId60"/>
    <p:sldId id="941" r:id="rId6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5" d="100"/>
          <a:sy n="85" d="100"/>
        </p:scale>
        <p:origin x="-71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99E9171-35B0-9443-ACB1-5CAA3F20D394}" type="datetimeFigureOut">
              <a:rPr lang="en-US" smtClean="0"/>
              <a:t>3/23/2019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CE646B-4AF5-604A-96B9-AECA6C950DDE}" type="slidenum">
              <a:rPr lang="en-US" smtClean="0"/>
              <a:t>‹#›</a:t>
            </a:fld>
            <a:endParaRPr lang="en-US"/>
          </a:p>
        </p:txBody>
      </p:sp>
    </p:spTree>
    <p:extLst>
      <p:ext uri="{BB962C8B-B14F-4D97-AF65-F5344CB8AC3E}">
        <p14:creationId xmlns:p14="http://schemas.microsoft.com/office/powerpoint/2010/main" val="361850962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B26CD33-4337-4529-948A-94F6960B2374}" type="slidenum">
              <a:rPr lang="en-US" smtClean="0"/>
              <a:pPr/>
              <a:t>3</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0CE646B-4AF5-604A-96B9-AECA6C950DDE}" type="slidenum">
              <a:rPr lang="en-US" smtClean="0"/>
              <a:t>12</a:t>
            </a:fld>
            <a:endParaRPr lang="en-US"/>
          </a:p>
        </p:txBody>
      </p:sp>
    </p:spTree>
    <p:extLst>
      <p:ext uri="{BB962C8B-B14F-4D97-AF65-F5344CB8AC3E}">
        <p14:creationId xmlns:p14="http://schemas.microsoft.com/office/powerpoint/2010/main" val="27912540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4015b01192_0_4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4015b01192_0_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4015b01192_0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4015b01192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202" name="Shape 20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Shape 170"/>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171" name="Shape 17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Shape 183"/>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184" name="Shape 18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pic>
        <p:nvPicPr>
          <p:cNvPr id="4" name="Picture 3">
            <a:extLst>
              <a:ext uri="{FF2B5EF4-FFF2-40B4-BE49-F238E27FC236}">
                <a16:creationId xmlns:a16="http://schemas.microsoft.com/office/drawing/2014/main" xmlns="" id="{98920577-BF0C-4225-A24B-C89327E33A06}"/>
              </a:ext>
            </a:extLst>
          </p:cNvPr>
          <p:cNvPicPr>
            <a:picLocks noChangeAspect="1"/>
          </p:cNvPicPr>
          <p:nvPr userDrawn="1"/>
        </p:nvPicPr>
        <p:blipFill>
          <a:blip r:embed="rId2"/>
          <a:stretch>
            <a:fillRect/>
          </a:stretch>
        </p:blipFill>
        <p:spPr>
          <a:xfrm>
            <a:off x="8162160" y="0"/>
            <a:ext cx="981840" cy="389031"/>
          </a:xfrm>
          <a:prstGeom prst="rect">
            <a:avLst/>
          </a:prstGeom>
        </p:spPr>
      </p:pic>
      <p:pic>
        <p:nvPicPr>
          <p:cNvPr id="5" name="Picture 4">
            <a:extLst>
              <a:ext uri="{FF2B5EF4-FFF2-40B4-BE49-F238E27FC236}">
                <a16:creationId xmlns:a16="http://schemas.microsoft.com/office/drawing/2014/main" xmlns="" id="{12C5C01A-76D6-434C-88D5-589B79A5713F}"/>
              </a:ext>
            </a:extLst>
          </p:cNvPr>
          <p:cNvPicPr>
            <a:picLocks noChangeAspect="1"/>
          </p:cNvPicPr>
          <p:nvPr userDrawn="1"/>
        </p:nvPicPr>
        <p:blipFill>
          <a:blip r:embed="rId3"/>
          <a:stretch>
            <a:fillRect/>
          </a:stretch>
        </p:blipFill>
        <p:spPr>
          <a:xfrm>
            <a:off x="0" y="6492004"/>
            <a:ext cx="621229" cy="365996"/>
          </a:xfrm>
          <a:prstGeom prst="rect">
            <a:avLst/>
          </a:prstGeom>
        </p:spPr>
      </p:pic>
    </p:spTree>
    <p:extLst>
      <p:ext uri="{BB962C8B-B14F-4D97-AF65-F5344CB8AC3E}">
        <p14:creationId xmlns:p14="http://schemas.microsoft.com/office/powerpoint/2010/main" val="14856104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3F3C0AB0-DC34-1345-B433-50DD58EA5E41}" type="datetimeFigureOut">
              <a:rPr lang="en-US" smtClean="0"/>
              <a:t>3/23/2019</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315A558-A1C1-7747-8F90-5AE42261F2D9}" type="slidenum">
              <a:rPr lang="en-US" smtClean="0"/>
              <a:t>‹#›</a:t>
            </a:fld>
            <a:endParaRPr lang="en-US"/>
          </a:p>
        </p:txBody>
      </p:sp>
    </p:spTree>
    <p:extLst>
      <p:ext uri="{BB962C8B-B14F-4D97-AF65-F5344CB8AC3E}">
        <p14:creationId xmlns:p14="http://schemas.microsoft.com/office/powerpoint/2010/main" val="36987027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536572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mp; Content">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xmlns="" id="{49F43F7E-3EE8-4639-BF25-27EED7B5D158}"/>
              </a:ext>
            </a:extLst>
          </p:cNvPr>
          <p:cNvPicPr>
            <a:picLocks noChangeAspect="1"/>
          </p:cNvPicPr>
          <p:nvPr userDrawn="1"/>
        </p:nvPicPr>
        <p:blipFill>
          <a:blip r:embed="rId2"/>
          <a:stretch>
            <a:fillRect/>
          </a:stretch>
        </p:blipFill>
        <p:spPr>
          <a:xfrm>
            <a:off x="8162160" y="0"/>
            <a:ext cx="981840" cy="389031"/>
          </a:xfrm>
          <a:prstGeom prst="rect">
            <a:avLst/>
          </a:prstGeom>
        </p:spPr>
      </p:pic>
      <p:pic>
        <p:nvPicPr>
          <p:cNvPr id="8" name="Picture 7">
            <a:extLst>
              <a:ext uri="{FF2B5EF4-FFF2-40B4-BE49-F238E27FC236}">
                <a16:creationId xmlns:a16="http://schemas.microsoft.com/office/drawing/2014/main" xmlns="" id="{DD0E9571-FB40-4F5E-8466-AE6D91606BA9}"/>
              </a:ext>
            </a:extLst>
          </p:cNvPr>
          <p:cNvPicPr>
            <a:picLocks noChangeAspect="1"/>
          </p:cNvPicPr>
          <p:nvPr userDrawn="1"/>
        </p:nvPicPr>
        <p:blipFill>
          <a:blip r:embed="rId3"/>
          <a:stretch>
            <a:fillRect/>
          </a:stretch>
        </p:blipFill>
        <p:spPr>
          <a:xfrm>
            <a:off x="0" y="6492004"/>
            <a:ext cx="621229" cy="365996"/>
          </a:xfrm>
          <a:prstGeom prst="rect">
            <a:avLst/>
          </a:prstGeom>
        </p:spPr>
      </p:pic>
    </p:spTree>
    <p:extLst>
      <p:ext uri="{BB962C8B-B14F-4D97-AF65-F5344CB8AC3E}">
        <p14:creationId xmlns:p14="http://schemas.microsoft.com/office/powerpoint/2010/main" val="2909734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a:xfrm>
            <a:off x="3124200" y="5596330"/>
            <a:ext cx="2895600" cy="365125"/>
          </a:xfrm>
          <a:prstGeom prst="rect">
            <a:avLst/>
          </a:prstGeom>
        </p:spPr>
        <p:txBody>
          <a:bodyPr/>
          <a:lstStyle/>
          <a:p>
            <a:endParaRPr lang="en-US" dirty="0"/>
          </a:p>
        </p:txBody>
      </p:sp>
      <p:pic>
        <p:nvPicPr>
          <p:cNvPr id="7" name="Picture 6">
            <a:extLst>
              <a:ext uri="{FF2B5EF4-FFF2-40B4-BE49-F238E27FC236}">
                <a16:creationId xmlns:a16="http://schemas.microsoft.com/office/drawing/2014/main" xmlns="" id="{A3D188E8-8FD4-4B7E-9CAB-D88AB2FFD0B5}"/>
              </a:ext>
            </a:extLst>
          </p:cNvPr>
          <p:cNvPicPr>
            <a:picLocks noChangeAspect="1"/>
          </p:cNvPicPr>
          <p:nvPr userDrawn="1"/>
        </p:nvPicPr>
        <p:blipFill>
          <a:blip r:embed="rId2"/>
          <a:stretch>
            <a:fillRect/>
          </a:stretch>
        </p:blipFill>
        <p:spPr>
          <a:xfrm>
            <a:off x="8162160" y="0"/>
            <a:ext cx="981840" cy="389031"/>
          </a:xfrm>
          <a:prstGeom prst="rect">
            <a:avLst/>
          </a:prstGeom>
        </p:spPr>
      </p:pic>
      <p:pic>
        <p:nvPicPr>
          <p:cNvPr id="8" name="Picture 7">
            <a:extLst>
              <a:ext uri="{FF2B5EF4-FFF2-40B4-BE49-F238E27FC236}">
                <a16:creationId xmlns:a16="http://schemas.microsoft.com/office/drawing/2014/main" xmlns="" id="{28674B7A-ABEE-4980-A40E-401884485D08}"/>
              </a:ext>
            </a:extLst>
          </p:cNvPr>
          <p:cNvPicPr>
            <a:picLocks noChangeAspect="1"/>
          </p:cNvPicPr>
          <p:nvPr userDrawn="1"/>
        </p:nvPicPr>
        <p:blipFill>
          <a:blip r:embed="rId3"/>
          <a:stretch>
            <a:fillRect/>
          </a:stretch>
        </p:blipFill>
        <p:spPr>
          <a:xfrm>
            <a:off x="0" y="6492004"/>
            <a:ext cx="621229" cy="365996"/>
          </a:xfrm>
          <a:prstGeom prst="rect">
            <a:avLst/>
          </a:prstGeom>
        </p:spPr>
      </p:pic>
    </p:spTree>
    <p:extLst>
      <p:ext uri="{BB962C8B-B14F-4D97-AF65-F5344CB8AC3E}">
        <p14:creationId xmlns:p14="http://schemas.microsoft.com/office/powerpoint/2010/main" val="11444489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pic>
        <p:nvPicPr>
          <p:cNvPr id="7" name="Picture 6">
            <a:extLst>
              <a:ext uri="{FF2B5EF4-FFF2-40B4-BE49-F238E27FC236}">
                <a16:creationId xmlns:a16="http://schemas.microsoft.com/office/drawing/2014/main" xmlns="" id="{72912271-C4EA-475E-BC16-741465C31AB8}"/>
              </a:ext>
            </a:extLst>
          </p:cNvPr>
          <p:cNvPicPr>
            <a:picLocks noChangeAspect="1"/>
          </p:cNvPicPr>
          <p:nvPr userDrawn="1"/>
        </p:nvPicPr>
        <p:blipFill>
          <a:blip r:embed="rId2"/>
          <a:stretch>
            <a:fillRect/>
          </a:stretch>
        </p:blipFill>
        <p:spPr>
          <a:xfrm>
            <a:off x="8162160" y="0"/>
            <a:ext cx="981840" cy="389031"/>
          </a:xfrm>
          <a:prstGeom prst="rect">
            <a:avLst/>
          </a:prstGeom>
        </p:spPr>
      </p:pic>
      <p:pic>
        <p:nvPicPr>
          <p:cNvPr id="8" name="Picture 7">
            <a:extLst>
              <a:ext uri="{FF2B5EF4-FFF2-40B4-BE49-F238E27FC236}">
                <a16:creationId xmlns:a16="http://schemas.microsoft.com/office/drawing/2014/main" xmlns="" id="{B47EB791-88AA-41ED-B17E-A47B817F6416}"/>
              </a:ext>
            </a:extLst>
          </p:cNvPr>
          <p:cNvPicPr>
            <a:picLocks noChangeAspect="1"/>
          </p:cNvPicPr>
          <p:nvPr userDrawn="1"/>
        </p:nvPicPr>
        <p:blipFill>
          <a:blip r:embed="rId3"/>
          <a:stretch>
            <a:fillRect/>
          </a:stretch>
        </p:blipFill>
        <p:spPr>
          <a:xfrm>
            <a:off x="0" y="6492004"/>
            <a:ext cx="621229" cy="365996"/>
          </a:xfrm>
          <a:prstGeom prst="rect">
            <a:avLst/>
          </a:prstGeom>
        </p:spPr>
      </p:pic>
    </p:spTree>
    <p:extLst>
      <p:ext uri="{BB962C8B-B14F-4D97-AF65-F5344CB8AC3E}">
        <p14:creationId xmlns:p14="http://schemas.microsoft.com/office/powerpoint/2010/main" val="21999806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3F3C0AB0-DC34-1345-B433-50DD58EA5E41}" type="datetimeFigureOut">
              <a:rPr lang="en-US" smtClean="0"/>
              <a:t>3/23/2019</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315A558-A1C1-7747-8F90-5AE42261F2D9}" type="slidenum">
              <a:rPr lang="en-US" smtClean="0"/>
              <a:t>‹#›</a:t>
            </a:fld>
            <a:endParaRPr lang="en-US"/>
          </a:p>
        </p:txBody>
      </p:sp>
    </p:spTree>
    <p:extLst>
      <p:ext uri="{BB962C8B-B14F-4D97-AF65-F5344CB8AC3E}">
        <p14:creationId xmlns:p14="http://schemas.microsoft.com/office/powerpoint/2010/main" val="37738980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3F3C0AB0-DC34-1345-B433-50DD58EA5E41}" type="datetimeFigureOut">
              <a:rPr lang="en-US" smtClean="0"/>
              <a:t>3/23/2019</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6315A558-A1C1-7747-8F90-5AE42261F2D9}" type="slidenum">
              <a:rPr lang="en-US" smtClean="0"/>
              <a:t>‹#›</a:t>
            </a:fld>
            <a:endParaRPr lang="en-US"/>
          </a:p>
        </p:txBody>
      </p:sp>
    </p:spTree>
    <p:extLst>
      <p:ext uri="{BB962C8B-B14F-4D97-AF65-F5344CB8AC3E}">
        <p14:creationId xmlns:p14="http://schemas.microsoft.com/office/powerpoint/2010/main" val="39362508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pic>
        <p:nvPicPr>
          <p:cNvPr id="6" name="Picture 5">
            <a:extLst>
              <a:ext uri="{FF2B5EF4-FFF2-40B4-BE49-F238E27FC236}">
                <a16:creationId xmlns:a16="http://schemas.microsoft.com/office/drawing/2014/main" xmlns="" id="{1762FCD3-83FC-42E3-8C1B-1807026305B1}"/>
              </a:ext>
            </a:extLst>
          </p:cNvPr>
          <p:cNvPicPr>
            <a:picLocks noChangeAspect="1"/>
          </p:cNvPicPr>
          <p:nvPr userDrawn="1"/>
        </p:nvPicPr>
        <p:blipFill>
          <a:blip r:embed="rId2"/>
          <a:stretch>
            <a:fillRect/>
          </a:stretch>
        </p:blipFill>
        <p:spPr>
          <a:xfrm>
            <a:off x="8162160" y="0"/>
            <a:ext cx="981840" cy="389031"/>
          </a:xfrm>
          <a:prstGeom prst="rect">
            <a:avLst/>
          </a:prstGeom>
        </p:spPr>
      </p:pic>
      <p:pic>
        <p:nvPicPr>
          <p:cNvPr id="7" name="Picture 6">
            <a:extLst>
              <a:ext uri="{FF2B5EF4-FFF2-40B4-BE49-F238E27FC236}">
                <a16:creationId xmlns:a16="http://schemas.microsoft.com/office/drawing/2014/main" xmlns="" id="{F1FF8286-3415-4AE1-9AC3-BE671ACDCC2A}"/>
              </a:ext>
            </a:extLst>
          </p:cNvPr>
          <p:cNvPicPr>
            <a:picLocks noChangeAspect="1"/>
          </p:cNvPicPr>
          <p:nvPr userDrawn="1"/>
        </p:nvPicPr>
        <p:blipFill>
          <a:blip r:embed="rId3"/>
          <a:stretch>
            <a:fillRect/>
          </a:stretch>
        </p:blipFill>
        <p:spPr>
          <a:xfrm>
            <a:off x="0" y="6492004"/>
            <a:ext cx="621229" cy="365996"/>
          </a:xfrm>
          <a:prstGeom prst="rect">
            <a:avLst/>
          </a:prstGeom>
        </p:spPr>
      </p:pic>
    </p:spTree>
    <p:extLst>
      <p:ext uri="{BB962C8B-B14F-4D97-AF65-F5344CB8AC3E}">
        <p14:creationId xmlns:p14="http://schemas.microsoft.com/office/powerpoint/2010/main" val="24086594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xmlns="" id="{E47971B7-50EC-4500-94FC-6C6D30400A2B}"/>
              </a:ext>
            </a:extLst>
          </p:cNvPr>
          <p:cNvPicPr>
            <a:picLocks noChangeAspect="1"/>
          </p:cNvPicPr>
          <p:nvPr userDrawn="1"/>
        </p:nvPicPr>
        <p:blipFill>
          <a:blip r:embed="rId2"/>
          <a:stretch>
            <a:fillRect/>
          </a:stretch>
        </p:blipFill>
        <p:spPr>
          <a:xfrm>
            <a:off x="8162160" y="0"/>
            <a:ext cx="981840" cy="389031"/>
          </a:xfrm>
          <a:prstGeom prst="rect">
            <a:avLst/>
          </a:prstGeom>
        </p:spPr>
      </p:pic>
      <p:pic>
        <p:nvPicPr>
          <p:cNvPr id="6" name="Picture 5">
            <a:extLst>
              <a:ext uri="{FF2B5EF4-FFF2-40B4-BE49-F238E27FC236}">
                <a16:creationId xmlns:a16="http://schemas.microsoft.com/office/drawing/2014/main" xmlns="" id="{71CB56E1-F612-4946-81C1-30878EC7D722}"/>
              </a:ext>
            </a:extLst>
          </p:cNvPr>
          <p:cNvPicPr>
            <a:picLocks noChangeAspect="1"/>
          </p:cNvPicPr>
          <p:nvPr userDrawn="1"/>
        </p:nvPicPr>
        <p:blipFill>
          <a:blip r:embed="rId3"/>
          <a:stretch>
            <a:fillRect/>
          </a:stretch>
        </p:blipFill>
        <p:spPr>
          <a:xfrm>
            <a:off x="0" y="6492004"/>
            <a:ext cx="621229" cy="365996"/>
          </a:xfrm>
          <a:prstGeom prst="rect">
            <a:avLst/>
          </a:prstGeom>
        </p:spPr>
      </p:pic>
    </p:spTree>
    <p:extLst>
      <p:ext uri="{BB962C8B-B14F-4D97-AF65-F5344CB8AC3E}">
        <p14:creationId xmlns:p14="http://schemas.microsoft.com/office/powerpoint/2010/main" val="33333929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3F3C0AB0-DC34-1345-B433-50DD58EA5E41}" type="datetimeFigureOut">
              <a:rPr lang="en-US" smtClean="0"/>
              <a:t>3/23/2019</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315A558-A1C1-7747-8F90-5AE42261F2D9}" type="slidenum">
              <a:rPr lang="en-US" smtClean="0"/>
              <a:t>‹#›</a:t>
            </a:fld>
            <a:endParaRPr lang="en-US"/>
          </a:p>
        </p:txBody>
      </p:sp>
    </p:spTree>
    <p:extLst>
      <p:ext uri="{BB962C8B-B14F-4D97-AF65-F5344CB8AC3E}">
        <p14:creationId xmlns:p14="http://schemas.microsoft.com/office/powerpoint/2010/main" val="31168290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3F3C0AB0-DC34-1345-B433-50DD58EA5E41}" type="datetimeFigureOut">
              <a:rPr lang="en-US" smtClean="0"/>
              <a:t>3/23/2019</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315A558-A1C1-7747-8F90-5AE42261F2D9}" type="slidenum">
              <a:rPr lang="en-US" smtClean="0"/>
              <a:t>‹#›</a:t>
            </a:fld>
            <a:endParaRPr lang="en-US"/>
          </a:p>
        </p:txBody>
      </p:sp>
    </p:spTree>
    <p:extLst>
      <p:ext uri="{BB962C8B-B14F-4D97-AF65-F5344CB8AC3E}">
        <p14:creationId xmlns:p14="http://schemas.microsoft.com/office/powerpoint/2010/main" val="41128381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txBox="1">
            <a:spLocks/>
          </p:cNvSpPr>
          <p:nvPr userDrawn="1"/>
        </p:nvSpPr>
        <p:spPr>
          <a:xfrm>
            <a:off x="5948550" y="6400799"/>
            <a:ext cx="28956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en-US"/>
            </a:defPPr>
            <a:lvl1pPr marL="0" algn="l" defTabSz="457200" rtl="0" eaLnBrk="1" latinLnBrk="0" hangingPunct="1">
              <a:lnSpc>
                <a:spcPct val="105000"/>
              </a:lnSpc>
              <a:spcBef>
                <a:spcPct val="20000"/>
              </a:spcBef>
              <a:buClr>
                <a:srgbClr val="003366"/>
              </a:buClr>
              <a:buFont typeface="Arial" panose="020B0604020202020204" pitchFamily="34" charset="0"/>
              <a:buChar char="•"/>
              <a:defRPr sz="2400" kern="1200">
                <a:solidFill>
                  <a:srgbClr val="404040"/>
                </a:solidFill>
                <a:latin typeface="Calibri" panose="020F0502020204030204" pitchFamily="34" charset="0"/>
                <a:ea typeface="MS PGothic" panose="020B0600070205080204" pitchFamily="34" charset="-128"/>
                <a:cs typeface="Arial" panose="020B0604020202020204" pitchFamily="34" charset="0"/>
              </a:defRPr>
            </a:lvl1pPr>
            <a:lvl2pPr marL="742950" indent="-285750" algn="l" defTabSz="457200" rtl="0" eaLnBrk="1" latinLnBrk="0" hangingPunct="1">
              <a:lnSpc>
                <a:spcPct val="105000"/>
              </a:lnSpc>
              <a:spcBef>
                <a:spcPct val="20000"/>
              </a:spcBef>
              <a:buClr>
                <a:srgbClr val="003366"/>
              </a:buClr>
              <a:buFont typeface="Arial" panose="020B0604020202020204" pitchFamily="34" charset="0"/>
              <a:buChar char="•"/>
              <a:defRPr sz="2400" kern="1200">
                <a:solidFill>
                  <a:srgbClr val="404040"/>
                </a:solidFill>
                <a:latin typeface="Calibri" panose="020F0502020204030204" pitchFamily="34" charset="0"/>
                <a:ea typeface="MS PGothic" panose="020B0600070205080204" pitchFamily="34" charset="-128"/>
                <a:cs typeface="Arial" panose="020B0604020202020204" pitchFamily="34" charset="0"/>
              </a:defRPr>
            </a:lvl2pPr>
            <a:lvl3pPr marL="1143000" indent="-228600" algn="l" defTabSz="457200" rtl="0" eaLnBrk="1" latinLnBrk="0" hangingPunct="1">
              <a:lnSpc>
                <a:spcPct val="105000"/>
              </a:lnSpc>
              <a:spcBef>
                <a:spcPct val="20000"/>
              </a:spcBef>
              <a:buClr>
                <a:srgbClr val="003366"/>
              </a:buClr>
              <a:buFont typeface="Arial" panose="020B0604020202020204" pitchFamily="34" charset="0"/>
              <a:buChar char="•"/>
              <a:defRPr sz="2400" kern="1200">
                <a:solidFill>
                  <a:srgbClr val="404040"/>
                </a:solidFill>
                <a:latin typeface="Calibri" panose="020F0502020204030204" pitchFamily="34" charset="0"/>
                <a:ea typeface="MS PGothic" panose="020B0600070205080204" pitchFamily="34" charset="-128"/>
                <a:cs typeface="Arial" panose="020B0604020202020204" pitchFamily="34" charset="0"/>
              </a:defRPr>
            </a:lvl3pPr>
            <a:lvl4pPr marL="1600200" indent="-228600" algn="l" defTabSz="457200" rtl="0" eaLnBrk="1" latinLnBrk="0" hangingPunct="1">
              <a:lnSpc>
                <a:spcPct val="105000"/>
              </a:lnSpc>
              <a:spcBef>
                <a:spcPct val="20000"/>
              </a:spcBef>
              <a:buClr>
                <a:srgbClr val="003366"/>
              </a:buClr>
              <a:buFont typeface="Arial" panose="020B0604020202020204" pitchFamily="34" charset="0"/>
              <a:buChar char="•"/>
              <a:defRPr sz="2400" kern="1200">
                <a:solidFill>
                  <a:srgbClr val="404040"/>
                </a:solidFill>
                <a:latin typeface="Calibri" panose="020F0502020204030204" pitchFamily="34" charset="0"/>
                <a:ea typeface="MS PGothic" panose="020B0600070205080204" pitchFamily="34" charset="-128"/>
                <a:cs typeface="Arial" panose="020B0604020202020204" pitchFamily="34" charset="0"/>
              </a:defRPr>
            </a:lvl4pPr>
            <a:lvl5pPr marL="2057400" indent="-228600" algn="l" defTabSz="457200" rtl="0" eaLnBrk="1" latinLnBrk="0" hangingPunct="1">
              <a:lnSpc>
                <a:spcPct val="105000"/>
              </a:lnSpc>
              <a:spcBef>
                <a:spcPct val="20000"/>
              </a:spcBef>
              <a:buClr>
                <a:srgbClr val="003366"/>
              </a:buClr>
              <a:buFont typeface="Arial" panose="020B0604020202020204" pitchFamily="34" charset="0"/>
              <a:buChar char="•"/>
              <a:defRPr sz="2400" kern="1200">
                <a:solidFill>
                  <a:srgbClr val="404040"/>
                </a:solidFill>
                <a:latin typeface="Calibri" panose="020F0502020204030204" pitchFamily="34" charset="0"/>
                <a:ea typeface="MS PGothic" panose="020B0600070205080204" pitchFamily="34" charset="-128"/>
                <a:cs typeface="Arial" panose="020B0604020202020204" pitchFamily="34" charset="0"/>
              </a:defRPr>
            </a:lvl5pPr>
            <a:lvl6pPr marL="2514600" indent="-228600" algn="l" defTabSz="457200" rtl="0" eaLnBrk="0" fontAlgn="base" latinLnBrk="0" hangingPunct="0">
              <a:lnSpc>
                <a:spcPct val="105000"/>
              </a:lnSpc>
              <a:spcBef>
                <a:spcPct val="20000"/>
              </a:spcBef>
              <a:spcAft>
                <a:spcPct val="0"/>
              </a:spcAft>
              <a:buClr>
                <a:srgbClr val="003366"/>
              </a:buClr>
              <a:buFont typeface="Arial" panose="020B0604020202020204" pitchFamily="34" charset="0"/>
              <a:buChar char="•"/>
              <a:defRPr sz="2400" kern="1200">
                <a:solidFill>
                  <a:srgbClr val="404040"/>
                </a:solidFill>
                <a:latin typeface="Calibri" panose="020F0502020204030204" pitchFamily="34" charset="0"/>
                <a:ea typeface="MS PGothic" panose="020B0600070205080204" pitchFamily="34" charset="-128"/>
                <a:cs typeface="Arial" panose="020B0604020202020204" pitchFamily="34" charset="0"/>
              </a:defRPr>
            </a:lvl6pPr>
            <a:lvl7pPr marL="2971800" indent="-228600" algn="l" defTabSz="457200" rtl="0" eaLnBrk="0" fontAlgn="base" latinLnBrk="0" hangingPunct="0">
              <a:lnSpc>
                <a:spcPct val="105000"/>
              </a:lnSpc>
              <a:spcBef>
                <a:spcPct val="20000"/>
              </a:spcBef>
              <a:spcAft>
                <a:spcPct val="0"/>
              </a:spcAft>
              <a:buClr>
                <a:srgbClr val="003366"/>
              </a:buClr>
              <a:buFont typeface="Arial" panose="020B0604020202020204" pitchFamily="34" charset="0"/>
              <a:buChar char="•"/>
              <a:defRPr sz="2400" kern="1200">
                <a:solidFill>
                  <a:srgbClr val="404040"/>
                </a:solidFill>
                <a:latin typeface="Calibri" panose="020F0502020204030204" pitchFamily="34" charset="0"/>
                <a:ea typeface="MS PGothic" panose="020B0600070205080204" pitchFamily="34" charset="-128"/>
                <a:cs typeface="Arial" panose="020B0604020202020204" pitchFamily="34" charset="0"/>
              </a:defRPr>
            </a:lvl7pPr>
            <a:lvl8pPr marL="3429000" indent="-228600" algn="l" defTabSz="457200" rtl="0" eaLnBrk="0" fontAlgn="base" latinLnBrk="0" hangingPunct="0">
              <a:lnSpc>
                <a:spcPct val="105000"/>
              </a:lnSpc>
              <a:spcBef>
                <a:spcPct val="20000"/>
              </a:spcBef>
              <a:spcAft>
                <a:spcPct val="0"/>
              </a:spcAft>
              <a:buClr>
                <a:srgbClr val="003366"/>
              </a:buClr>
              <a:buFont typeface="Arial" panose="020B0604020202020204" pitchFamily="34" charset="0"/>
              <a:buChar char="•"/>
              <a:defRPr sz="2400" kern="1200">
                <a:solidFill>
                  <a:srgbClr val="404040"/>
                </a:solidFill>
                <a:latin typeface="Calibri" panose="020F0502020204030204" pitchFamily="34" charset="0"/>
                <a:ea typeface="MS PGothic" panose="020B0600070205080204" pitchFamily="34" charset="-128"/>
                <a:cs typeface="Arial" panose="020B0604020202020204" pitchFamily="34" charset="0"/>
              </a:defRPr>
            </a:lvl8pPr>
            <a:lvl9pPr marL="3886200" indent="-228600" algn="l" defTabSz="457200" rtl="0" eaLnBrk="0" fontAlgn="base" latinLnBrk="0" hangingPunct="0">
              <a:lnSpc>
                <a:spcPct val="105000"/>
              </a:lnSpc>
              <a:spcBef>
                <a:spcPct val="20000"/>
              </a:spcBef>
              <a:spcAft>
                <a:spcPct val="0"/>
              </a:spcAft>
              <a:buClr>
                <a:srgbClr val="003366"/>
              </a:buClr>
              <a:buFont typeface="Arial" panose="020B0604020202020204" pitchFamily="34" charset="0"/>
              <a:buChar char="•"/>
              <a:defRPr sz="2400" kern="1200">
                <a:solidFill>
                  <a:srgbClr val="404040"/>
                </a:solidFill>
                <a:latin typeface="Calibri" panose="020F0502020204030204" pitchFamily="34" charset="0"/>
                <a:ea typeface="MS PGothic" panose="020B0600070205080204" pitchFamily="34" charset="-128"/>
                <a:cs typeface="Arial" panose="020B0604020202020204" pitchFamily="34" charset="0"/>
              </a:defRPr>
            </a:lvl9pPr>
          </a:lstStyle>
          <a:p>
            <a:pPr algn="r">
              <a:lnSpc>
                <a:spcPct val="100000"/>
              </a:lnSpc>
              <a:spcBef>
                <a:spcPct val="0"/>
              </a:spcBef>
              <a:buClrTx/>
              <a:buFontTx/>
              <a:buNone/>
            </a:pPr>
            <a:fld id="{FC3251F3-3918-40B8-B70E-92E9F03B3BDF}" type="slidenum">
              <a:rPr lang="en-US" sz="1400" smtClean="0">
                <a:solidFill>
                  <a:srgbClr val="CC0000"/>
                </a:solidFill>
                <a:ea typeface="ヒラギノ角ゴ Pro W3"/>
                <a:cs typeface="ヒラギノ角ゴ Pro W3"/>
              </a:rPr>
              <a:pPr algn="r">
                <a:lnSpc>
                  <a:spcPct val="100000"/>
                </a:lnSpc>
                <a:spcBef>
                  <a:spcPct val="0"/>
                </a:spcBef>
                <a:buClrTx/>
                <a:buFontTx/>
                <a:buNone/>
              </a:pPr>
              <a:t>‹#›</a:t>
            </a:fld>
            <a:endParaRPr lang="en-US" sz="1400" dirty="0">
              <a:solidFill>
                <a:srgbClr val="CC0000"/>
              </a:solidFill>
              <a:ea typeface="ヒラギノ角ゴ Pro W3"/>
              <a:cs typeface="ヒラギノ角ゴ Pro W3"/>
            </a:endParaRPr>
          </a:p>
        </p:txBody>
      </p:sp>
    </p:spTree>
    <p:extLst>
      <p:ext uri="{BB962C8B-B14F-4D97-AF65-F5344CB8AC3E}">
        <p14:creationId xmlns:p14="http://schemas.microsoft.com/office/powerpoint/2010/main" val="15294163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2" r:id="rId1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Testing </a:t>
            </a:r>
            <a:r>
              <a:rPr lang="en-US"/>
              <a:t>a</a:t>
            </a:r>
            <a:r>
              <a:rPr lang="en-US" smtClean="0"/>
              <a:t>nd </a:t>
            </a:r>
            <a:r>
              <a:rPr lang="en-US" smtClean="0"/>
              <a:t>Cloud</a:t>
            </a:r>
            <a:endParaRPr lang="en-US" dirty="0"/>
          </a:p>
        </p:txBody>
      </p:sp>
    </p:spTree>
    <p:extLst>
      <p:ext uri="{BB962C8B-B14F-4D97-AF65-F5344CB8AC3E}">
        <p14:creationId xmlns:p14="http://schemas.microsoft.com/office/powerpoint/2010/main" val="2225664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Four Deployment Models</a:t>
            </a:r>
          </a:p>
        </p:txBody>
      </p:sp>
      <p:sp>
        <p:nvSpPr>
          <p:cNvPr id="3" name="Content Placeholder 2"/>
          <p:cNvSpPr>
            <a:spLocks noGrp="1"/>
          </p:cNvSpPr>
          <p:nvPr>
            <p:ph idx="1"/>
          </p:nvPr>
        </p:nvSpPr>
        <p:spPr/>
        <p:txBody>
          <a:bodyPr>
            <a:normAutofit/>
          </a:bodyPr>
          <a:lstStyle/>
          <a:p>
            <a:r>
              <a:rPr lang="en-US" dirty="0"/>
              <a:t>Private cloud</a:t>
            </a:r>
          </a:p>
          <a:p>
            <a:r>
              <a:rPr lang="en-US" dirty="0"/>
              <a:t>Public cloud</a:t>
            </a:r>
          </a:p>
          <a:p>
            <a:r>
              <a:rPr lang="en-US" dirty="0"/>
              <a:t>Community cloud </a:t>
            </a:r>
          </a:p>
          <a:p>
            <a:r>
              <a:rPr lang="en-US" dirty="0"/>
              <a:t>Hybrid cloud</a:t>
            </a:r>
          </a:p>
        </p:txBody>
      </p:sp>
    </p:spTree>
    <p:extLst>
      <p:ext uri="{BB962C8B-B14F-4D97-AF65-F5344CB8AC3E}">
        <p14:creationId xmlns:p14="http://schemas.microsoft.com/office/powerpoint/2010/main" val="83063095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Three Forms of Services</a:t>
            </a:r>
          </a:p>
        </p:txBody>
      </p:sp>
      <p:sp>
        <p:nvSpPr>
          <p:cNvPr id="3" name="Content Placeholder 2"/>
          <p:cNvSpPr>
            <a:spLocks noGrp="1"/>
          </p:cNvSpPr>
          <p:nvPr>
            <p:ph idx="1"/>
          </p:nvPr>
        </p:nvSpPr>
        <p:spPr/>
        <p:txBody>
          <a:bodyPr>
            <a:normAutofit/>
          </a:bodyPr>
          <a:lstStyle/>
          <a:p>
            <a:r>
              <a:rPr lang="en-US" dirty="0"/>
              <a:t>Software-as-a-Service (</a:t>
            </a:r>
            <a:r>
              <a:rPr lang="en-US" dirty="0" err="1"/>
              <a:t>SaaS</a:t>
            </a:r>
            <a:r>
              <a:rPr lang="en-US" dirty="0"/>
              <a:t>)</a:t>
            </a:r>
          </a:p>
          <a:p>
            <a:r>
              <a:rPr lang="en-US" dirty="0"/>
              <a:t>Platform-as-a-Service (</a:t>
            </a:r>
            <a:r>
              <a:rPr lang="en-US" dirty="0" err="1"/>
              <a:t>PaaS</a:t>
            </a:r>
            <a:r>
              <a:rPr lang="en-US" dirty="0"/>
              <a:t>)</a:t>
            </a:r>
            <a:endParaRPr lang="en-US" dirty="0">
              <a:effectLst/>
            </a:endParaRPr>
          </a:p>
          <a:p>
            <a:r>
              <a:rPr lang="en-US" dirty="0"/>
              <a:t>Infrastructure-as-a-Service (</a:t>
            </a:r>
            <a:r>
              <a:rPr lang="en-US" dirty="0" err="1"/>
              <a:t>IaaS</a:t>
            </a:r>
            <a:r>
              <a:rPr lang="en-US" dirty="0"/>
              <a:t>)</a:t>
            </a:r>
            <a:endParaRPr lang="en-US" dirty="0">
              <a:effectLst/>
            </a:endParaRPr>
          </a:p>
        </p:txBody>
      </p:sp>
    </p:spTree>
    <p:extLst>
      <p:ext uri="{BB962C8B-B14F-4D97-AF65-F5344CB8AC3E}">
        <p14:creationId xmlns:p14="http://schemas.microsoft.com/office/powerpoint/2010/main" val="36034086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SaaS</a:t>
            </a:r>
            <a:endParaRPr lang="en-US" dirty="0"/>
          </a:p>
        </p:txBody>
      </p:sp>
      <p:sp>
        <p:nvSpPr>
          <p:cNvPr id="3" name="Content Placeholder 2"/>
          <p:cNvSpPr>
            <a:spLocks noGrp="1"/>
          </p:cNvSpPr>
          <p:nvPr>
            <p:ph idx="1"/>
          </p:nvPr>
        </p:nvSpPr>
        <p:spPr/>
        <p:txBody>
          <a:bodyPr>
            <a:normAutofit/>
          </a:bodyPr>
          <a:lstStyle/>
          <a:p>
            <a:r>
              <a:rPr lang="en-US" dirty="0"/>
              <a:t>In this multitenant service model, the consumers use application running on a cloud infrastructure. The cloud infrastructure including (servers, OS, Network or application etc.) is managed and controlled by the service provider with the user not having any control over the infrastructure. Some of the popular examples are Gmail, Google docs, </a:t>
            </a:r>
            <a:r>
              <a:rPr lang="en-US" dirty="0" err="1"/>
              <a:t>SalesForce.com</a:t>
            </a:r>
            <a:r>
              <a:rPr lang="en-US" dirty="0"/>
              <a:t> etc.</a:t>
            </a:r>
          </a:p>
        </p:txBody>
      </p:sp>
    </p:spTree>
    <p:extLst>
      <p:ext uri="{BB962C8B-B14F-4D97-AF65-F5344CB8AC3E}">
        <p14:creationId xmlns:p14="http://schemas.microsoft.com/office/powerpoint/2010/main" val="26828913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PaaS</a:t>
            </a:r>
            <a:endParaRPr lang="en-US" dirty="0"/>
          </a:p>
        </p:txBody>
      </p:sp>
      <p:sp>
        <p:nvSpPr>
          <p:cNvPr id="3" name="Content Placeholder 2"/>
          <p:cNvSpPr>
            <a:spLocks noGrp="1"/>
          </p:cNvSpPr>
          <p:nvPr>
            <p:ph idx="1"/>
          </p:nvPr>
        </p:nvSpPr>
        <p:spPr/>
        <p:txBody>
          <a:bodyPr>
            <a:normAutofit fontScale="77500" lnSpcReduction="20000"/>
          </a:bodyPr>
          <a:lstStyle/>
          <a:p>
            <a:r>
              <a:rPr lang="en-US" dirty="0"/>
              <a:t>With this model, the provider delivers to user a platform including all the systems and environments comprising software development life cycle viz. testing, deploying, required tools and applications. </a:t>
            </a:r>
          </a:p>
          <a:p>
            <a:r>
              <a:rPr lang="en-US" dirty="0"/>
              <a:t>The runtime environment is available on demand which is used by developers to deliver their applications</a:t>
            </a:r>
          </a:p>
          <a:p>
            <a:r>
              <a:rPr lang="en-US" dirty="0"/>
              <a:t>The user does not have any control over network, servers, operating system and storage but it can manage and control the deployed application and hosting environments configurations. </a:t>
            </a:r>
          </a:p>
          <a:p>
            <a:r>
              <a:rPr lang="en-US" dirty="0"/>
              <a:t>Some popular </a:t>
            </a:r>
            <a:r>
              <a:rPr lang="en-US" dirty="0" err="1"/>
              <a:t>PaaS</a:t>
            </a:r>
            <a:r>
              <a:rPr lang="en-US" dirty="0"/>
              <a:t> providers are Google App Engine, Microsoft’s Azure etc. </a:t>
            </a:r>
          </a:p>
        </p:txBody>
      </p:sp>
    </p:spTree>
    <p:extLst>
      <p:ext uri="{BB962C8B-B14F-4D97-AF65-F5344CB8AC3E}">
        <p14:creationId xmlns:p14="http://schemas.microsoft.com/office/powerpoint/2010/main" val="198597917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IaaS</a:t>
            </a:r>
            <a:endParaRPr lang="en-US" dirty="0"/>
          </a:p>
        </p:txBody>
      </p:sp>
      <p:sp>
        <p:nvSpPr>
          <p:cNvPr id="3" name="Content Placeholder 2"/>
          <p:cNvSpPr>
            <a:spLocks noGrp="1"/>
          </p:cNvSpPr>
          <p:nvPr>
            <p:ph idx="1"/>
          </p:nvPr>
        </p:nvSpPr>
        <p:spPr/>
        <p:txBody>
          <a:bodyPr>
            <a:normAutofit fontScale="85000" lnSpcReduction="10000"/>
          </a:bodyPr>
          <a:lstStyle/>
          <a:p>
            <a:r>
              <a:rPr lang="en-US" dirty="0"/>
              <a:t>In this service model, the provider delivers to user the infrastructure over the internet. With this model, the user is able to deploy and run various software</a:t>
            </a:r>
          </a:p>
          <a:p>
            <a:r>
              <a:rPr lang="en-US" dirty="0"/>
              <a:t>The user has the ability to provision computing power, storage, networks. The consumers have control over operating systems, deployed applications, storage and partial control over network</a:t>
            </a:r>
          </a:p>
          <a:p>
            <a:r>
              <a:rPr lang="en-US" dirty="0"/>
              <a:t>The consumer has no control over underlying infrastructure</a:t>
            </a:r>
          </a:p>
          <a:p>
            <a:r>
              <a:rPr lang="en-US" dirty="0"/>
              <a:t>Example – Amazon Web Services</a:t>
            </a:r>
          </a:p>
          <a:p>
            <a:endParaRPr lang="en-US" dirty="0"/>
          </a:p>
          <a:p>
            <a:endParaRPr lang="en-US" dirty="0"/>
          </a:p>
        </p:txBody>
      </p:sp>
    </p:spTree>
    <p:extLst>
      <p:ext uri="{BB962C8B-B14F-4D97-AF65-F5344CB8AC3E}">
        <p14:creationId xmlns:p14="http://schemas.microsoft.com/office/powerpoint/2010/main" val="388349200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Cloud Technology and Terminology</a:t>
            </a:r>
          </a:p>
        </p:txBody>
      </p:sp>
      <p:sp>
        <p:nvSpPr>
          <p:cNvPr id="3" name="Content Placeholder 2"/>
          <p:cNvSpPr>
            <a:spLocks noGrp="1"/>
          </p:cNvSpPr>
          <p:nvPr>
            <p:ph idx="1"/>
          </p:nvPr>
        </p:nvSpPr>
        <p:spPr/>
        <p:txBody>
          <a:bodyPr/>
          <a:lstStyle/>
          <a:p>
            <a:r>
              <a:rPr lang="en-US" dirty="0"/>
              <a:t>Virtualization 	</a:t>
            </a:r>
          </a:p>
          <a:p>
            <a:r>
              <a:rPr lang="en-US" dirty="0"/>
              <a:t>Containers	</a:t>
            </a:r>
          </a:p>
          <a:p>
            <a:r>
              <a:rPr lang="en-US" dirty="0"/>
              <a:t>Load balancing</a:t>
            </a:r>
          </a:p>
        </p:txBody>
      </p:sp>
    </p:spTree>
    <p:extLst>
      <p:ext uri="{BB962C8B-B14F-4D97-AF65-F5344CB8AC3E}">
        <p14:creationId xmlns:p14="http://schemas.microsoft.com/office/powerpoint/2010/main" val="250650557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Virtualization</a:t>
            </a:r>
          </a:p>
        </p:txBody>
      </p:sp>
      <p:sp>
        <p:nvSpPr>
          <p:cNvPr id="3" name="Content Placeholder 2"/>
          <p:cNvSpPr>
            <a:spLocks noGrp="1"/>
          </p:cNvSpPr>
          <p:nvPr>
            <p:ph idx="1"/>
          </p:nvPr>
        </p:nvSpPr>
        <p:spPr/>
        <p:txBody>
          <a:bodyPr>
            <a:normAutofit fontScale="92500" lnSpcReduction="20000"/>
          </a:bodyPr>
          <a:lstStyle/>
          <a:p>
            <a:r>
              <a:rPr lang="en-US" dirty="0"/>
              <a:t>Virtualization is the creation of a virtual version of a storage device, an operating system, a server or network resources</a:t>
            </a:r>
          </a:p>
          <a:p>
            <a:r>
              <a:rPr lang="en-US" dirty="0"/>
              <a:t>Virtualization is one of the key technology in order to make it possible to realize the cloud computing. </a:t>
            </a:r>
          </a:p>
          <a:p>
            <a:r>
              <a:rPr lang="en-US" dirty="0"/>
              <a:t>Virtualization makes infrastructure management more complex, and massive automation is required in order to support the key aspects such as automation, on-demand and elasticity requirements. </a:t>
            </a:r>
            <a:endParaRPr lang="en-US" dirty="0">
              <a:effectLst/>
            </a:endParaRPr>
          </a:p>
          <a:p>
            <a:endParaRPr lang="en-US" dirty="0"/>
          </a:p>
        </p:txBody>
      </p:sp>
    </p:spTree>
    <p:extLst>
      <p:ext uri="{BB962C8B-B14F-4D97-AF65-F5344CB8AC3E}">
        <p14:creationId xmlns:p14="http://schemas.microsoft.com/office/powerpoint/2010/main" val="385149462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Virtualization</a:t>
            </a:r>
          </a:p>
        </p:txBody>
      </p:sp>
      <p:sp>
        <p:nvSpPr>
          <p:cNvPr id="3" name="Content Placeholder 2"/>
          <p:cNvSpPr>
            <a:spLocks noGrp="1"/>
          </p:cNvSpPr>
          <p:nvPr>
            <p:ph idx="1"/>
          </p:nvPr>
        </p:nvSpPr>
        <p:spPr/>
        <p:txBody>
          <a:bodyPr>
            <a:normAutofit fontScale="85000" lnSpcReduction="20000"/>
          </a:bodyPr>
          <a:lstStyle/>
          <a:p>
            <a:r>
              <a:rPr lang="en-US" dirty="0">
                <a:solidFill>
                  <a:srgbClr val="000000"/>
                </a:solidFill>
              </a:rPr>
              <a:t>Virtualization means which are not exist in real, but it provides everything like real. Virtualization is the software implementation of a machine which will execute different programs like a real machine. Through the virtualization user can use the different applications or services of the cloud, so this is the main part of the cloud environment. </a:t>
            </a:r>
          </a:p>
          <a:p>
            <a:r>
              <a:rPr lang="en-US" dirty="0">
                <a:solidFill>
                  <a:srgbClr val="000000"/>
                </a:solidFill>
              </a:rPr>
              <a:t>Two types of virtualization are:</a:t>
            </a:r>
          </a:p>
          <a:p>
            <a:pPr lvl="1"/>
            <a:r>
              <a:rPr lang="en-US" dirty="0">
                <a:solidFill>
                  <a:srgbClr val="000000"/>
                </a:solidFill>
              </a:rPr>
              <a:t>Full Virtualization: A complete machine is installed on another machine. </a:t>
            </a:r>
          </a:p>
          <a:p>
            <a:pPr lvl="1"/>
            <a:r>
              <a:rPr lang="en-US" dirty="0">
                <a:solidFill>
                  <a:srgbClr val="000000"/>
                </a:solidFill>
              </a:rPr>
              <a:t>Para virtualization: The hardware allows multiple operating systems to run on single machine</a:t>
            </a:r>
          </a:p>
        </p:txBody>
      </p:sp>
    </p:spTree>
    <p:extLst>
      <p:ext uri="{BB962C8B-B14F-4D97-AF65-F5344CB8AC3E}">
        <p14:creationId xmlns:p14="http://schemas.microsoft.com/office/powerpoint/2010/main" val="346851593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Hypervisors</a:t>
            </a:r>
          </a:p>
        </p:txBody>
      </p:sp>
      <p:sp>
        <p:nvSpPr>
          <p:cNvPr id="3" name="Content Placeholder 2"/>
          <p:cNvSpPr>
            <a:spLocks noGrp="1"/>
          </p:cNvSpPr>
          <p:nvPr>
            <p:ph idx="1"/>
          </p:nvPr>
        </p:nvSpPr>
        <p:spPr/>
        <p:txBody>
          <a:bodyPr>
            <a:normAutofit/>
          </a:bodyPr>
          <a:lstStyle/>
          <a:p>
            <a:r>
              <a:rPr lang="en-US" dirty="0"/>
              <a:t>Hypervisors are software tools used to create and manage Cloud Servers. Each Hypervisor has its own features and cost per hour</a:t>
            </a:r>
          </a:p>
          <a:p>
            <a:r>
              <a:rPr lang="en-US" dirty="0"/>
              <a:t>Typical Hypervisors providers</a:t>
            </a:r>
          </a:p>
          <a:p>
            <a:pPr lvl="1"/>
            <a:r>
              <a:rPr lang="en-US" dirty="0"/>
              <a:t>Microsoft Hyper-V Microsoft</a:t>
            </a:r>
          </a:p>
          <a:p>
            <a:pPr lvl="1"/>
            <a:r>
              <a:rPr lang="en-US" dirty="0"/>
              <a:t>VMware </a:t>
            </a:r>
            <a:r>
              <a:rPr lang="en-US" dirty="0" err="1"/>
              <a:t>vSphere</a:t>
            </a:r>
            <a:endParaRPr lang="en-US" dirty="0"/>
          </a:p>
        </p:txBody>
      </p:sp>
    </p:spTree>
    <p:extLst>
      <p:ext uri="{BB962C8B-B14F-4D97-AF65-F5344CB8AC3E}">
        <p14:creationId xmlns:p14="http://schemas.microsoft.com/office/powerpoint/2010/main" val="170497490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2" name="Title 1">
            <a:extLst>
              <a:ext uri="{FF2B5EF4-FFF2-40B4-BE49-F238E27FC236}">
                <a16:creationId xmlns:a16="http://schemas.microsoft.com/office/drawing/2014/main" xmlns="" id="{A29CF7D4-AEC3-424E-A205-626B9CC61776}"/>
              </a:ext>
            </a:extLst>
          </p:cNvPr>
          <p:cNvSpPr>
            <a:spLocks noGrp="1"/>
          </p:cNvSpPr>
          <p:nvPr>
            <p:ph type="title"/>
          </p:nvPr>
        </p:nvSpPr>
        <p:spPr/>
        <p:txBody>
          <a:bodyPr/>
          <a:lstStyle/>
          <a:p>
            <a:r>
              <a:rPr lang="en" dirty="0"/>
              <a:t>Containerization</a:t>
            </a:r>
            <a:endParaRPr lang="en-US" dirty="0"/>
          </a:p>
        </p:txBody>
      </p:sp>
      <p:sp>
        <p:nvSpPr>
          <p:cNvPr id="61" name="Google Shape;61;p14"/>
          <p:cNvSpPr txBox="1">
            <a:spLocks noGrp="1"/>
          </p:cNvSpPr>
          <p:nvPr>
            <p:ph idx="1"/>
          </p:nvPr>
        </p:nvSpPr>
        <p:spPr>
          <a:prstGeom prst="rect">
            <a:avLst/>
          </a:prstGeom>
        </p:spPr>
        <p:txBody>
          <a:bodyPr spcFirstLastPara="1" vert="horz" wrap="square" lIns="91425" tIns="91425" rIns="91425" bIns="91425" rtlCol="0" anchor="t" anchorCtr="0">
            <a:noAutofit/>
          </a:bodyPr>
          <a:lstStyle/>
          <a:p>
            <a:pPr marL="0" indent="0">
              <a:buNone/>
            </a:pPr>
            <a:r>
              <a:rPr lang="en" sz="2400" dirty="0"/>
              <a:t>Containers provide the following advantages</a:t>
            </a:r>
            <a:endParaRPr sz="2400" dirty="0"/>
          </a:p>
          <a:p>
            <a:pPr>
              <a:spcBef>
                <a:spcPts val="1600"/>
              </a:spcBef>
            </a:pPr>
            <a:r>
              <a:rPr lang="en" sz="2400" dirty="0"/>
              <a:t>Flexible: Even the most complex applications can be containerized.</a:t>
            </a:r>
            <a:endParaRPr sz="2400" dirty="0"/>
          </a:p>
          <a:p>
            <a:r>
              <a:rPr lang="en" sz="2400" dirty="0"/>
              <a:t>Lightweight: Containers leverage and share the host kernel.</a:t>
            </a:r>
            <a:endParaRPr sz="2400" dirty="0"/>
          </a:p>
          <a:p>
            <a:r>
              <a:rPr lang="en" sz="2400" dirty="0"/>
              <a:t>Interchangeable: You can deploy updates and upgrades on-the-fly.</a:t>
            </a:r>
            <a:endParaRPr sz="2400" dirty="0"/>
          </a:p>
          <a:p>
            <a:r>
              <a:rPr lang="en" sz="2400" dirty="0"/>
              <a:t>Portable: You can build locally, deploy to the cloud, and run anywhere.</a:t>
            </a:r>
            <a:endParaRPr sz="2400" dirty="0"/>
          </a:p>
          <a:p>
            <a:r>
              <a:rPr lang="en" sz="2400" dirty="0"/>
              <a:t>Scalable: You can increase and automatically distribute container replicas.</a:t>
            </a:r>
            <a:endParaRPr sz="2400" dirty="0"/>
          </a:p>
          <a:p>
            <a:r>
              <a:rPr lang="en" sz="2400" dirty="0"/>
              <a:t>Stackable: You can stack services vertically and on-the-fly</a:t>
            </a:r>
            <a:endParaRPr sz="2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7A46EC1-7FF8-4A90-B23D-7A23CBA4957C}"/>
              </a:ext>
            </a:extLst>
          </p:cNvPr>
          <p:cNvSpPr>
            <a:spLocks noGrp="1"/>
          </p:cNvSpPr>
          <p:nvPr>
            <p:ph type="title"/>
          </p:nvPr>
        </p:nvSpPr>
        <p:spPr/>
        <p:txBody>
          <a:bodyPr/>
          <a:lstStyle/>
          <a:p>
            <a:r>
              <a:rPr lang="en-US" dirty="0"/>
              <a:t>Coverage</a:t>
            </a:r>
          </a:p>
        </p:txBody>
      </p:sp>
      <p:sp>
        <p:nvSpPr>
          <p:cNvPr id="3" name="Content Placeholder 2">
            <a:extLst>
              <a:ext uri="{FF2B5EF4-FFF2-40B4-BE49-F238E27FC236}">
                <a16:creationId xmlns:a16="http://schemas.microsoft.com/office/drawing/2014/main" xmlns="" id="{C2A7BD95-BCE1-4A7A-B31E-36F201515E16}"/>
              </a:ext>
            </a:extLst>
          </p:cNvPr>
          <p:cNvSpPr>
            <a:spLocks noGrp="1"/>
          </p:cNvSpPr>
          <p:nvPr>
            <p:ph idx="1"/>
          </p:nvPr>
        </p:nvSpPr>
        <p:spPr/>
        <p:txBody>
          <a:bodyPr>
            <a:normAutofit/>
          </a:bodyPr>
          <a:lstStyle/>
          <a:p>
            <a:r>
              <a:rPr lang="en-US" dirty="0"/>
              <a:t>Cloud Technology and Terminology</a:t>
            </a:r>
          </a:p>
          <a:p>
            <a:r>
              <a:rPr lang="en-US" dirty="0"/>
              <a:t>Challenges of cloud computing</a:t>
            </a:r>
          </a:p>
          <a:p>
            <a:r>
              <a:rPr lang="en-US" dirty="0"/>
              <a:t>Difference cloud testing and conventional testing</a:t>
            </a:r>
          </a:p>
          <a:p>
            <a:r>
              <a:rPr lang="en-US" dirty="0"/>
              <a:t>Testing on the cloud</a:t>
            </a:r>
          </a:p>
          <a:p>
            <a:endParaRPr lang="en-US" b="1" dirty="0">
              <a:solidFill>
                <a:srgbClr val="000000"/>
              </a:solidFill>
            </a:endParaRPr>
          </a:p>
          <a:p>
            <a:endParaRPr lang="en-US" b="1" dirty="0">
              <a:solidFill>
                <a:srgbClr val="000000"/>
              </a:solidFill>
            </a:endParaRPr>
          </a:p>
          <a:p>
            <a:endParaRPr lang="en-US" dirty="0"/>
          </a:p>
          <a:p>
            <a:endParaRPr lang="en-US" dirty="0"/>
          </a:p>
        </p:txBody>
      </p:sp>
    </p:spTree>
    <p:extLst>
      <p:ext uri="{BB962C8B-B14F-4D97-AF65-F5344CB8AC3E}">
        <p14:creationId xmlns:p14="http://schemas.microsoft.com/office/powerpoint/2010/main" val="410138646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prstGeom prst="rect">
            <a:avLst/>
          </a:prstGeom>
        </p:spPr>
        <p:txBody>
          <a:bodyPr spcFirstLastPara="1" vert="horz" wrap="square" lIns="91425" tIns="91425" rIns="91425" bIns="91425" rtlCol="0" anchor="t" anchorCtr="0">
            <a:noAutofit/>
          </a:bodyPr>
          <a:lstStyle/>
          <a:p>
            <a:pPr algn="l"/>
            <a:r>
              <a:rPr lang="en" dirty="0"/>
              <a:t>Docker</a:t>
            </a:r>
            <a:endParaRPr dirty="0"/>
          </a:p>
        </p:txBody>
      </p:sp>
      <p:sp>
        <p:nvSpPr>
          <p:cNvPr id="67" name="Google Shape;67;p15"/>
          <p:cNvSpPr txBox="1">
            <a:spLocks noGrp="1"/>
          </p:cNvSpPr>
          <p:nvPr>
            <p:ph idx="1"/>
          </p:nvPr>
        </p:nvSpPr>
        <p:spPr>
          <a:prstGeom prst="rect">
            <a:avLst/>
          </a:prstGeom>
        </p:spPr>
        <p:txBody>
          <a:bodyPr spcFirstLastPara="1" vert="horz" wrap="square" lIns="91425" tIns="91425" rIns="91425" bIns="91425" rtlCol="0" anchor="t" anchorCtr="0">
            <a:noAutofit/>
          </a:bodyPr>
          <a:lstStyle/>
          <a:p>
            <a:pPr marL="0">
              <a:spcBef>
                <a:spcPts val="0"/>
              </a:spcBef>
              <a:buClr>
                <a:srgbClr val="222635"/>
              </a:buClr>
            </a:pPr>
            <a:r>
              <a:rPr lang="en" sz="2400" dirty="0">
                <a:solidFill>
                  <a:srgbClr val="222635"/>
                </a:solidFill>
              </a:rPr>
              <a:t>Platform for building applications using containers providing a lightweight solution for virtualizing applications.</a:t>
            </a:r>
            <a:endParaRPr sz="2400" dirty="0">
              <a:solidFill>
                <a:srgbClr val="222635"/>
              </a:solidFill>
            </a:endParaRPr>
          </a:p>
          <a:p>
            <a:pPr marL="0">
              <a:spcBef>
                <a:spcPts val="0"/>
              </a:spcBef>
              <a:buClr>
                <a:srgbClr val="222635"/>
              </a:buClr>
            </a:pPr>
            <a:r>
              <a:rPr lang="en" sz="2400" dirty="0">
                <a:solidFill>
                  <a:srgbClr val="222635"/>
                </a:solidFill>
              </a:rPr>
              <a:t>Docker containers are lightweight runtime environments that consist of an application and its dependencies</a:t>
            </a:r>
            <a:endParaRPr sz="2400" dirty="0">
              <a:solidFill>
                <a:srgbClr val="222635"/>
              </a:solidFill>
            </a:endParaRPr>
          </a:p>
          <a:p>
            <a:pPr marL="0">
              <a:spcBef>
                <a:spcPts val="0"/>
              </a:spcBef>
              <a:buClr>
                <a:srgbClr val="222635"/>
              </a:buClr>
            </a:pPr>
            <a:r>
              <a:rPr lang="en" sz="2400" dirty="0">
                <a:solidFill>
                  <a:srgbClr val="222635"/>
                </a:solidFill>
              </a:rPr>
              <a:t>Containers are lightweight because they don’t need the extra load of a hypervisor, but run directly within the host machine’s kernel allowing them to avoid the 1-5% of CPU overhead and 5-10% of memory overhead associated with traditional virtualization technologies. </a:t>
            </a:r>
            <a:endParaRPr sz="2400" dirty="0">
              <a:solidFill>
                <a:srgbClr val="222635"/>
              </a:solidFill>
            </a:endParaRPr>
          </a:p>
          <a:p>
            <a:pPr marL="0">
              <a:spcBef>
                <a:spcPts val="0"/>
              </a:spcBef>
              <a:buClr>
                <a:srgbClr val="222635"/>
              </a:buClr>
            </a:pPr>
            <a:r>
              <a:rPr lang="en" sz="2400" dirty="0">
                <a:solidFill>
                  <a:srgbClr val="222635"/>
                </a:solidFill>
              </a:rPr>
              <a:t>They can also be created from a read-only template called a Docker image</a:t>
            </a:r>
            <a:endParaRPr sz="24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Load Balancing</a:t>
            </a:r>
          </a:p>
        </p:txBody>
      </p:sp>
      <p:sp>
        <p:nvSpPr>
          <p:cNvPr id="3" name="Content Placeholder 2"/>
          <p:cNvSpPr>
            <a:spLocks noGrp="1"/>
          </p:cNvSpPr>
          <p:nvPr>
            <p:ph idx="1"/>
          </p:nvPr>
        </p:nvSpPr>
        <p:spPr/>
        <p:txBody>
          <a:bodyPr>
            <a:normAutofit fontScale="92500"/>
          </a:bodyPr>
          <a:lstStyle/>
          <a:p>
            <a:r>
              <a:rPr lang="en-US" dirty="0"/>
              <a:t>Distribution of workloads across multiple computing resources, such as computers, a computer cluster, CPUs etc.</a:t>
            </a:r>
          </a:p>
          <a:p>
            <a:r>
              <a:rPr lang="en-US" dirty="0"/>
              <a:t>Load balancing aims to optimize resource use, maximize throughput, minimize response time, and avoid overload of any single resource. </a:t>
            </a:r>
          </a:p>
          <a:p>
            <a:r>
              <a:rPr lang="en-US" dirty="0"/>
              <a:t>Load balancing usually involves dedicated software or hardware, such as a multilayer switch or a Domain Name System server process.</a:t>
            </a:r>
          </a:p>
        </p:txBody>
      </p:sp>
    </p:spTree>
    <p:extLst>
      <p:ext uri="{BB962C8B-B14F-4D97-AF65-F5344CB8AC3E}">
        <p14:creationId xmlns:p14="http://schemas.microsoft.com/office/powerpoint/2010/main" val="264285736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When To Use Load Balancer</a:t>
            </a:r>
          </a:p>
        </p:txBody>
      </p:sp>
      <p:sp>
        <p:nvSpPr>
          <p:cNvPr id="3" name="Content Placeholder 2"/>
          <p:cNvSpPr>
            <a:spLocks noGrp="1"/>
          </p:cNvSpPr>
          <p:nvPr>
            <p:ph idx="1"/>
          </p:nvPr>
        </p:nvSpPr>
        <p:spPr/>
        <p:txBody>
          <a:bodyPr>
            <a:normAutofit/>
          </a:bodyPr>
          <a:lstStyle/>
          <a:p>
            <a:r>
              <a:rPr lang="en-US" dirty="0"/>
              <a:t>Using a load balancer is recommended when you require one or more of the following</a:t>
            </a:r>
          </a:p>
          <a:p>
            <a:pPr lvl="1"/>
            <a:r>
              <a:rPr lang="en-US" dirty="0"/>
              <a:t>Guaranteed service continuity</a:t>
            </a:r>
          </a:p>
          <a:p>
            <a:pPr lvl="1"/>
            <a:r>
              <a:rPr lang="en-US" dirty="0"/>
              <a:t>Handle high traffic</a:t>
            </a:r>
          </a:p>
          <a:p>
            <a:pPr lvl="1"/>
            <a:r>
              <a:rPr lang="en-US" dirty="0"/>
              <a:t>Be prepared for sudden request spikes</a:t>
            </a:r>
          </a:p>
        </p:txBody>
      </p:sp>
    </p:spTree>
    <p:extLst>
      <p:ext uri="{BB962C8B-B14F-4D97-AF65-F5344CB8AC3E}">
        <p14:creationId xmlns:p14="http://schemas.microsoft.com/office/powerpoint/2010/main" val="94945894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Testing Using Cloud </a:t>
            </a:r>
          </a:p>
        </p:txBody>
      </p:sp>
      <p:sp>
        <p:nvSpPr>
          <p:cNvPr id="3" name="Content Placeholder 2"/>
          <p:cNvSpPr>
            <a:spLocks noGrp="1"/>
          </p:cNvSpPr>
          <p:nvPr>
            <p:ph idx="1"/>
          </p:nvPr>
        </p:nvSpPr>
        <p:spPr/>
        <p:txBody>
          <a:bodyPr>
            <a:normAutofit fontScale="85000" lnSpcReduction="20000"/>
          </a:bodyPr>
          <a:lstStyle/>
          <a:p>
            <a:r>
              <a:rPr lang="en-US" dirty="0"/>
              <a:t>Leveraging the cloud infrastructure for conventional testing activities is becoming commonplace. </a:t>
            </a:r>
          </a:p>
          <a:p>
            <a:pPr lvl="1"/>
            <a:r>
              <a:rPr lang="en-US" dirty="0"/>
              <a:t>Performance testing of Web applications using cloud infrastructure</a:t>
            </a:r>
          </a:p>
          <a:p>
            <a:pPr lvl="1"/>
            <a:r>
              <a:rPr lang="en-US" dirty="0"/>
              <a:t>Security and compatibility testing using cloud hosted tools etc.</a:t>
            </a:r>
          </a:p>
          <a:p>
            <a:r>
              <a:rPr lang="en-US" dirty="0"/>
              <a:t>The advantages of testing using Cloud: </a:t>
            </a:r>
          </a:p>
          <a:p>
            <a:pPr lvl="1"/>
            <a:r>
              <a:rPr lang="en-US" dirty="0"/>
              <a:t>Elimination of upfront investments on tools and infrastructure</a:t>
            </a:r>
          </a:p>
          <a:p>
            <a:pPr lvl="1"/>
            <a:r>
              <a:rPr lang="en-US" dirty="0"/>
              <a:t>Creation of real word situations through simulation of geographically distributed load patterns </a:t>
            </a:r>
          </a:p>
          <a:p>
            <a:pPr lvl="1"/>
            <a:r>
              <a:rPr lang="en-US" dirty="0"/>
              <a:t>Facilitation of on-demand Performance Testing for organizations</a:t>
            </a:r>
          </a:p>
          <a:p>
            <a:endParaRPr lang="en-US" dirty="0"/>
          </a:p>
          <a:p>
            <a:endParaRPr lang="en-US" dirty="0"/>
          </a:p>
        </p:txBody>
      </p:sp>
    </p:spTree>
    <p:extLst>
      <p:ext uri="{BB962C8B-B14F-4D97-AF65-F5344CB8AC3E}">
        <p14:creationId xmlns:p14="http://schemas.microsoft.com/office/powerpoint/2010/main" val="420572744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Cloud Testing Challenges</a:t>
            </a:r>
          </a:p>
        </p:txBody>
      </p:sp>
      <p:sp>
        <p:nvSpPr>
          <p:cNvPr id="3" name="Content Placeholder 2"/>
          <p:cNvSpPr>
            <a:spLocks noGrp="1"/>
          </p:cNvSpPr>
          <p:nvPr>
            <p:ph idx="1"/>
          </p:nvPr>
        </p:nvSpPr>
        <p:spPr/>
        <p:txBody>
          <a:bodyPr/>
          <a:lstStyle/>
          <a:p>
            <a:r>
              <a:rPr lang="en-US" dirty="0"/>
              <a:t>Data integrity</a:t>
            </a:r>
          </a:p>
          <a:p>
            <a:r>
              <a:rPr lang="en-US" dirty="0"/>
              <a:t>Bandwidth issues</a:t>
            </a:r>
          </a:p>
          <a:p>
            <a:r>
              <a:rPr lang="en-US" dirty="0"/>
              <a:t>Test results dependent on provider network and location</a:t>
            </a:r>
          </a:p>
          <a:p>
            <a:r>
              <a:rPr lang="en-US" dirty="0"/>
              <a:t>Security </a:t>
            </a:r>
          </a:p>
          <a:p>
            <a:r>
              <a:rPr lang="en-US" dirty="0"/>
              <a:t>Legal and compliance</a:t>
            </a:r>
          </a:p>
          <a:p>
            <a:r>
              <a:rPr lang="en-US" dirty="0"/>
              <a:t>Lack of insight into actual architecture/resource usage</a:t>
            </a:r>
          </a:p>
          <a:p>
            <a:endParaRPr lang="en-US" dirty="0"/>
          </a:p>
        </p:txBody>
      </p:sp>
    </p:spTree>
    <p:extLst>
      <p:ext uri="{BB962C8B-B14F-4D97-AF65-F5344CB8AC3E}">
        <p14:creationId xmlns:p14="http://schemas.microsoft.com/office/powerpoint/2010/main" val="298573235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97"/>
        <p:cNvGrpSpPr/>
        <p:nvPr/>
      </p:nvGrpSpPr>
      <p:grpSpPr>
        <a:xfrm>
          <a:off x="0" y="0"/>
          <a:ext cx="0" cy="0"/>
          <a:chOff x="0" y="0"/>
          <a:chExt cx="0" cy="0"/>
        </a:xfrm>
      </p:grpSpPr>
      <p:sp>
        <p:nvSpPr>
          <p:cNvPr id="2" name="Title 1"/>
          <p:cNvSpPr>
            <a:spLocks noGrp="1"/>
          </p:cNvSpPr>
          <p:nvPr>
            <p:ph type="title"/>
          </p:nvPr>
        </p:nvSpPr>
        <p:spPr/>
        <p:txBody>
          <a:bodyPr/>
          <a:lstStyle/>
          <a:p>
            <a:r>
              <a:rPr lang="en-US" dirty="0"/>
              <a:t>Performance</a:t>
            </a:r>
          </a:p>
        </p:txBody>
      </p:sp>
      <p:sp>
        <p:nvSpPr>
          <p:cNvPr id="3" name="Content Placeholder 2"/>
          <p:cNvSpPr>
            <a:spLocks noGrp="1"/>
          </p:cNvSpPr>
          <p:nvPr>
            <p:ph idx="1"/>
          </p:nvPr>
        </p:nvSpPr>
        <p:spPr/>
        <p:txBody>
          <a:bodyPr/>
          <a:lstStyle/>
          <a:p>
            <a:r>
              <a:rPr lang="en-US" dirty="0"/>
              <a:t>Performance specially in public clouds can be an issue as the resources are shared across many users potentially leading to delays</a:t>
            </a:r>
          </a:p>
          <a:p>
            <a:r>
              <a:rPr lang="en-US" dirty="0"/>
              <a:t>Maintenance or outage related issues and insufficient bandwidth</a:t>
            </a:r>
          </a:p>
        </p:txBody>
      </p:sp>
    </p:spTree>
    <p:extLst>
      <p:ext uri="{BB962C8B-B14F-4D97-AF65-F5344CB8AC3E}">
        <p14:creationId xmlns:p14="http://schemas.microsoft.com/office/powerpoint/2010/main" val="2404745380"/>
      </p:ext>
    </p:extLst>
  </p:cSld>
  <p:clrMapOvr>
    <a:masterClrMapping/>
  </p:clrMapOvr>
  <p:transition spd="slow">
    <p:cut/>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Unsupported Configurations </a:t>
            </a:r>
          </a:p>
        </p:txBody>
      </p:sp>
      <p:sp>
        <p:nvSpPr>
          <p:cNvPr id="5" name="Content Placeholder 4"/>
          <p:cNvSpPr>
            <a:spLocks noGrp="1"/>
          </p:cNvSpPr>
          <p:nvPr>
            <p:ph idx="1"/>
          </p:nvPr>
        </p:nvSpPr>
        <p:spPr/>
        <p:txBody>
          <a:bodyPr>
            <a:normAutofit/>
          </a:bodyPr>
          <a:lstStyle/>
          <a:p>
            <a:r>
              <a:rPr lang="en-US" dirty="0"/>
              <a:t>Unsupported configurations with respect to servers, storage or networking which may not be supported by the cloud provider making it difficult to emulate customer environments</a:t>
            </a:r>
          </a:p>
        </p:txBody>
      </p:sp>
    </p:spTree>
    <p:extLst>
      <p:ext uri="{BB962C8B-B14F-4D97-AF65-F5344CB8AC3E}">
        <p14:creationId xmlns:p14="http://schemas.microsoft.com/office/powerpoint/2010/main" val="236914079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Lack of Control</a:t>
            </a:r>
          </a:p>
        </p:txBody>
      </p:sp>
      <p:sp>
        <p:nvSpPr>
          <p:cNvPr id="3" name="Content Placeholder 2"/>
          <p:cNvSpPr>
            <a:spLocks noGrp="1"/>
          </p:cNvSpPr>
          <p:nvPr>
            <p:ph idx="1"/>
          </p:nvPr>
        </p:nvSpPr>
        <p:spPr/>
        <p:txBody>
          <a:bodyPr/>
          <a:lstStyle/>
          <a:p>
            <a:r>
              <a:rPr lang="en-US" dirty="0"/>
              <a:t>Testers do not have control on the underlying environment</a:t>
            </a:r>
          </a:p>
          <a:p>
            <a:r>
              <a:rPr lang="en-US" dirty="0"/>
              <a:t>The problem is compounded when there are crashes, network breakdown or servers going down</a:t>
            </a:r>
          </a:p>
          <a:p>
            <a:endParaRPr lang="en-US" dirty="0"/>
          </a:p>
          <a:p>
            <a:endParaRPr lang="en-US" dirty="0"/>
          </a:p>
        </p:txBody>
      </p:sp>
    </p:spTree>
    <p:extLst>
      <p:ext uri="{BB962C8B-B14F-4D97-AF65-F5344CB8AC3E}">
        <p14:creationId xmlns:p14="http://schemas.microsoft.com/office/powerpoint/2010/main" val="90331647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Planning Overheads</a:t>
            </a:r>
          </a:p>
        </p:txBody>
      </p:sp>
      <p:sp>
        <p:nvSpPr>
          <p:cNvPr id="3" name="Content Placeholder 2"/>
          <p:cNvSpPr>
            <a:spLocks noGrp="1"/>
          </p:cNvSpPr>
          <p:nvPr>
            <p:ph idx="1"/>
          </p:nvPr>
        </p:nvSpPr>
        <p:spPr/>
        <p:txBody>
          <a:bodyPr>
            <a:normAutofit/>
          </a:bodyPr>
          <a:lstStyle/>
          <a:p>
            <a:r>
              <a:rPr lang="en-US" dirty="0"/>
              <a:t>Testers need to plan their test environments,  from utilization periods through disassembly</a:t>
            </a:r>
          </a:p>
          <a:p>
            <a:r>
              <a:rPr lang="en-US" dirty="0"/>
              <a:t>There may be additional expenses, such as cost of encrypting  data etc. that consume additional CPU and memory. These need to be planned to contain the cost of cloud utilization</a:t>
            </a:r>
          </a:p>
        </p:txBody>
      </p:sp>
    </p:spTree>
    <p:extLst>
      <p:ext uri="{BB962C8B-B14F-4D97-AF65-F5344CB8AC3E}">
        <p14:creationId xmlns:p14="http://schemas.microsoft.com/office/powerpoint/2010/main" val="170387692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Test Data Management Challenges</a:t>
            </a:r>
          </a:p>
        </p:txBody>
      </p:sp>
      <p:sp>
        <p:nvSpPr>
          <p:cNvPr id="3" name="Content Placeholder 2"/>
          <p:cNvSpPr>
            <a:spLocks noGrp="1"/>
          </p:cNvSpPr>
          <p:nvPr>
            <p:ph idx="1"/>
          </p:nvPr>
        </p:nvSpPr>
        <p:spPr/>
        <p:txBody>
          <a:bodyPr>
            <a:normAutofit fontScale="92500" lnSpcReduction="10000"/>
          </a:bodyPr>
          <a:lstStyle/>
          <a:p>
            <a:r>
              <a:rPr lang="en-US" dirty="0"/>
              <a:t>There may be restrictions to putting customer or production data on cloud server</a:t>
            </a:r>
          </a:p>
          <a:p>
            <a:r>
              <a:rPr lang="en-US" dirty="0"/>
              <a:t>There may be issues in loading large volume of data</a:t>
            </a:r>
          </a:p>
          <a:p>
            <a:r>
              <a:rPr lang="en-US" dirty="0"/>
              <a:t>Data storage and data consumption may be on different physical servers and different locations resulting in issues</a:t>
            </a:r>
          </a:p>
          <a:p>
            <a:r>
              <a:rPr lang="en-US" dirty="0"/>
              <a:t>There are no universal/standard solutions to integrate public cloud resources with user companies’ internal data center resources</a:t>
            </a:r>
          </a:p>
        </p:txBody>
      </p:sp>
    </p:spTree>
    <p:extLst>
      <p:ext uri="{BB962C8B-B14F-4D97-AF65-F5344CB8AC3E}">
        <p14:creationId xmlns:p14="http://schemas.microsoft.com/office/powerpoint/2010/main" val="15340937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Cloud Computing</a:t>
            </a:r>
          </a:p>
        </p:txBody>
      </p:sp>
      <p:sp>
        <p:nvSpPr>
          <p:cNvPr id="3" name="Rectangle 2"/>
          <p:cNvSpPr>
            <a:spLocks noGrp="1"/>
          </p:cNvSpPr>
          <p:nvPr>
            <p:ph idx="1"/>
          </p:nvPr>
        </p:nvSpPr>
        <p:spPr/>
        <p:txBody>
          <a:bodyPr>
            <a:normAutofit fontScale="92500" lnSpcReduction="20000"/>
          </a:bodyPr>
          <a:lstStyle/>
          <a:p>
            <a:pPr>
              <a:buFont typeface="Arial" pitchFamily="34" charset="0"/>
              <a:buChar char="•"/>
            </a:pPr>
            <a:r>
              <a:rPr lang="en-US" sz="3200" i="1" dirty="0"/>
              <a:t> Cloud computing is a model for enabling on-demand network access </a:t>
            </a:r>
          </a:p>
          <a:p>
            <a:pPr>
              <a:buFont typeface="Arial" pitchFamily="34" charset="0"/>
              <a:buChar char="•"/>
            </a:pPr>
            <a:r>
              <a:rPr lang="en-US" sz="3200" i="1" dirty="0"/>
              <a:t> to a shared pool of configurable computing resources </a:t>
            </a:r>
          </a:p>
          <a:p>
            <a:pPr lvl="1">
              <a:buFont typeface="Arial" pitchFamily="34" charset="0"/>
              <a:buChar char="•"/>
            </a:pPr>
            <a:r>
              <a:rPr lang="en-US" sz="2800" i="1" dirty="0"/>
              <a:t>servers, </a:t>
            </a:r>
          </a:p>
          <a:p>
            <a:pPr lvl="1">
              <a:buFont typeface="Arial" pitchFamily="34" charset="0"/>
              <a:buChar char="•"/>
            </a:pPr>
            <a:r>
              <a:rPr lang="en-US" sz="2800" i="1" dirty="0"/>
              <a:t>storage, </a:t>
            </a:r>
          </a:p>
          <a:p>
            <a:pPr lvl="1">
              <a:buFont typeface="Arial" pitchFamily="34" charset="0"/>
              <a:buChar char="•"/>
            </a:pPr>
            <a:r>
              <a:rPr lang="en-US" sz="2800" i="1" dirty="0"/>
              <a:t>applications, and </a:t>
            </a:r>
          </a:p>
          <a:p>
            <a:pPr lvl="1">
              <a:buFont typeface="Arial" pitchFamily="34" charset="0"/>
              <a:buChar char="•"/>
            </a:pPr>
            <a:r>
              <a:rPr lang="en-US" sz="2800" i="1" dirty="0"/>
              <a:t>services</a:t>
            </a:r>
          </a:p>
          <a:p>
            <a:pPr>
              <a:buFont typeface="Arial" pitchFamily="34" charset="0"/>
              <a:buChar char="•"/>
            </a:pPr>
            <a:r>
              <a:rPr lang="en-US" sz="3200" i="1" dirty="0"/>
              <a:t> that can be rapidly provisioned and released with minimal effort</a:t>
            </a:r>
          </a:p>
          <a:p>
            <a:pPr marL="0" indent="0">
              <a:buNone/>
            </a:pPr>
            <a:endParaRPr lang="en-US" sz="1700" i="1" dirty="0"/>
          </a:p>
          <a:p>
            <a:pPr marL="0" indent="0">
              <a:buNone/>
            </a:pPr>
            <a:r>
              <a:rPr lang="en-US" sz="1400" i="1" dirty="0"/>
              <a:t>Source: NIST</a:t>
            </a:r>
            <a:endParaRPr lang="en-US" sz="1100" dirty="0"/>
          </a:p>
        </p:txBody>
      </p:sp>
    </p:spTree>
    <p:extLst>
      <p:ext uri="{BB962C8B-B14F-4D97-AF65-F5344CB8AC3E}">
        <p14:creationId xmlns:p14="http://schemas.microsoft.com/office/powerpoint/2010/main" val="363243850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Vendor Switching Challenges</a:t>
            </a:r>
          </a:p>
        </p:txBody>
      </p:sp>
      <p:sp>
        <p:nvSpPr>
          <p:cNvPr id="3" name="Content Placeholder 2"/>
          <p:cNvSpPr>
            <a:spLocks noGrp="1"/>
          </p:cNvSpPr>
          <p:nvPr>
            <p:ph idx="1"/>
          </p:nvPr>
        </p:nvSpPr>
        <p:spPr/>
        <p:txBody>
          <a:bodyPr/>
          <a:lstStyle/>
          <a:p>
            <a:r>
              <a:rPr lang="en-US" dirty="0"/>
              <a:t>Public cloud providers have their own architecture, operating models and pricing mechanisms and offer very little interoperability posing a big challenge for companies when they need to switch vendors</a:t>
            </a:r>
          </a:p>
        </p:txBody>
      </p:sp>
    </p:spTree>
    <p:extLst>
      <p:ext uri="{BB962C8B-B14F-4D97-AF65-F5344CB8AC3E}">
        <p14:creationId xmlns:p14="http://schemas.microsoft.com/office/powerpoint/2010/main" val="39329265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Testing on the cloud</a:t>
            </a:r>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317906930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12209A7-A53D-4689-95F7-073B371E9688}"/>
              </a:ext>
            </a:extLst>
          </p:cNvPr>
          <p:cNvSpPr>
            <a:spLocks noGrp="1"/>
          </p:cNvSpPr>
          <p:nvPr>
            <p:ph type="title"/>
          </p:nvPr>
        </p:nvSpPr>
        <p:spPr/>
        <p:txBody>
          <a:bodyPr>
            <a:normAutofit/>
          </a:bodyPr>
          <a:lstStyle/>
          <a:p>
            <a:r>
              <a:rPr lang="en-US" dirty="0"/>
              <a:t>Testing on the Cloud</a:t>
            </a:r>
          </a:p>
        </p:txBody>
      </p:sp>
      <p:sp>
        <p:nvSpPr>
          <p:cNvPr id="3" name="Content Placeholder 2">
            <a:extLst>
              <a:ext uri="{FF2B5EF4-FFF2-40B4-BE49-F238E27FC236}">
                <a16:creationId xmlns:a16="http://schemas.microsoft.com/office/drawing/2014/main" xmlns="" id="{E5E76B8E-7EA9-43B4-BD0A-509F0CD0A825}"/>
              </a:ext>
            </a:extLst>
          </p:cNvPr>
          <p:cNvSpPr>
            <a:spLocks noGrp="1"/>
          </p:cNvSpPr>
          <p:nvPr>
            <p:ph idx="1"/>
          </p:nvPr>
        </p:nvSpPr>
        <p:spPr/>
        <p:txBody>
          <a:bodyPr>
            <a:normAutofit fontScale="62500" lnSpcReduction="20000"/>
          </a:bodyPr>
          <a:lstStyle/>
          <a:p>
            <a:r>
              <a:rPr lang="en-US" dirty="0"/>
              <a:t>Setting up the test environment - software and hardware</a:t>
            </a:r>
          </a:p>
          <a:p>
            <a:r>
              <a:rPr lang="en-US" dirty="0"/>
              <a:t>Access rights</a:t>
            </a:r>
          </a:p>
          <a:p>
            <a:r>
              <a:rPr lang="en-US" dirty="0"/>
              <a:t>Functional tests</a:t>
            </a:r>
          </a:p>
          <a:p>
            <a:r>
              <a:rPr lang="en-US" dirty="0"/>
              <a:t>Tests related to  back-end servers</a:t>
            </a:r>
          </a:p>
          <a:p>
            <a:r>
              <a:rPr lang="en-US" dirty="0"/>
              <a:t>Non-functional tests</a:t>
            </a:r>
          </a:p>
          <a:p>
            <a:pPr lvl="1"/>
            <a:r>
              <a:rPr lang="en-US" dirty="0"/>
              <a:t>Reliability</a:t>
            </a:r>
          </a:p>
          <a:p>
            <a:pPr lvl="1"/>
            <a:r>
              <a:rPr lang="en-US" dirty="0"/>
              <a:t>Performance</a:t>
            </a:r>
          </a:p>
          <a:p>
            <a:pPr lvl="1"/>
            <a:r>
              <a:rPr lang="en-US" dirty="0"/>
              <a:t>Interoperability</a:t>
            </a:r>
          </a:p>
          <a:p>
            <a:pPr lvl="1"/>
            <a:r>
              <a:rPr lang="en-US" dirty="0"/>
              <a:t>Security</a:t>
            </a:r>
          </a:p>
          <a:p>
            <a:pPr lvl="1"/>
            <a:r>
              <a:rPr lang="en-US" dirty="0"/>
              <a:t>Scalability</a:t>
            </a:r>
          </a:p>
          <a:p>
            <a:pPr lvl="1"/>
            <a:r>
              <a:rPr lang="en-US" dirty="0"/>
              <a:t>Stress tests</a:t>
            </a:r>
          </a:p>
          <a:p>
            <a:r>
              <a:rPr lang="en-US" dirty="0"/>
              <a:t>Issues of performance testing</a:t>
            </a:r>
          </a:p>
          <a:p>
            <a:r>
              <a:rPr lang="en-US" dirty="0"/>
              <a:t>Tools for cloud testing</a:t>
            </a:r>
          </a:p>
          <a:p>
            <a:r>
              <a:rPr lang="en-US" dirty="0"/>
              <a:t>Testing migration to cloud</a:t>
            </a:r>
          </a:p>
          <a:p>
            <a:r>
              <a:rPr lang="en-US" dirty="0"/>
              <a:t>Cloud and Automation</a:t>
            </a:r>
          </a:p>
          <a:p>
            <a:endParaRPr lang="en-US" dirty="0"/>
          </a:p>
        </p:txBody>
      </p:sp>
    </p:spTree>
    <p:extLst>
      <p:ext uri="{BB962C8B-B14F-4D97-AF65-F5344CB8AC3E}">
        <p14:creationId xmlns:p14="http://schemas.microsoft.com/office/powerpoint/2010/main" val="198988719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ectangle 29"/>
          <p:cNvSpPr/>
          <p:nvPr/>
        </p:nvSpPr>
        <p:spPr bwMode="auto">
          <a:xfrm>
            <a:off x="7019925" y="2453389"/>
            <a:ext cx="1597025" cy="2677015"/>
          </a:xfrm>
          <a:prstGeom prst="rect">
            <a:avLst/>
          </a:prstGeom>
          <a:solidFill>
            <a:schemeClr val="bg1"/>
          </a:solidFill>
          <a:ln>
            <a:solidFill>
              <a:schemeClr val="bg1">
                <a:lumMod val="85000"/>
              </a:schemeClr>
            </a:solidFill>
          </a:ln>
        </p:spPr>
        <p:style>
          <a:lnRef idx="1">
            <a:schemeClr val="accent6">
              <a:tint val="40000"/>
              <a:alpha val="90000"/>
              <a:hueOff val="0"/>
              <a:satOff val="0"/>
              <a:lumOff val="0"/>
              <a:alphaOff val="0"/>
            </a:schemeClr>
          </a:lnRef>
          <a:fillRef idx="1">
            <a:schemeClr val="accent6">
              <a:tint val="40000"/>
              <a:alpha val="90000"/>
              <a:hueOff val="0"/>
              <a:satOff val="0"/>
              <a:lumOff val="0"/>
              <a:alphaOff val="0"/>
            </a:schemeClr>
          </a:fillRef>
          <a:effectRef idx="0">
            <a:schemeClr val="accent6">
              <a:tint val="40000"/>
              <a:alpha val="90000"/>
              <a:hueOff val="0"/>
              <a:satOff val="0"/>
              <a:lumOff val="0"/>
              <a:alphaOff val="0"/>
            </a:schemeClr>
          </a:effectRef>
          <a:fontRef idx="minor">
            <a:schemeClr val="dk1">
              <a:hueOff val="0"/>
              <a:satOff val="0"/>
              <a:lumOff val="0"/>
              <a:alphaOff val="0"/>
            </a:schemeClr>
          </a:fontRef>
        </p:style>
      </p:sp>
      <p:sp>
        <p:nvSpPr>
          <p:cNvPr id="31" name="Rectangle 30"/>
          <p:cNvSpPr/>
          <p:nvPr/>
        </p:nvSpPr>
        <p:spPr bwMode="auto">
          <a:xfrm>
            <a:off x="5381625" y="2453389"/>
            <a:ext cx="1592262" cy="2677015"/>
          </a:xfrm>
          <a:prstGeom prst="rect">
            <a:avLst/>
          </a:prstGeom>
          <a:solidFill>
            <a:schemeClr val="bg1"/>
          </a:solidFill>
          <a:ln>
            <a:solidFill>
              <a:schemeClr val="bg1">
                <a:lumMod val="85000"/>
              </a:schemeClr>
            </a:solidFill>
          </a:ln>
        </p:spPr>
        <p:style>
          <a:lnRef idx="1">
            <a:schemeClr val="accent5">
              <a:tint val="40000"/>
              <a:alpha val="90000"/>
              <a:hueOff val="0"/>
              <a:satOff val="0"/>
              <a:lumOff val="0"/>
              <a:alphaOff val="0"/>
            </a:schemeClr>
          </a:lnRef>
          <a:fillRef idx="1">
            <a:schemeClr val="accent5">
              <a:tint val="40000"/>
              <a:alpha val="90000"/>
              <a:hueOff val="0"/>
              <a:satOff val="0"/>
              <a:lumOff val="0"/>
              <a:alphaOff val="0"/>
            </a:schemeClr>
          </a:fillRef>
          <a:effectRef idx="0">
            <a:schemeClr val="accent5">
              <a:tint val="40000"/>
              <a:alpha val="90000"/>
              <a:hueOff val="0"/>
              <a:satOff val="0"/>
              <a:lumOff val="0"/>
              <a:alphaOff val="0"/>
            </a:schemeClr>
          </a:effectRef>
          <a:fontRef idx="minor">
            <a:schemeClr val="dk1">
              <a:hueOff val="0"/>
              <a:satOff val="0"/>
              <a:lumOff val="0"/>
              <a:alphaOff val="0"/>
            </a:schemeClr>
          </a:fontRef>
        </p:style>
      </p:sp>
      <p:sp>
        <p:nvSpPr>
          <p:cNvPr id="32" name="Rectangle 31"/>
          <p:cNvSpPr/>
          <p:nvPr/>
        </p:nvSpPr>
        <p:spPr bwMode="auto">
          <a:xfrm>
            <a:off x="461962" y="2452868"/>
            <a:ext cx="1597025" cy="2680290"/>
          </a:xfrm>
          <a:prstGeom prst="rect">
            <a:avLst/>
          </a:prstGeom>
          <a:solidFill>
            <a:schemeClr val="bg1">
              <a:alpha val="90000"/>
            </a:schemeClr>
          </a:solidFill>
          <a:ln>
            <a:solidFill>
              <a:schemeClr val="bg1">
                <a:lumMod val="85000"/>
                <a:alpha val="90000"/>
              </a:schemeClr>
            </a:solidFill>
          </a:ln>
        </p:spPr>
        <p:style>
          <a:lnRef idx="1">
            <a:schemeClr val="accent2">
              <a:tint val="40000"/>
              <a:alpha val="90000"/>
              <a:hueOff val="0"/>
              <a:satOff val="0"/>
              <a:lumOff val="0"/>
              <a:alphaOff val="0"/>
            </a:schemeClr>
          </a:lnRef>
          <a:fillRef idx="1">
            <a:schemeClr val="accent2">
              <a:tint val="40000"/>
              <a:alpha val="90000"/>
              <a:hueOff val="0"/>
              <a:satOff val="0"/>
              <a:lumOff val="0"/>
              <a:alphaOff val="0"/>
            </a:schemeClr>
          </a:fillRef>
          <a:effectRef idx="0">
            <a:schemeClr val="accent2">
              <a:tint val="40000"/>
              <a:alpha val="90000"/>
              <a:hueOff val="0"/>
              <a:satOff val="0"/>
              <a:lumOff val="0"/>
              <a:alphaOff val="0"/>
            </a:schemeClr>
          </a:effectRef>
          <a:fontRef idx="minor">
            <a:schemeClr val="dk1">
              <a:hueOff val="0"/>
              <a:satOff val="0"/>
              <a:lumOff val="0"/>
              <a:alphaOff val="0"/>
            </a:schemeClr>
          </a:fontRef>
        </p:style>
      </p:sp>
      <p:sp>
        <p:nvSpPr>
          <p:cNvPr id="33" name="Rectangle 32"/>
          <p:cNvSpPr/>
          <p:nvPr/>
        </p:nvSpPr>
        <p:spPr bwMode="auto">
          <a:xfrm>
            <a:off x="2108200" y="2453389"/>
            <a:ext cx="1582737" cy="2677015"/>
          </a:xfrm>
          <a:prstGeom prst="rect">
            <a:avLst/>
          </a:prstGeom>
          <a:solidFill>
            <a:schemeClr val="bg1"/>
          </a:solidFill>
          <a:ln>
            <a:solidFill>
              <a:schemeClr val="bg1">
                <a:lumMod val="85000"/>
              </a:schemeClr>
            </a:solidFill>
          </a:ln>
        </p:spPr>
        <p:style>
          <a:lnRef idx="1">
            <a:schemeClr val="accent3">
              <a:tint val="40000"/>
              <a:alpha val="90000"/>
              <a:hueOff val="0"/>
              <a:satOff val="0"/>
              <a:lumOff val="0"/>
              <a:alphaOff val="0"/>
            </a:schemeClr>
          </a:lnRef>
          <a:fillRef idx="1">
            <a:schemeClr val="accent3">
              <a:tint val="40000"/>
              <a:alpha val="90000"/>
              <a:hueOff val="0"/>
              <a:satOff val="0"/>
              <a:lumOff val="0"/>
              <a:alphaOff val="0"/>
            </a:schemeClr>
          </a:fillRef>
          <a:effectRef idx="0">
            <a:schemeClr val="accent3">
              <a:tint val="40000"/>
              <a:alpha val="90000"/>
              <a:hueOff val="0"/>
              <a:satOff val="0"/>
              <a:lumOff val="0"/>
              <a:alphaOff val="0"/>
            </a:schemeClr>
          </a:effectRef>
          <a:fontRef idx="minor">
            <a:schemeClr val="dk1">
              <a:hueOff val="0"/>
              <a:satOff val="0"/>
              <a:lumOff val="0"/>
              <a:alphaOff val="0"/>
            </a:schemeClr>
          </a:fontRef>
        </p:style>
      </p:sp>
      <p:sp>
        <p:nvSpPr>
          <p:cNvPr id="34" name="Rectangle 33"/>
          <p:cNvSpPr/>
          <p:nvPr/>
        </p:nvSpPr>
        <p:spPr bwMode="auto">
          <a:xfrm>
            <a:off x="3748087" y="2453389"/>
            <a:ext cx="1582738" cy="2677015"/>
          </a:xfrm>
          <a:prstGeom prst="rect">
            <a:avLst/>
          </a:prstGeom>
          <a:solidFill>
            <a:schemeClr val="bg1"/>
          </a:solidFill>
          <a:ln>
            <a:solidFill>
              <a:schemeClr val="bg1">
                <a:lumMod val="85000"/>
              </a:schemeClr>
            </a:solidFill>
          </a:ln>
        </p:spPr>
        <p:style>
          <a:lnRef idx="1">
            <a:schemeClr val="accent4">
              <a:tint val="40000"/>
              <a:alpha val="90000"/>
              <a:hueOff val="0"/>
              <a:satOff val="0"/>
              <a:lumOff val="0"/>
              <a:alphaOff val="0"/>
            </a:schemeClr>
          </a:lnRef>
          <a:fillRef idx="1">
            <a:schemeClr val="accent4">
              <a:tint val="40000"/>
              <a:alpha val="90000"/>
              <a:hueOff val="0"/>
              <a:satOff val="0"/>
              <a:lumOff val="0"/>
              <a:alphaOff val="0"/>
            </a:schemeClr>
          </a:fillRef>
          <a:effectRef idx="0">
            <a:schemeClr val="accent4">
              <a:tint val="40000"/>
              <a:alpha val="90000"/>
              <a:hueOff val="0"/>
              <a:satOff val="0"/>
              <a:lumOff val="0"/>
              <a:alphaOff val="0"/>
            </a:schemeClr>
          </a:effectRef>
          <a:fontRef idx="minor">
            <a:schemeClr val="dk1">
              <a:hueOff val="0"/>
              <a:satOff val="0"/>
              <a:lumOff val="0"/>
              <a:alphaOff val="0"/>
            </a:schemeClr>
          </a:fontRef>
        </p:style>
      </p:sp>
      <p:sp>
        <p:nvSpPr>
          <p:cNvPr id="35" name="Freeform 34"/>
          <p:cNvSpPr/>
          <p:nvPr/>
        </p:nvSpPr>
        <p:spPr bwMode="auto">
          <a:xfrm>
            <a:off x="7016750" y="2452867"/>
            <a:ext cx="1617662" cy="609600"/>
          </a:xfrm>
          <a:custGeom>
            <a:avLst/>
            <a:gdLst>
              <a:gd name="connsiteX0" fmla="*/ 0 w 1596642"/>
              <a:gd name="connsiteY0" fmla="*/ 0 h 609452"/>
              <a:gd name="connsiteX1" fmla="*/ 1596642 w 1596642"/>
              <a:gd name="connsiteY1" fmla="*/ 0 h 609452"/>
              <a:gd name="connsiteX2" fmla="*/ 1596642 w 1596642"/>
              <a:gd name="connsiteY2" fmla="*/ 609452 h 609452"/>
              <a:gd name="connsiteX3" fmla="*/ 0 w 1596642"/>
              <a:gd name="connsiteY3" fmla="*/ 609452 h 609452"/>
              <a:gd name="connsiteX4" fmla="*/ 0 w 1596642"/>
              <a:gd name="connsiteY4" fmla="*/ 0 h 6094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6642" h="609452">
                <a:moveTo>
                  <a:pt x="0" y="0"/>
                </a:moveTo>
                <a:lnTo>
                  <a:pt x="1596642" y="0"/>
                </a:lnTo>
                <a:lnTo>
                  <a:pt x="1596642" y="609452"/>
                </a:lnTo>
                <a:lnTo>
                  <a:pt x="0" y="609452"/>
                </a:lnTo>
                <a:lnTo>
                  <a:pt x="0" y="0"/>
                </a:lnTo>
                <a:close/>
              </a:path>
            </a:pathLst>
          </a:custGeom>
          <a:solidFill>
            <a:srgbClr val="DABE00"/>
          </a:solidFill>
          <a:ln>
            <a:noFill/>
          </a:ln>
        </p:spPr>
        <p:style>
          <a:lnRef idx="2">
            <a:schemeClr val="accent6">
              <a:shade val="50000"/>
            </a:schemeClr>
          </a:lnRef>
          <a:fillRef idx="1">
            <a:schemeClr val="accent6"/>
          </a:fillRef>
          <a:effectRef idx="0">
            <a:schemeClr val="accent6"/>
          </a:effectRef>
          <a:fontRef idx="minor">
            <a:schemeClr val="lt1"/>
          </a:fontRef>
        </p:style>
        <p:txBody>
          <a:bodyPr lIns="92456" tIns="52832" rIns="92456" bIns="52832" spcCol="1270" anchor="ctr"/>
          <a:lstStyle/>
          <a:p>
            <a:pPr algn="ctr" defTabSz="577850">
              <a:lnSpc>
                <a:spcPct val="90000"/>
              </a:lnSpc>
              <a:spcAft>
                <a:spcPct val="35000"/>
              </a:spcAft>
              <a:defRPr/>
            </a:pPr>
            <a:r>
              <a:rPr lang="en-NZ" sz="1500" b="1" dirty="0">
                <a:solidFill>
                  <a:prstClr val="white"/>
                </a:solidFill>
              </a:rPr>
              <a:t>Test Closure</a:t>
            </a:r>
          </a:p>
        </p:txBody>
      </p:sp>
      <p:sp>
        <p:nvSpPr>
          <p:cNvPr id="36" name="Freeform 35"/>
          <p:cNvSpPr/>
          <p:nvPr/>
        </p:nvSpPr>
        <p:spPr bwMode="auto">
          <a:xfrm>
            <a:off x="466725" y="2452867"/>
            <a:ext cx="1595437" cy="609600"/>
          </a:xfrm>
          <a:custGeom>
            <a:avLst/>
            <a:gdLst>
              <a:gd name="connsiteX0" fmla="*/ 0 w 1596642"/>
              <a:gd name="connsiteY0" fmla="*/ 0 h 609452"/>
              <a:gd name="connsiteX1" fmla="*/ 1596642 w 1596642"/>
              <a:gd name="connsiteY1" fmla="*/ 0 h 609452"/>
              <a:gd name="connsiteX2" fmla="*/ 1596642 w 1596642"/>
              <a:gd name="connsiteY2" fmla="*/ 609452 h 609452"/>
              <a:gd name="connsiteX3" fmla="*/ 0 w 1596642"/>
              <a:gd name="connsiteY3" fmla="*/ 609452 h 609452"/>
              <a:gd name="connsiteX4" fmla="*/ 0 w 1596642"/>
              <a:gd name="connsiteY4" fmla="*/ 0 h 6094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6642" h="609452">
                <a:moveTo>
                  <a:pt x="0" y="0"/>
                </a:moveTo>
                <a:lnTo>
                  <a:pt x="1596642" y="0"/>
                </a:lnTo>
                <a:lnTo>
                  <a:pt x="1596642" y="609452"/>
                </a:lnTo>
                <a:lnTo>
                  <a:pt x="0" y="609452"/>
                </a:lnTo>
                <a:lnTo>
                  <a:pt x="0" y="0"/>
                </a:lnTo>
                <a:close/>
              </a:path>
            </a:pathLst>
          </a:custGeom>
          <a:solidFill>
            <a:srgbClr val="0070C0"/>
          </a:solidFill>
          <a:ln>
            <a:noFill/>
          </a:ln>
        </p:spPr>
        <p:style>
          <a:lnRef idx="2">
            <a:schemeClr val="accent2">
              <a:shade val="50000"/>
            </a:schemeClr>
          </a:lnRef>
          <a:fillRef idx="1">
            <a:schemeClr val="accent2"/>
          </a:fillRef>
          <a:effectRef idx="0">
            <a:schemeClr val="accent2"/>
          </a:effectRef>
          <a:fontRef idx="minor">
            <a:schemeClr val="lt1"/>
          </a:fontRef>
        </p:style>
        <p:txBody>
          <a:bodyPr lIns="85344" tIns="48768" rIns="85344" bIns="48768" spcCol="1270" anchor="ctr"/>
          <a:lstStyle/>
          <a:p>
            <a:pPr algn="ctr" defTabSz="533400">
              <a:lnSpc>
                <a:spcPct val="90000"/>
              </a:lnSpc>
              <a:spcAft>
                <a:spcPct val="35000"/>
              </a:spcAft>
              <a:defRPr/>
            </a:pPr>
            <a:r>
              <a:rPr lang="en-US" sz="1500" b="1" dirty="0">
                <a:solidFill>
                  <a:prstClr val="white"/>
                </a:solidFill>
              </a:rPr>
              <a:t>Test Planning</a:t>
            </a:r>
          </a:p>
        </p:txBody>
      </p:sp>
      <p:sp>
        <p:nvSpPr>
          <p:cNvPr id="37" name="Freeform 36"/>
          <p:cNvSpPr/>
          <p:nvPr/>
        </p:nvSpPr>
        <p:spPr bwMode="auto">
          <a:xfrm>
            <a:off x="2108200" y="2452867"/>
            <a:ext cx="1595437" cy="609600"/>
          </a:xfrm>
          <a:custGeom>
            <a:avLst/>
            <a:gdLst>
              <a:gd name="connsiteX0" fmla="*/ 0 w 1596642"/>
              <a:gd name="connsiteY0" fmla="*/ 0 h 609452"/>
              <a:gd name="connsiteX1" fmla="*/ 1596642 w 1596642"/>
              <a:gd name="connsiteY1" fmla="*/ 0 h 609452"/>
              <a:gd name="connsiteX2" fmla="*/ 1596642 w 1596642"/>
              <a:gd name="connsiteY2" fmla="*/ 609452 h 609452"/>
              <a:gd name="connsiteX3" fmla="*/ 0 w 1596642"/>
              <a:gd name="connsiteY3" fmla="*/ 609452 h 609452"/>
              <a:gd name="connsiteX4" fmla="*/ 0 w 1596642"/>
              <a:gd name="connsiteY4" fmla="*/ 0 h 6094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6642" h="609452">
                <a:moveTo>
                  <a:pt x="0" y="0"/>
                </a:moveTo>
                <a:lnTo>
                  <a:pt x="1596642" y="0"/>
                </a:lnTo>
                <a:lnTo>
                  <a:pt x="1596642" y="609452"/>
                </a:lnTo>
                <a:lnTo>
                  <a:pt x="0" y="609452"/>
                </a:lnTo>
                <a:lnTo>
                  <a:pt x="0" y="0"/>
                </a:lnTo>
                <a:close/>
              </a:path>
            </a:pathLst>
          </a:custGeom>
          <a:solidFill>
            <a:srgbClr val="BFBFBF"/>
          </a:solidFill>
          <a:ln>
            <a:noFill/>
          </a:ln>
        </p:spPr>
        <p:style>
          <a:lnRef idx="2">
            <a:schemeClr val="accent1">
              <a:shade val="50000"/>
            </a:schemeClr>
          </a:lnRef>
          <a:fillRef idx="1">
            <a:schemeClr val="accent1"/>
          </a:fillRef>
          <a:effectRef idx="0">
            <a:schemeClr val="accent1"/>
          </a:effectRef>
          <a:fontRef idx="minor">
            <a:schemeClr val="lt1"/>
          </a:fontRef>
        </p:style>
        <p:txBody>
          <a:bodyPr lIns="85344" tIns="48768" rIns="85344" bIns="48768" spcCol="1270" anchor="ctr"/>
          <a:lstStyle/>
          <a:p>
            <a:pPr algn="ctr" defTabSz="533400">
              <a:lnSpc>
                <a:spcPct val="90000"/>
              </a:lnSpc>
              <a:spcAft>
                <a:spcPts val="0"/>
              </a:spcAft>
              <a:defRPr/>
            </a:pPr>
            <a:r>
              <a:rPr lang="en-NZ" sz="1500" b="1" dirty="0">
                <a:solidFill>
                  <a:prstClr val="white"/>
                </a:solidFill>
              </a:rPr>
              <a:t>Test Design</a:t>
            </a:r>
            <a:endParaRPr lang="en-US" sz="1500" b="1" dirty="0">
              <a:solidFill>
                <a:prstClr val="white"/>
              </a:solidFill>
            </a:endParaRPr>
          </a:p>
        </p:txBody>
      </p:sp>
      <p:sp>
        <p:nvSpPr>
          <p:cNvPr id="38" name="Freeform 37"/>
          <p:cNvSpPr/>
          <p:nvPr/>
        </p:nvSpPr>
        <p:spPr bwMode="auto">
          <a:xfrm>
            <a:off x="3744912" y="2452867"/>
            <a:ext cx="1597025" cy="609600"/>
          </a:xfrm>
          <a:custGeom>
            <a:avLst/>
            <a:gdLst>
              <a:gd name="connsiteX0" fmla="*/ 0 w 1596642"/>
              <a:gd name="connsiteY0" fmla="*/ 0 h 609452"/>
              <a:gd name="connsiteX1" fmla="*/ 1596642 w 1596642"/>
              <a:gd name="connsiteY1" fmla="*/ 0 h 609452"/>
              <a:gd name="connsiteX2" fmla="*/ 1596642 w 1596642"/>
              <a:gd name="connsiteY2" fmla="*/ 609452 h 609452"/>
              <a:gd name="connsiteX3" fmla="*/ 0 w 1596642"/>
              <a:gd name="connsiteY3" fmla="*/ 609452 h 609452"/>
              <a:gd name="connsiteX4" fmla="*/ 0 w 1596642"/>
              <a:gd name="connsiteY4" fmla="*/ 0 h 6094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6642" h="609452">
                <a:moveTo>
                  <a:pt x="0" y="0"/>
                </a:moveTo>
                <a:lnTo>
                  <a:pt x="1596642" y="0"/>
                </a:lnTo>
                <a:lnTo>
                  <a:pt x="1596642" y="609452"/>
                </a:lnTo>
                <a:lnTo>
                  <a:pt x="0" y="609452"/>
                </a:lnTo>
                <a:lnTo>
                  <a:pt x="0" y="0"/>
                </a:lnTo>
                <a:close/>
              </a:path>
            </a:pathLst>
          </a:custGeom>
          <a:solidFill>
            <a:srgbClr val="EE6C0A"/>
          </a:solidFill>
          <a:ln>
            <a:noFill/>
          </a:ln>
        </p:spPr>
        <p:style>
          <a:lnRef idx="2">
            <a:schemeClr val="accent4">
              <a:shade val="50000"/>
            </a:schemeClr>
          </a:lnRef>
          <a:fillRef idx="1">
            <a:schemeClr val="accent4"/>
          </a:fillRef>
          <a:effectRef idx="0">
            <a:schemeClr val="accent4"/>
          </a:effectRef>
          <a:fontRef idx="minor">
            <a:schemeClr val="lt1"/>
          </a:fontRef>
        </p:style>
        <p:txBody>
          <a:bodyPr lIns="92456" tIns="52832" rIns="92456" bIns="52832" spcCol="1270" anchor="ctr"/>
          <a:lstStyle/>
          <a:p>
            <a:pPr algn="ctr" defTabSz="577850">
              <a:lnSpc>
                <a:spcPct val="90000"/>
              </a:lnSpc>
              <a:spcAft>
                <a:spcPct val="35000"/>
              </a:spcAft>
              <a:defRPr/>
            </a:pPr>
            <a:r>
              <a:rPr lang="en-NZ" sz="1500" b="1" dirty="0">
                <a:solidFill>
                  <a:prstClr val="white"/>
                </a:solidFill>
              </a:rPr>
              <a:t>Cloud Setup</a:t>
            </a:r>
          </a:p>
        </p:txBody>
      </p:sp>
      <p:sp>
        <p:nvSpPr>
          <p:cNvPr id="39" name="Freeform 38"/>
          <p:cNvSpPr/>
          <p:nvPr/>
        </p:nvSpPr>
        <p:spPr bwMode="auto">
          <a:xfrm>
            <a:off x="5386387" y="2452867"/>
            <a:ext cx="1595438" cy="609600"/>
          </a:xfrm>
          <a:custGeom>
            <a:avLst/>
            <a:gdLst>
              <a:gd name="connsiteX0" fmla="*/ 0 w 1596642"/>
              <a:gd name="connsiteY0" fmla="*/ 0 h 609452"/>
              <a:gd name="connsiteX1" fmla="*/ 1596642 w 1596642"/>
              <a:gd name="connsiteY1" fmla="*/ 0 h 609452"/>
              <a:gd name="connsiteX2" fmla="*/ 1596642 w 1596642"/>
              <a:gd name="connsiteY2" fmla="*/ 609452 h 609452"/>
              <a:gd name="connsiteX3" fmla="*/ 0 w 1596642"/>
              <a:gd name="connsiteY3" fmla="*/ 609452 h 609452"/>
              <a:gd name="connsiteX4" fmla="*/ 0 w 1596642"/>
              <a:gd name="connsiteY4" fmla="*/ 0 h 6094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6642" h="609452">
                <a:moveTo>
                  <a:pt x="0" y="0"/>
                </a:moveTo>
                <a:lnTo>
                  <a:pt x="1596642" y="0"/>
                </a:lnTo>
                <a:lnTo>
                  <a:pt x="1596642" y="609452"/>
                </a:lnTo>
                <a:lnTo>
                  <a:pt x="0" y="609452"/>
                </a:lnTo>
                <a:lnTo>
                  <a:pt x="0" y="0"/>
                </a:lnTo>
                <a:close/>
              </a:path>
            </a:pathLst>
          </a:custGeom>
          <a:solidFill>
            <a:srgbClr val="BFBFBF"/>
          </a:solidFill>
          <a:ln>
            <a:noFill/>
          </a:ln>
        </p:spPr>
        <p:style>
          <a:lnRef idx="2">
            <a:schemeClr val="accent1">
              <a:shade val="50000"/>
            </a:schemeClr>
          </a:lnRef>
          <a:fillRef idx="1">
            <a:schemeClr val="accent1"/>
          </a:fillRef>
          <a:effectRef idx="0">
            <a:schemeClr val="accent1"/>
          </a:effectRef>
          <a:fontRef idx="minor">
            <a:schemeClr val="lt1"/>
          </a:fontRef>
        </p:style>
        <p:txBody>
          <a:bodyPr lIns="92456" tIns="52832" rIns="92456" bIns="52832" spcCol="1270" anchor="ctr"/>
          <a:lstStyle/>
          <a:p>
            <a:pPr algn="ctr" defTabSz="577850">
              <a:lnSpc>
                <a:spcPct val="90000"/>
              </a:lnSpc>
              <a:spcAft>
                <a:spcPct val="35000"/>
              </a:spcAft>
              <a:defRPr/>
            </a:pPr>
            <a:r>
              <a:rPr lang="en-NZ" sz="1500" b="1" dirty="0">
                <a:solidFill>
                  <a:prstClr val="white"/>
                </a:solidFill>
              </a:rPr>
              <a:t>Test Execution</a:t>
            </a:r>
            <a:endParaRPr lang="en-US" sz="1500" b="1" dirty="0">
              <a:solidFill>
                <a:prstClr val="white"/>
              </a:solidFill>
            </a:endParaRPr>
          </a:p>
        </p:txBody>
      </p:sp>
      <p:sp>
        <p:nvSpPr>
          <p:cNvPr id="40" name="TextBox 39"/>
          <p:cNvSpPr txBox="1"/>
          <p:nvPr/>
        </p:nvSpPr>
        <p:spPr>
          <a:xfrm>
            <a:off x="441325" y="3135492"/>
            <a:ext cx="1585912" cy="1015663"/>
          </a:xfrm>
          <a:prstGeom prst="rect">
            <a:avLst/>
          </a:prstGeom>
          <a:noFill/>
        </p:spPr>
        <p:txBody>
          <a:bodyPr>
            <a:spAutoFit/>
          </a:bodyPr>
          <a:lstStyle/>
          <a:p>
            <a:pPr marL="171450" indent="-171450" fontAlgn="auto">
              <a:spcBef>
                <a:spcPts val="0"/>
              </a:spcBef>
              <a:spcAft>
                <a:spcPts val="0"/>
              </a:spcAft>
              <a:buClr>
                <a:srgbClr val="E86C0A"/>
              </a:buClr>
              <a:buFont typeface="Webdings" pitchFamily="18" charset="2"/>
              <a:buChar char="Ö"/>
              <a:defRPr/>
            </a:pPr>
            <a:r>
              <a:rPr lang="en-US" sz="1200" dirty="0">
                <a:solidFill>
                  <a:prstClr val="black">
                    <a:lumMod val="75000"/>
                    <a:lumOff val="25000"/>
                  </a:prstClr>
                </a:solidFill>
                <a:cs typeface="Arial" panose="020B0604020202020204" pitchFamily="34" charset="0"/>
              </a:rPr>
              <a:t>Standard Test Plan activities</a:t>
            </a:r>
            <a:endParaRPr lang="en-US" sz="1200" dirty="0">
              <a:solidFill>
                <a:prstClr val="black">
                  <a:lumMod val="95000"/>
                  <a:lumOff val="5000"/>
                </a:prstClr>
              </a:solidFill>
              <a:cs typeface="Arial" panose="020B0604020202020204" pitchFamily="34" charset="0"/>
            </a:endParaRPr>
          </a:p>
          <a:p>
            <a:pPr fontAlgn="auto">
              <a:spcBef>
                <a:spcPts val="0"/>
              </a:spcBef>
              <a:spcAft>
                <a:spcPts val="0"/>
              </a:spcAft>
              <a:defRPr/>
            </a:pPr>
            <a:endParaRPr lang="en-US" sz="1200" i="1" dirty="0">
              <a:solidFill>
                <a:srgbClr val="0070C0"/>
              </a:solidFill>
              <a:latin typeface="Calibri"/>
              <a:cs typeface="Arial" panose="020B0604020202020204" pitchFamily="34" charset="0"/>
            </a:endParaRPr>
          </a:p>
          <a:p>
            <a:pPr fontAlgn="auto">
              <a:spcBef>
                <a:spcPts val="0"/>
              </a:spcBef>
              <a:spcAft>
                <a:spcPts val="0"/>
              </a:spcAft>
              <a:defRPr/>
            </a:pPr>
            <a:endParaRPr lang="en-US" sz="1200" i="1" dirty="0">
              <a:solidFill>
                <a:srgbClr val="0070C0"/>
              </a:solidFill>
              <a:latin typeface="Calibri"/>
              <a:cs typeface="Arial" panose="020B0604020202020204" pitchFamily="34" charset="0"/>
            </a:endParaRPr>
          </a:p>
          <a:p>
            <a:pPr fontAlgn="auto">
              <a:spcBef>
                <a:spcPts val="0"/>
              </a:spcBef>
              <a:spcAft>
                <a:spcPts val="0"/>
              </a:spcAft>
              <a:defRPr/>
            </a:pPr>
            <a:endParaRPr lang="en-US" sz="1200" i="1" dirty="0">
              <a:solidFill>
                <a:srgbClr val="0070C0"/>
              </a:solidFill>
              <a:latin typeface="Calibri"/>
              <a:cs typeface="Arial" panose="020B0604020202020204" pitchFamily="34" charset="0"/>
            </a:endParaRPr>
          </a:p>
        </p:txBody>
      </p:sp>
      <p:sp>
        <p:nvSpPr>
          <p:cNvPr id="41" name="TextBox 40"/>
          <p:cNvSpPr txBox="1"/>
          <p:nvPr/>
        </p:nvSpPr>
        <p:spPr>
          <a:xfrm>
            <a:off x="2079625" y="3148192"/>
            <a:ext cx="1627187" cy="461665"/>
          </a:xfrm>
          <a:prstGeom prst="rect">
            <a:avLst/>
          </a:prstGeom>
          <a:noFill/>
        </p:spPr>
        <p:txBody>
          <a:bodyPr>
            <a:spAutoFit/>
          </a:bodyPr>
          <a:lstStyle/>
          <a:p>
            <a:pPr marL="171450" indent="-171450" fontAlgn="auto">
              <a:spcBef>
                <a:spcPts val="0"/>
              </a:spcBef>
              <a:spcAft>
                <a:spcPts val="0"/>
              </a:spcAft>
              <a:buClr>
                <a:srgbClr val="E86C0A"/>
              </a:buClr>
              <a:buFont typeface="Webdings" pitchFamily="18" charset="2"/>
              <a:buChar char="Ö"/>
              <a:defRPr/>
            </a:pPr>
            <a:r>
              <a:rPr lang="en-IN" sz="1200" dirty="0">
                <a:solidFill>
                  <a:prstClr val="black">
                    <a:lumMod val="95000"/>
                    <a:lumOff val="5000"/>
                  </a:prstClr>
                </a:solidFill>
                <a:cs typeface="Arial" panose="020B0604020202020204" pitchFamily="34" charset="0"/>
              </a:rPr>
              <a:t>Use of Test Design Techniques</a:t>
            </a:r>
            <a:endParaRPr lang="en-US" sz="1200" dirty="0">
              <a:solidFill>
                <a:prstClr val="black">
                  <a:lumMod val="95000"/>
                  <a:lumOff val="5000"/>
                </a:prstClr>
              </a:solidFill>
              <a:cs typeface="Arial" panose="020B0604020202020204" pitchFamily="34" charset="0"/>
            </a:endParaRPr>
          </a:p>
        </p:txBody>
      </p:sp>
      <p:sp>
        <p:nvSpPr>
          <p:cNvPr id="42" name="TextBox 41"/>
          <p:cNvSpPr txBox="1"/>
          <p:nvPr/>
        </p:nvSpPr>
        <p:spPr>
          <a:xfrm>
            <a:off x="3716338" y="3172005"/>
            <a:ext cx="1625600" cy="1200329"/>
          </a:xfrm>
          <a:prstGeom prst="rect">
            <a:avLst/>
          </a:prstGeom>
          <a:noFill/>
        </p:spPr>
        <p:txBody>
          <a:bodyPr wrap="square">
            <a:spAutoFit/>
          </a:bodyPr>
          <a:lstStyle/>
          <a:p>
            <a:pPr marL="171450" indent="-171450" fontAlgn="auto">
              <a:spcBef>
                <a:spcPts val="0"/>
              </a:spcBef>
              <a:spcAft>
                <a:spcPts val="0"/>
              </a:spcAft>
              <a:buClr>
                <a:srgbClr val="E86C0A"/>
              </a:buClr>
              <a:buFont typeface="Webdings" pitchFamily="18" charset="2"/>
              <a:buChar char="Ö"/>
              <a:defRPr/>
            </a:pPr>
            <a:r>
              <a:rPr lang="en-US" sz="1200" dirty="0">
                <a:solidFill>
                  <a:prstClr val="black">
                    <a:lumMod val="95000"/>
                    <a:lumOff val="5000"/>
                  </a:prstClr>
                </a:solidFill>
                <a:cs typeface="Arial" panose="020B0604020202020204" pitchFamily="34" charset="0"/>
              </a:rPr>
              <a:t>Setup Cloud environment</a:t>
            </a:r>
            <a:endParaRPr lang="en-US" sz="1200" dirty="0">
              <a:solidFill>
                <a:prstClr val="black"/>
              </a:solidFill>
              <a:cs typeface="Arial" panose="020B0604020202020204" pitchFamily="34" charset="0"/>
            </a:endParaRPr>
          </a:p>
          <a:p>
            <a:pPr marL="171450" indent="-171450" fontAlgn="auto">
              <a:spcBef>
                <a:spcPts val="0"/>
              </a:spcBef>
              <a:spcAft>
                <a:spcPts val="0"/>
              </a:spcAft>
              <a:buClr>
                <a:srgbClr val="E86C0A"/>
              </a:buClr>
              <a:buFont typeface="Webdings" pitchFamily="18" charset="2"/>
              <a:buChar char="Ö"/>
              <a:defRPr/>
            </a:pPr>
            <a:r>
              <a:rPr lang="en-US" sz="1200" dirty="0">
                <a:solidFill>
                  <a:prstClr val="black">
                    <a:lumMod val="95000"/>
                    <a:lumOff val="5000"/>
                  </a:prstClr>
                </a:solidFill>
                <a:cs typeface="Arial" panose="020B0604020202020204" pitchFamily="34" charset="0"/>
              </a:rPr>
              <a:t>Understand key Cloud functions</a:t>
            </a:r>
          </a:p>
          <a:p>
            <a:pPr marL="171450" indent="-171450" fontAlgn="auto">
              <a:spcBef>
                <a:spcPts val="0"/>
              </a:spcBef>
              <a:spcAft>
                <a:spcPts val="0"/>
              </a:spcAft>
              <a:buClr>
                <a:srgbClr val="E86C0A"/>
              </a:buClr>
              <a:buFont typeface="Webdings" pitchFamily="18" charset="2"/>
              <a:buChar char="Ö"/>
              <a:defRPr/>
            </a:pPr>
            <a:r>
              <a:rPr lang="en-US" sz="1200" dirty="0">
                <a:solidFill>
                  <a:prstClr val="black">
                    <a:lumMod val="95000"/>
                    <a:lumOff val="5000"/>
                  </a:prstClr>
                </a:solidFill>
                <a:cs typeface="Arial" panose="020B0604020202020204" pitchFamily="34" charset="0"/>
              </a:rPr>
              <a:t>Understand Cloud monitoring tools</a:t>
            </a:r>
          </a:p>
        </p:txBody>
      </p:sp>
      <p:sp>
        <p:nvSpPr>
          <p:cNvPr id="43" name="TextBox 42"/>
          <p:cNvSpPr txBox="1"/>
          <p:nvPr/>
        </p:nvSpPr>
        <p:spPr>
          <a:xfrm>
            <a:off x="6967537" y="3172005"/>
            <a:ext cx="1617663" cy="1938992"/>
          </a:xfrm>
          <a:prstGeom prst="rect">
            <a:avLst/>
          </a:prstGeom>
          <a:noFill/>
        </p:spPr>
        <p:txBody>
          <a:bodyPr>
            <a:spAutoFit/>
          </a:bodyPr>
          <a:lstStyle/>
          <a:p>
            <a:pPr marL="171450" indent="-171450" fontAlgn="auto">
              <a:spcBef>
                <a:spcPts val="0"/>
              </a:spcBef>
              <a:spcAft>
                <a:spcPts val="0"/>
              </a:spcAft>
              <a:buClr>
                <a:srgbClr val="E86C0A"/>
              </a:buClr>
              <a:buFont typeface="Webdings" pitchFamily="18" charset="2"/>
              <a:buChar char="Ö"/>
              <a:defRPr/>
            </a:pPr>
            <a:r>
              <a:rPr lang="en-IN" sz="1200" dirty="0">
                <a:solidFill>
                  <a:prstClr val="black">
                    <a:lumMod val="95000"/>
                    <a:lumOff val="5000"/>
                  </a:prstClr>
                </a:solidFill>
                <a:cs typeface="Arial" panose="020B0604020202020204" pitchFamily="34" charset="0"/>
              </a:rPr>
              <a:t>All used resources need to be released</a:t>
            </a:r>
          </a:p>
          <a:p>
            <a:pPr marL="171450" indent="-171450" fontAlgn="auto">
              <a:spcBef>
                <a:spcPts val="0"/>
              </a:spcBef>
              <a:spcAft>
                <a:spcPts val="0"/>
              </a:spcAft>
              <a:buClr>
                <a:srgbClr val="E86C0A"/>
              </a:buClr>
              <a:buFont typeface="Webdings" pitchFamily="18" charset="2"/>
              <a:buChar char="Ö"/>
              <a:defRPr/>
            </a:pPr>
            <a:r>
              <a:rPr lang="en-IN" sz="1200" dirty="0">
                <a:solidFill>
                  <a:prstClr val="black">
                    <a:lumMod val="95000"/>
                    <a:lumOff val="5000"/>
                  </a:prstClr>
                </a:solidFill>
                <a:cs typeface="Arial" panose="020B0604020202020204" pitchFamily="34" charset="0"/>
              </a:rPr>
              <a:t>Use Storage resources for archiving test cases, results.</a:t>
            </a:r>
          </a:p>
          <a:p>
            <a:pPr marL="171450" indent="-171450" fontAlgn="auto">
              <a:spcBef>
                <a:spcPts val="0"/>
              </a:spcBef>
              <a:spcAft>
                <a:spcPts val="0"/>
              </a:spcAft>
              <a:buClr>
                <a:srgbClr val="E86C0A"/>
              </a:buClr>
              <a:buFont typeface="Webdings" pitchFamily="18" charset="2"/>
              <a:buChar char="Ö"/>
              <a:defRPr/>
            </a:pPr>
            <a:r>
              <a:rPr lang="en-IN" sz="1200" dirty="0">
                <a:solidFill>
                  <a:prstClr val="black">
                    <a:lumMod val="95000"/>
                    <a:lumOff val="5000"/>
                  </a:prstClr>
                </a:solidFill>
                <a:cs typeface="Arial" panose="020B0604020202020204" pitchFamily="34" charset="0"/>
              </a:rPr>
              <a:t>Save used VMs as images for later use </a:t>
            </a:r>
            <a:endParaRPr lang="en-US" sz="1200" dirty="0">
              <a:solidFill>
                <a:prstClr val="black">
                  <a:lumMod val="95000"/>
                  <a:lumOff val="5000"/>
                </a:prstClr>
              </a:solidFill>
              <a:cs typeface="Arial" panose="020B0604020202020204" pitchFamily="34" charset="0"/>
            </a:endParaRPr>
          </a:p>
          <a:p>
            <a:pPr marL="171450" indent="-171450" fontAlgn="auto">
              <a:spcBef>
                <a:spcPts val="0"/>
              </a:spcBef>
              <a:spcAft>
                <a:spcPts val="0"/>
              </a:spcAft>
              <a:buClr>
                <a:srgbClr val="E86C0A"/>
              </a:buClr>
              <a:buFont typeface="Webdings" pitchFamily="18" charset="2"/>
              <a:buChar char="Ö"/>
              <a:defRPr/>
            </a:pPr>
            <a:endParaRPr lang="en-US" sz="1200" dirty="0">
              <a:solidFill>
                <a:prstClr val="black">
                  <a:lumMod val="95000"/>
                  <a:lumOff val="5000"/>
                </a:prstClr>
              </a:solidFill>
              <a:cs typeface="Arial" panose="020B0604020202020204" pitchFamily="34" charset="0"/>
            </a:endParaRPr>
          </a:p>
          <a:p>
            <a:pPr fontAlgn="auto">
              <a:spcBef>
                <a:spcPts val="0"/>
              </a:spcBef>
              <a:spcAft>
                <a:spcPts val="0"/>
              </a:spcAft>
              <a:buClr>
                <a:srgbClr val="E86C0A"/>
              </a:buClr>
              <a:defRPr/>
            </a:pPr>
            <a:endParaRPr lang="en-US" sz="1200" dirty="0">
              <a:solidFill>
                <a:prstClr val="black">
                  <a:lumMod val="95000"/>
                  <a:lumOff val="5000"/>
                </a:prstClr>
              </a:solidFill>
              <a:cs typeface="Arial" panose="020B0604020202020204" pitchFamily="34" charset="0"/>
            </a:endParaRPr>
          </a:p>
        </p:txBody>
      </p:sp>
      <p:sp>
        <p:nvSpPr>
          <p:cNvPr id="44" name="Oval 43"/>
          <p:cNvSpPr/>
          <p:nvPr/>
        </p:nvSpPr>
        <p:spPr>
          <a:xfrm>
            <a:off x="1966912" y="2824342"/>
            <a:ext cx="228600" cy="228600"/>
          </a:xfrm>
          <a:prstGeom prst="ellipse">
            <a:avLst/>
          </a:prstGeom>
          <a:solidFill>
            <a:schemeClr val="bg1">
              <a:alpha val="78000"/>
            </a:schemeClr>
          </a:solidFill>
          <a:ln>
            <a:solidFill>
              <a:schemeClr val="bg1">
                <a:alpha val="77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45" name="Right Arrow 44"/>
          <p:cNvSpPr/>
          <p:nvPr/>
        </p:nvSpPr>
        <p:spPr>
          <a:xfrm>
            <a:off x="2039937" y="2873555"/>
            <a:ext cx="109538" cy="136525"/>
          </a:xfrm>
          <a:prstGeom prst="rightArrow">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46" name="Oval 45"/>
          <p:cNvSpPr/>
          <p:nvPr/>
        </p:nvSpPr>
        <p:spPr>
          <a:xfrm>
            <a:off x="3611562" y="2824342"/>
            <a:ext cx="228600" cy="228600"/>
          </a:xfrm>
          <a:prstGeom prst="ellipse">
            <a:avLst/>
          </a:prstGeom>
          <a:solidFill>
            <a:schemeClr val="bg1">
              <a:alpha val="78000"/>
            </a:schemeClr>
          </a:solidFill>
          <a:ln>
            <a:solidFill>
              <a:schemeClr val="bg1">
                <a:alpha val="77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47" name="Right Arrow 46"/>
          <p:cNvSpPr/>
          <p:nvPr/>
        </p:nvSpPr>
        <p:spPr>
          <a:xfrm>
            <a:off x="3684587" y="2873555"/>
            <a:ext cx="109538" cy="136525"/>
          </a:xfrm>
          <a:prstGeom prst="right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48" name="Oval 47"/>
          <p:cNvSpPr/>
          <p:nvPr/>
        </p:nvSpPr>
        <p:spPr>
          <a:xfrm>
            <a:off x="5230812" y="2824342"/>
            <a:ext cx="228600" cy="228600"/>
          </a:xfrm>
          <a:prstGeom prst="ellipse">
            <a:avLst/>
          </a:prstGeom>
          <a:solidFill>
            <a:schemeClr val="bg1">
              <a:alpha val="78000"/>
            </a:schemeClr>
          </a:solidFill>
          <a:ln>
            <a:solidFill>
              <a:schemeClr val="bg1">
                <a:alpha val="77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49" name="Right Arrow 48"/>
          <p:cNvSpPr/>
          <p:nvPr/>
        </p:nvSpPr>
        <p:spPr>
          <a:xfrm>
            <a:off x="5303837" y="2873555"/>
            <a:ext cx="109538" cy="136525"/>
          </a:xfrm>
          <a:prstGeom prst="rightArrow">
            <a:avLst/>
          </a:prstGeom>
          <a:solidFill>
            <a:srgbClr val="EE6C0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50" name="Oval 49"/>
          <p:cNvSpPr/>
          <p:nvPr/>
        </p:nvSpPr>
        <p:spPr>
          <a:xfrm>
            <a:off x="6870700" y="2824342"/>
            <a:ext cx="228600" cy="228600"/>
          </a:xfrm>
          <a:prstGeom prst="ellipse">
            <a:avLst/>
          </a:prstGeom>
          <a:solidFill>
            <a:schemeClr val="bg1">
              <a:alpha val="78000"/>
            </a:schemeClr>
          </a:solidFill>
          <a:ln>
            <a:solidFill>
              <a:schemeClr val="bg1">
                <a:alpha val="77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51" name="Right Arrow 50"/>
          <p:cNvSpPr/>
          <p:nvPr/>
        </p:nvSpPr>
        <p:spPr>
          <a:xfrm>
            <a:off x="6943725" y="2873555"/>
            <a:ext cx="109537" cy="136525"/>
          </a:xfrm>
          <a:prstGeom prst="right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52" name="TextBox 51"/>
          <p:cNvSpPr txBox="1"/>
          <p:nvPr/>
        </p:nvSpPr>
        <p:spPr>
          <a:xfrm>
            <a:off x="5337175" y="3159305"/>
            <a:ext cx="1571625" cy="1569660"/>
          </a:xfrm>
          <a:prstGeom prst="rect">
            <a:avLst/>
          </a:prstGeom>
          <a:noFill/>
        </p:spPr>
        <p:txBody>
          <a:bodyPr>
            <a:spAutoFit/>
          </a:bodyPr>
          <a:lstStyle/>
          <a:p>
            <a:pPr marL="171450" indent="-171450">
              <a:buClr>
                <a:srgbClr val="E86C0A"/>
              </a:buClr>
              <a:buFont typeface="Webdings" pitchFamily="18" charset="2"/>
              <a:buChar char="Ö"/>
              <a:defRPr/>
            </a:pPr>
            <a:r>
              <a:rPr lang="en-US" sz="1200" dirty="0">
                <a:solidFill>
                  <a:prstClr val="black">
                    <a:lumMod val="95000"/>
                    <a:lumOff val="5000"/>
                  </a:prstClr>
                </a:solidFill>
                <a:cs typeface="Arial" panose="020B0604020202020204" pitchFamily="34" charset="0"/>
              </a:rPr>
              <a:t>Requires usage of additional resources:</a:t>
            </a:r>
          </a:p>
          <a:p>
            <a:pPr marL="171450" indent="-171450">
              <a:buClr>
                <a:srgbClr val="E86C0A"/>
              </a:buClr>
              <a:buFont typeface="Webdings" pitchFamily="18" charset="2"/>
              <a:buChar char="Ö"/>
              <a:defRPr/>
            </a:pPr>
            <a:r>
              <a:rPr lang="en-US" sz="1200" dirty="0">
                <a:solidFill>
                  <a:prstClr val="black">
                    <a:lumMod val="95000"/>
                    <a:lumOff val="5000"/>
                  </a:prstClr>
                </a:solidFill>
                <a:cs typeface="Arial" panose="020B0604020202020204" pitchFamily="34" charset="0"/>
              </a:rPr>
              <a:t>Computational units</a:t>
            </a:r>
          </a:p>
          <a:p>
            <a:pPr>
              <a:buClr>
                <a:srgbClr val="E86C0A"/>
              </a:buClr>
              <a:defRPr/>
            </a:pPr>
            <a:r>
              <a:rPr lang="en-US" sz="1200" dirty="0">
                <a:solidFill>
                  <a:prstClr val="black">
                    <a:lumMod val="95000"/>
                    <a:lumOff val="5000"/>
                  </a:prstClr>
                </a:solidFill>
                <a:cs typeface="Arial" panose="020B0604020202020204" pitchFamily="34" charset="0"/>
              </a:rPr>
              <a:t>      Storage</a:t>
            </a:r>
          </a:p>
          <a:p>
            <a:pPr marL="171450" indent="-171450">
              <a:buClr>
                <a:srgbClr val="E86C0A"/>
              </a:buClr>
              <a:buFont typeface="Webdings" pitchFamily="18" charset="2"/>
              <a:buChar char="Ö"/>
              <a:defRPr/>
            </a:pPr>
            <a:r>
              <a:rPr lang="en-US" sz="1200" dirty="0">
                <a:solidFill>
                  <a:prstClr val="black">
                    <a:lumMod val="95000"/>
                    <a:lumOff val="5000"/>
                  </a:prstClr>
                </a:solidFill>
                <a:cs typeface="Arial" panose="020B0604020202020204" pitchFamily="34" charset="0"/>
              </a:rPr>
              <a:t>Communication channels</a:t>
            </a:r>
          </a:p>
        </p:txBody>
      </p:sp>
      <p:sp>
        <p:nvSpPr>
          <p:cNvPr id="53" name="Title 1">
            <a:extLst>
              <a:ext uri="{FF2B5EF4-FFF2-40B4-BE49-F238E27FC236}">
                <a16:creationId xmlns:a16="http://schemas.microsoft.com/office/drawing/2014/main" xmlns="" id="{E872A27D-733F-41D6-A97D-7E2E139A7E15}"/>
              </a:ext>
            </a:extLst>
          </p:cNvPr>
          <p:cNvSpPr txBox="1">
            <a:spLocks/>
          </p:cNvSpPr>
          <p:nvPr/>
        </p:nvSpPr>
        <p:spPr>
          <a:xfrm>
            <a:off x="457200" y="274638"/>
            <a:ext cx="8229600" cy="1143000"/>
          </a:xfrm>
          <a:prstGeom prst="rect">
            <a:avLst/>
          </a:prstGeom>
        </p:spPr>
        <p:txBody>
          <a:bodyP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dirty="0"/>
              <a:t>Cloud Testing Process</a:t>
            </a:r>
          </a:p>
        </p:txBody>
      </p:sp>
    </p:spTree>
    <p:extLst>
      <p:ext uri="{BB962C8B-B14F-4D97-AF65-F5344CB8AC3E}">
        <p14:creationId xmlns:p14="http://schemas.microsoft.com/office/powerpoint/2010/main" val="397795056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7845FB4-B1D1-4C09-96D3-FDAB55A37ECC}"/>
              </a:ext>
            </a:extLst>
          </p:cNvPr>
          <p:cNvSpPr>
            <a:spLocks noGrp="1"/>
          </p:cNvSpPr>
          <p:nvPr>
            <p:ph type="title"/>
          </p:nvPr>
        </p:nvSpPr>
        <p:spPr/>
        <p:txBody>
          <a:bodyPr>
            <a:normAutofit fontScale="90000"/>
          </a:bodyPr>
          <a:lstStyle/>
          <a:p>
            <a:r>
              <a:rPr lang="en-IN" dirty="0"/>
              <a:t>Approach: Testing for Cloud Applications</a:t>
            </a:r>
            <a:endParaRPr lang="en-US" dirty="0"/>
          </a:p>
        </p:txBody>
      </p:sp>
      <p:cxnSp>
        <p:nvCxnSpPr>
          <p:cNvPr id="4" name="Straight Connector 3">
            <a:extLst>
              <a:ext uri="{FF2B5EF4-FFF2-40B4-BE49-F238E27FC236}">
                <a16:creationId xmlns:a16="http://schemas.microsoft.com/office/drawing/2014/main" xmlns="" id="{B4E08CD0-BEA1-443F-AB5B-B483BF73BA1D}"/>
              </a:ext>
            </a:extLst>
          </p:cNvPr>
          <p:cNvCxnSpPr>
            <a:endCxn id="18" idx="0"/>
          </p:cNvCxnSpPr>
          <p:nvPr/>
        </p:nvCxnSpPr>
        <p:spPr>
          <a:xfrm>
            <a:off x="6587383" y="2567561"/>
            <a:ext cx="21221" cy="1567277"/>
          </a:xfrm>
          <a:prstGeom prst="line">
            <a:avLst/>
          </a:prstGeom>
          <a:ln w="28575">
            <a:solidFill>
              <a:srgbClr val="DABE00"/>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xmlns="" id="{E40935F6-F35C-4A16-9919-A1AD1F20FA9A}"/>
              </a:ext>
            </a:extLst>
          </p:cNvPr>
          <p:cNvCxnSpPr/>
          <p:nvPr/>
        </p:nvCxnSpPr>
        <p:spPr>
          <a:xfrm flipH="1">
            <a:off x="4529362" y="2567561"/>
            <a:ext cx="23944" cy="1567277"/>
          </a:xfrm>
          <a:prstGeom prst="line">
            <a:avLst/>
          </a:prstGeom>
          <a:ln w="28575">
            <a:solidFill>
              <a:srgbClr val="DABE00"/>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xmlns="" id="{C0F1C36A-5E7B-4771-9E23-52547C11A6A4}"/>
              </a:ext>
            </a:extLst>
          </p:cNvPr>
          <p:cNvCxnSpPr/>
          <p:nvPr/>
        </p:nvCxnSpPr>
        <p:spPr>
          <a:xfrm flipH="1">
            <a:off x="2706545" y="2917303"/>
            <a:ext cx="21948" cy="1436510"/>
          </a:xfrm>
          <a:prstGeom prst="line">
            <a:avLst/>
          </a:prstGeom>
          <a:ln w="28575">
            <a:solidFill>
              <a:srgbClr val="DABE00"/>
            </a:solidFill>
          </a:ln>
        </p:spPr>
        <p:style>
          <a:lnRef idx="1">
            <a:schemeClr val="accent1"/>
          </a:lnRef>
          <a:fillRef idx="0">
            <a:schemeClr val="accent1"/>
          </a:fillRef>
          <a:effectRef idx="0">
            <a:schemeClr val="accent1"/>
          </a:effectRef>
          <a:fontRef idx="minor">
            <a:schemeClr val="tx1"/>
          </a:fontRef>
        </p:style>
      </p:cxnSp>
      <p:sp>
        <p:nvSpPr>
          <p:cNvPr id="7" name="Cloud 6">
            <a:extLst>
              <a:ext uri="{FF2B5EF4-FFF2-40B4-BE49-F238E27FC236}">
                <a16:creationId xmlns:a16="http://schemas.microsoft.com/office/drawing/2014/main" xmlns="" id="{9D1E7D35-F019-48D4-A26D-F7936FCAB799}"/>
              </a:ext>
            </a:extLst>
          </p:cNvPr>
          <p:cNvSpPr/>
          <p:nvPr/>
        </p:nvSpPr>
        <p:spPr>
          <a:xfrm rot="11700000">
            <a:off x="1875817" y="1753297"/>
            <a:ext cx="1769011" cy="1254675"/>
          </a:xfrm>
          <a:prstGeom prst="cloud">
            <a:avLst/>
          </a:prstGeom>
          <a:solidFill>
            <a:srgbClr val="DAF2FE"/>
          </a:solidFill>
          <a:ln>
            <a:solidFill>
              <a:schemeClr val="tx2">
                <a:lumMod val="20000"/>
                <a:lumOff val="8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solidFill>
                <a:prstClr val="white"/>
              </a:solidFill>
            </a:endParaRPr>
          </a:p>
        </p:txBody>
      </p:sp>
      <p:sp>
        <p:nvSpPr>
          <p:cNvPr id="8" name="Cloud 7">
            <a:extLst>
              <a:ext uri="{FF2B5EF4-FFF2-40B4-BE49-F238E27FC236}">
                <a16:creationId xmlns:a16="http://schemas.microsoft.com/office/drawing/2014/main" xmlns="" id="{31E0DAC2-E373-482B-BA1B-A1CA8232E9DD}"/>
              </a:ext>
            </a:extLst>
          </p:cNvPr>
          <p:cNvSpPr/>
          <p:nvPr/>
        </p:nvSpPr>
        <p:spPr>
          <a:xfrm>
            <a:off x="3548711" y="1349575"/>
            <a:ext cx="1933868" cy="1371600"/>
          </a:xfrm>
          <a:prstGeom prst="cloud">
            <a:avLst/>
          </a:prstGeom>
          <a:solidFill>
            <a:srgbClr val="DAF2FE"/>
          </a:solidFill>
          <a:ln>
            <a:solidFill>
              <a:schemeClr val="tx2">
                <a:lumMod val="20000"/>
                <a:lumOff val="8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solidFill>
                <a:prstClr val="white"/>
              </a:solidFill>
            </a:endParaRPr>
          </a:p>
        </p:txBody>
      </p:sp>
      <p:sp>
        <p:nvSpPr>
          <p:cNvPr id="9" name="TextBox 8">
            <a:extLst>
              <a:ext uri="{FF2B5EF4-FFF2-40B4-BE49-F238E27FC236}">
                <a16:creationId xmlns:a16="http://schemas.microsoft.com/office/drawing/2014/main" xmlns="" id="{C6D0B84B-9D35-45CD-A56C-53AE7E0BCF83}"/>
              </a:ext>
            </a:extLst>
          </p:cNvPr>
          <p:cNvSpPr txBox="1"/>
          <p:nvPr/>
        </p:nvSpPr>
        <p:spPr>
          <a:xfrm>
            <a:off x="2036422" y="2077438"/>
            <a:ext cx="1447800" cy="738664"/>
          </a:xfrm>
          <a:prstGeom prst="rect">
            <a:avLst/>
          </a:prstGeom>
          <a:noFill/>
        </p:spPr>
        <p:txBody>
          <a:bodyPr wrap="square" rtlCol="0">
            <a:spAutoFit/>
          </a:bodyPr>
          <a:lstStyle/>
          <a:p>
            <a:pPr algn="ctr"/>
            <a:r>
              <a:rPr lang="en-IN" sz="1400" b="1" dirty="0">
                <a:solidFill>
                  <a:srgbClr val="1F497D">
                    <a:lumMod val="75000"/>
                  </a:srgbClr>
                </a:solidFill>
              </a:rPr>
              <a:t>Application Hosted on Cloud</a:t>
            </a:r>
          </a:p>
          <a:p>
            <a:pPr algn="ctr"/>
            <a:endParaRPr lang="en-IN" sz="1400" b="1" dirty="0">
              <a:solidFill>
                <a:srgbClr val="1F497D">
                  <a:lumMod val="75000"/>
                </a:srgbClr>
              </a:solidFill>
            </a:endParaRPr>
          </a:p>
        </p:txBody>
      </p:sp>
      <p:sp>
        <p:nvSpPr>
          <p:cNvPr id="10" name="TextBox 9">
            <a:extLst>
              <a:ext uri="{FF2B5EF4-FFF2-40B4-BE49-F238E27FC236}">
                <a16:creationId xmlns:a16="http://schemas.microsoft.com/office/drawing/2014/main" xmlns="" id="{8D54A12C-E9C3-4CD3-A52B-D098D98F6D72}"/>
              </a:ext>
            </a:extLst>
          </p:cNvPr>
          <p:cNvSpPr txBox="1"/>
          <p:nvPr/>
        </p:nvSpPr>
        <p:spPr>
          <a:xfrm>
            <a:off x="3791745" y="1774976"/>
            <a:ext cx="1447800" cy="523220"/>
          </a:xfrm>
          <a:prstGeom prst="rect">
            <a:avLst/>
          </a:prstGeom>
          <a:noFill/>
        </p:spPr>
        <p:txBody>
          <a:bodyPr wrap="square" rtlCol="0">
            <a:spAutoFit/>
          </a:bodyPr>
          <a:lstStyle/>
          <a:p>
            <a:pPr algn="ctr"/>
            <a:r>
              <a:rPr lang="en-IN" sz="1400" b="1" dirty="0">
                <a:solidFill>
                  <a:srgbClr val="1F497D">
                    <a:lumMod val="75000"/>
                  </a:srgbClr>
                </a:solidFill>
              </a:rPr>
              <a:t>Platform as a Service (</a:t>
            </a:r>
            <a:r>
              <a:rPr lang="en-IN" sz="1400" b="1" dirty="0" err="1">
                <a:solidFill>
                  <a:srgbClr val="1F497D">
                    <a:lumMod val="75000"/>
                  </a:srgbClr>
                </a:solidFill>
              </a:rPr>
              <a:t>PaaS</a:t>
            </a:r>
            <a:r>
              <a:rPr lang="en-IN" sz="1400" b="1" dirty="0">
                <a:solidFill>
                  <a:srgbClr val="1F497D">
                    <a:lumMod val="75000"/>
                  </a:srgbClr>
                </a:solidFill>
              </a:rPr>
              <a:t>)</a:t>
            </a:r>
          </a:p>
        </p:txBody>
      </p:sp>
      <p:sp>
        <p:nvSpPr>
          <p:cNvPr id="11" name="Cloud 10">
            <a:extLst>
              <a:ext uri="{FF2B5EF4-FFF2-40B4-BE49-F238E27FC236}">
                <a16:creationId xmlns:a16="http://schemas.microsoft.com/office/drawing/2014/main" xmlns="" id="{BBDC1B25-1837-47BD-BCF6-6A45DE9A38E3}"/>
              </a:ext>
            </a:extLst>
          </p:cNvPr>
          <p:cNvSpPr/>
          <p:nvPr/>
        </p:nvSpPr>
        <p:spPr>
          <a:xfrm rot="10800000" flipH="1">
            <a:off x="5356557" y="1760970"/>
            <a:ext cx="1931145" cy="1371600"/>
          </a:xfrm>
          <a:prstGeom prst="cloud">
            <a:avLst/>
          </a:prstGeom>
          <a:solidFill>
            <a:srgbClr val="DAF2FE"/>
          </a:solidFill>
          <a:ln>
            <a:solidFill>
              <a:schemeClr val="tx2">
                <a:lumMod val="20000"/>
                <a:lumOff val="8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solidFill>
                <a:prstClr val="white"/>
              </a:solidFill>
            </a:endParaRPr>
          </a:p>
        </p:txBody>
      </p:sp>
      <p:sp>
        <p:nvSpPr>
          <p:cNvPr id="12" name="TextBox 11">
            <a:extLst>
              <a:ext uri="{FF2B5EF4-FFF2-40B4-BE49-F238E27FC236}">
                <a16:creationId xmlns:a16="http://schemas.microsoft.com/office/drawing/2014/main" xmlns="" id="{E83A6DFA-D8B5-4A3E-AC10-386D7662C597}"/>
              </a:ext>
            </a:extLst>
          </p:cNvPr>
          <p:cNvSpPr txBox="1"/>
          <p:nvPr/>
        </p:nvSpPr>
        <p:spPr>
          <a:xfrm>
            <a:off x="5632941" y="2253941"/>
            <a:ext cx="1447800" cy="523220"/>
          </a:xfrm>
          <a:prstGeom prst="rect">
            <a:avLst/>
          </a:prstGeom>
          <a:noFill/>
        </p:spPr>
        <p:txBody>
          <a:bodyPr wrap="square" rtlCol="0">
            <a:spAutoFit/>
          </a:bodyPr>
          <a:lstStyle/>
          <a:p>
            <a:pPr algn="ctr"/>
            <a:r>
              <a:rPr lang="en-IN" sz="1400" b="1" dirty="0">
                <a:solidFill>
                  <a:srgbClr val="1F497D">
                    <a:lumMod val="75000"/>
                  </a:srgbClr>
                </a:solidFill>
              </a:rPr>
              <a:t>Infrastructure as a Service (</a:t>
            </a:r>
            <a:r>
              <a:rPr lang="en-IN" sz="1400" b="1" dirty="0" err="1">
                <a:solidFill>
                  <a:srgbClr val="1F497D">
                    <a:lumMod val="75000"/>
                  </a:srgbClr>
                </a:solidFill>
              </a:rPr>
              <a:t>IaaS</a:t>
            </a:r>
            <a:r>
              <a:rPr lang="en-IN" sz="1400" b="1" dirty="0">
                <a:solidFill>
                  <a:srgbClr val="1F497D">
                    <a:lumMod val="75000"/>
                  </a:srgbClr>
                </a:solidFill>
              </a:rPr>
              <a:t>)</a:t>
            </a:r>
          </a:p>
        </p:txBody>
      </p:sp>
      <p:sp>
        <p:nvSpPr>
          <p:cNvPr id="13" name="TextBox 12">
            <a:extLst>
              <a:ext uri="{FF2B5EF4-FFF2-40B4-BE49-F238E27FC236}">
                <a16:creationId xmlns:a16="http://schemas.microsoft.com/office/drawing/2014/main" xmlns="" id="{F6E45520-C3CE-44BA-93B3-1579D992061D}"/>
              </a:ext>
            </a:extLst>
          </p:cNvPr>
          <p:cNvSpPr txBox="1"/>
          <p:nvPr/>
        </p:nvSpPr>
        <p:spPr>
          <a:xfrm>
            <a:off x="1579998" y="3481286"/>
            <a:ext cx="5927324" cy="369332"/>
          </a:xfrm>
          <a:prstGeom prst="rect">
            <a:avLst/>
          </a:prstGeom>
          <a:solidFill>
            <a:schemeClr val="accent6">
              <a:lumMod val="75000"/>
            </a:schemeClr>
          </a:solidFill>
        </p:spPr>
        <p:txBody>
          <a:bodyPr wrap="square" rtlCol="0">
            <a:spAutoFit/>
          </a:bodyPr>
          <a:lstStyle/>
          <a:p>
            <a:pPr algn="ctr"/>
            <a:r>
              <a:rPr lang="en-IN" dirty="0">
                <a:solidFill>
                  <a:prstClr val="white"/>
                </a:solidFill>
              </a:rPr>
              <a:t>Testing Focus Areas</a:t>
            </a:r>
          </a:p>
        </p:txBody>
      </p:sp>
      <p:sp>
        <p:nvSpPr>
          <p:cNvPr id="14" name="Rounded Rectangle 27">
            <a:extLst>
              <a:ext uri="{FF2B5EF4-FFF2-40B4-BE49-F238E27FC236}">
                <a16:creationId xmlns:a16="http://schemas.microsoft.com/office/drawing/2014/main" xmlns="" id="{542D34AE-6D34-4E30-8C43-EDC351DFFE1B}"/>
              </a:ext>
            </a:extLst>
          </p:cNvPr>
          <p:cNvSpPr/>
          <p:nvPr/>
        </p:nvSpPr>
        <p:spPr>
          <a:xfrm>
            <a:off x="1579998" y="4248591"/>
            <a:ext cx="1859760" cy="1156603"/>
          </a:xfrm>
          <a:prstGeom prst="roundRect">
            <a:avLst>
              <a:gd name="adj" fmla="val 3802"/>
            </a:avLst>
          </a:prstGeom>
          <a:solidFill>
            <a:srgbClr val="DABE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solidFill>
                <a:prstClr val="white"/>
              </a:solidFill>
            </a:endParaRPr>
          </a:p>
        </p:txBody>
      </p:sp>
      <p:sp>
        <p:nvSpPr>
          <p:cNvPr id="15" name="TextBox 14">
            <a:extLst>
              <a:ext uri="{FF2B5EF4-FFF2-40B4-BE49-F238E27FC236}">
                <a16:creationId xmlns:a16="http://schemas.microsoft.com/office/drawing/2014/main" xmlns="" id="{A4FEA9DB-F24A-461B-99FD-67CF7FA6664A}"/>
              </a:ext>
            </a:extLst>
          </p:cNvPr>
          <p:cNvSpPr txBox="1"/>
          <p:nvPr/>
        </p:nvSpPr>
        <p:spPr>
          <a:xfrm>
            <a:off x="1661793" y="4353813"/>
            <a:ext cx="1696170" cy="1015663"/>
          </a:xfrm>
          <a:prstGeom prst="rect">
            <a:avLst/>
          </a:prstGeom>
          <a:noFill/>
        </p:spPr>
        <p:txBody>
          <a:bodyPr wrap="square" rtlCol="0">
            <a:spAutoFit/>
          </a:bodyPr>
          <a:lstStyle/>
          <a:p>
            <a:pPr marL="285750" indent="-285750">
              <a:buFont typeface="Arial" panose="020B0604020202020204" pitchFamily="34" charset="0"/>
              <a:buChar char="•"/>
            </a:pPr>
            <a:r>
              <a:rPr lang="en-IN" sz="1400" dirty="0">
                <a:solidFill>
                  <a:prstClr val="white"/>
                </a:solidFill>
              </a:rPr>
              <a:t>Functional Testing </a:t>
            </a:r>
          </a:p>
          <a:p>
            <a:pPr marL="285750" indent="-285750">
              <a:buFont typeface="Arial" panose="020B0604020202020204" pitchFamily="34" charset="0"/>
              <a:buChar char="•"/>
            </a:pPr>
            <a:r>
              <a:rPr lang="en-IN" sz="1400" dirty="0">
                <a:solidFill>
                  <a:prstClr val="white"/>
                </a:solidFill>
              </a:rPr>
              <a:t>Test Automation</a:t>
            </a:r>
          </a:p>
          <a:p>
            <a:pPr algn="ctr"/>
            <a:endParaRPr lang="en-IN" b="1" dirty="0">
              <a:solidFill>
                <a:prstClr val="white"/>
              </a:solidFill>
            </a:endParaRPr>
          </a:p>
        </p:txBody>
      </p:sp>
      <p:sp>
        <p:nvSpPr>
          <p:cNvPr id="16" name="Rounded Rectangle 30">
            <a:extLst>
              <a:ext uri="{FF2B5EF4-FFF2-40B4-BE49-F238E27FC236}">
                <a16:creationId xmlns:a16="http://schemas.microsoft.com/office/drawing/2014/main" xmlns="" id="{BB11E32B-DDC2-4B35-B91D-DCE766166D9C}"/>
              </a:ext>
            </a:extLst>
          </p:cNvPr>
          <p:cNvSpPr/>
          <p:nvPr/>
        </p:nvSpPr>
        <p:spPr>
          <a:xfrm>
            <a:off x="3685142" y="4134838"/>
            <a:ext cx="1797437" cy="2174203"/>
          </a:xfrm>
          <a:prstGeom prst="roundRect">
            <a:avLst>
              <a:gd name="adj" fmla="val 3802"/>
            </a:avLst>
          </a:prstGeom>
          <a:solidFill>
            <a:srgbClr val="DABE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solidFill>
                <a:prstClr val="white"/>
              </a:solidFill>
            </a:endParaRPr>
          </a:p>
        </p:txBody>
      </p:sp>
      <p:sp>
        <p:nvSpPr>
          <p:cNvPr id="17" name="TextBox 16">
            <a:extLst>
              <a:ext uri="{FF2B5EF4-FFF2-40B4-BE49-F238E27FC236}">
                <a16:creationId xmlns:a16="http://schemas.microsoft.com/office/drawing/2014/main" xmlns="" id="{01166A48-1F14-49EA-A958-3D054EA4EA4F}"/>
              </a:ext>
            </a:extLst>
          </p:cNvPr>
          <p:cNvSpPr txBox="1"/>
          <p:nvPr/>
        </p:nvSpPr>
        <p:spPr>
          <a:xfrm>
            <a:off x="3685142" y="4217058"/>
            <a:ext cx="1797437" cy="2308324"/>
          </a:xfrm>
          <a:prstGeom prst="rect">
            <a:avLst/>
          </a:prstGeom>
          <a:noFill/>
        </p:spPr>
        <p:txBody>
          <a:bodyPr wrap="square" rtlCol="0">
            <a:spAutoFit/>
          </a:bodyPr>
          <a:lstStyle/>
          <a:p>
            <a:r>
              <a:rPr lang="en-IN" sz="1600" b="1" dirty="0">
                <a:solidFill>
                  <a:prstClr val="white"/>
                </a:solidFill>
              </a:rPr>
              <a:t>Non Functional Testing:</a:t>
            </a:r>
          </a:p>
          <a:p>
            <a:pPr marL="285750" indent="-285750">
              <a:buFont typeface="Arial" panose="020B0604020202020204" pitchFamily="34" charset="0"/>
              <a:buChar char="•"/>
            </a:pPr>
            <a:r>
              <a:rPr lang="en-IN" sz="1400" dirty="0">
                <a:solidFill>
                  <a:prstClr val="white"/>
                </a:solidFill>
              </a:rPr>
              <a:t>Test Automation </a:t>
            </a:r>
          </a:p>
          <a:p>
            <a:pPr marL="285750" indent="-285750">
              <a:buFont typeface="Arial" panose="020B0604020202020204" pitchFamily="34" charset="0"/>
              <a:buChar char="•"/>
            </a:pPr>
            <a:r>
              <a:rPr lang="en-IN" sz="1400" dirty="0">
                <a:solidFill>
                  <a:prstClr val="white"/>
                </a:solidFill>
              </a:rPr>
              <a:t>Performance Testing </a:t>
            </a:r>
          </a:p>
          <a:p>
            <a:pPr marL="285750" indent="-285750">
              <a:buFont typeface="Arial" panose="020B0604020202020204" pitchFamily="34" charset="0"/>
              <a:buChar char="•"/>
            </a:pPr>
            <a:r>
              <a:rPr lang="en-IN" sz="1400" dirty="0">
                <a:solidFill>
                  <a:prstClr val="white"/>
                </a:solidFill>
              </a:rPr>
              <a:t>Security Testing </a:t>
            </a:r>
          </a:p>
          <a:p>
            <a:pPr marL="285750" indent="-285750">
              <a:buFont typeface="Arial" panose="020B0604020202020204" pitchFamily="34" charset="0"/>
              <a:buChar char="•"/>
            </a:pPr>
            <a:r>
              <a:rPr lang="en-IN" sz="1400" dirty="0">
                <a:solidFill>
                  <a:prstClr val="white"/>
                </a:solidFill>
              </a:rPr>
              <a:t>Services Testing </a:t>
            </a:r>
          </a:p>
          <a:p>
            <a:pPr marL="285750" indent="-285750">
              <a:buFont typeface="Arial" panose="020B0604020202020204" pitchFamily="34" charset="0"/>
              <a:buChar char="•"/>
            </a:pPr>
            <a:r>
              <a:rPr lang="en-IN" sz="1400" dirty="0">
                <a:solidFill>
                  <a:prstClr val="white"/>
                </a:solidFill>
              </a:rPr>
              <a:t>Mobile Testing </a:t>
            </a:r>
          </a:p>
          <a:p>
            <a:pPr marL="285750" indent="-285750">
              <a:buFont typeface="Arial" panose="020B0604020202020204" pitchFamily="34" charset="0"/>
              <a:buChar char="•"/>
            </a:pPr>
            <a:r>
              <a:rPr lang="en-IN" sz="1400" dirty="0">
                <a:solidFill>
                  <a:prstClr val="white"/>
                </a:solidFill>
              </a:rPr>
              <a:t>Cross Browser testing</a:t>
            </a:r>
            <a:endParaRPr lang="en-IN" sz="1600" dirty="0">
              <a:solidFill>
                <a:prstClr val="white"/>
              </a:solidFill>
            </a:endParaRPr>
          </a:p>
        </p:txBody>
      </p:sp>
      <p:sp>
        <p:nvSpPr>
          <p:cNvPr id="18" name="Rounded Rectangle 34">
            <a:extLst>
              <a:ext uri="{FF2B5EF4-FFF2-40B4-BE49-F238E27FC236}">
                <a16:creationId xmlns:a16="http://schemas.microsoft.com/office/drawing/2014/main" xmlns="" id="{1AA6D573-8D69-4610-B7B1-553841EADE61}"/>
              </a:ext>
            </a:extLst>
          </p:cNvPr>
          <p:cNvSpPr/>
          <p:nvPr/>
        </p:nvSpPr>
        <p:spPr>
          <a:xfrm>
            <a:off x="5709885" y="4134838"/>
            <a:ext cx="1797437" cy="2468074"/>
          </a:xfrm>
          <a:prstGeom prst="roundRect">
            <a:avLst>
              <a:gd name="adj" fmla="val 3802"/>
            </a:avLst>
          </a:prstGeom>
          <a:solidFill>
            <a:srgbClr val="DABE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solidFill>
                <a:prstClr val="white"/>
              </a:solidFill>
            </a:endParaRPr>
          </a:p>
        </p:txBody>
      </p:sp>
      <p:sp>
        <p:nvSpPr>
          <p:cNvPr id="19" name="TextBox 18">
            <a:extLst>
              <a:ext uri="{FF2B5EF4-FFF2-40B4-BE49-F238E27FC236}">
                <a16:creationId xmlns:a16="http://schemas.microsoft.com/office/drawing/2014/main" xmlns="" id="{8A3A1CAC-114A-45E7-AF59-FB404FB7425C}"/>
              </a:ext>
            </a:extLst>
          </p:cNvPr>
          <p:cNvSpPr txBox="1"/>
          <p:nvPr/>
        </p:nvSpPr>
        <p:spPr>
          <a:xfrm>
            <a:off x="5709885" y="4217058"/>
            <a:ext cx="1797437" cy="2308324"/>
          </a:xfrm>
          <a:prstGeom prst="rect">
            <a:avLst/>
          </a:prstGeom>
          <a:noFill/>
        </p:spPr>
        <p:txBody>
          <a:bodyPr wrap="square" rtlCol="0">
            <a:spAutoFit/>
          </a:bodyPr>
          <a:lstStyle/>
          <a:p>
            <a:r>
              <a:rPr lang="en-IN" sz="1600" b="1" dirty="0">
                <a:solidFill>
                  <a:prstClr val="white"/>
                </a:solidFill>
              </a:rPr>
              <a:t>Testing for Cloud Characteristics:</a:t>
            </a:r>
          </a:p>
          <a:p>
            <a:pPr marL="285750" indent="-285750">
              <a:buFont typeface="Arial" panose="020B0604020202020204" pitchFamily="34" charset="0"/>
              <a:buChar char="•"/>
            </a:pPr>
            <a:r>
              <a:rPr lang="en-IN" sz="1400" dirty="0">
                <a:solidFill>
                  <a:prstClr val="white"/>
                </a:solidFill>
              </a:rPr>
              <a:t>Failover/Availability Testing </a:t>
            </a:r>
          </a:p>
          <a:p>
            <a:pPr marL="285750" indent="-285750">
              <a:buFont typeface="Arial" panose="020B0604020202020204" pitchFamily="34" charset="0"/>
              <a:buChar char="•"/>
            </a:pPr>
            <a:r>
              <a:rPr lang="en-IN" sz="1400" dirty="0" err="1">
                <a:solidFill>
                  <a:prstClr val="white"/>
                </a:solidFill>
              </a:rPr>
              <a:t>Multitenacy</a:t>
            </a:r>
            <a:r>
              <a:rPr lang="en-IN" sz="1400" dirty="0">
                <a:solidFill>
                  <a:prstClr val="white"/>
                </a:solidFill>
              </a:rPr>
              <a:t> Validation </a:t>
            </a:r>
          </a:p>
          <a:p>
            <a:pPr marL="285750" indent="-285750">
              <a:buFont typeface="Arial" panose="020B0604020202020204" pitchFamily="34" charset="0"/>
              <a:buChar char="•"/>
            </a:pPr>
            <a:r>
              <a:rPr lang="en-IN" sz="1400" dirty="0">
                <a:solidFill>
                  <a:prstClr val="white"/>
                </a:solidFill>
              </a:rPr>
              <a:t>Interoperability Testing </a:t>
            </a:r>
          </a:p>
          <a:p>
            <a:pPr marL="285750" indent="-285750">
              <a:buFont typeface="Arial" panose="020B0604020202020204" pitchFamily="34" charset="0"/>
              <a:buChar char="•"/>
            </a:pPr>
            <a:r>
              <a:rPr lang="en-IN" sz="1400" dirty="0">
                <a:solidFill>
                  <a:prstClr val="white"/>
                </a:solidFill>
              </a:rPr>
              <a:t>Data privacy </a:t>
            </a:r>
          </a:p>
          <a:p>
            <a:pPr marL="285750" indent="-285750">
              <a:buFont typeface="Arial" panose="020B0604020202020204" pitchFamily="34" charset="0"/>
              <a:buChar char="•"/>
            </a:pPr>
            <a:r>
              <a:rPr lang="en-IN" sz="1400" dirty="0">
                <a:solidFill>
                  <a:prstClr val="white"/>
                </a:solidFill>
              </a:rPr>
              <a:t>Scalability testing </a:t>
            </a:r>
          </a:p>
        </p:txBody>
      </p:sp>
    </p:spTree>
    <p:extLst>
      <p:ext uri="{BB962C8B-B14F-4D97-AF65-F5344CB8AC3E}">
        <p14:creationId xmlns:p14="http://schemas.microsoft.com/office/powerpoint/2010/main" val="104162335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Non-functional Testing</a:t>
            </a:r>
          </a:p>
        </p:txBody>
      </p:sp>
      <p:sp>
        <p:nvSpPr>
          <p:cNvPr id="3" name="Content Placeholder 2"/>
          <p:cNvSpPr>
            <a:spLocks noGrp="1"/>
          </p:cNvSpPr>
          <p:nvPr>
            <p:ph idx="1"/>
          </p:nvPr>
        </p:nvSpPr>
        <p:spPr/>
        <p:txBody>
          <a:bodyPr>
            <a:normAutofit fontScale="92500"/>
          </a:bodyPr>
          <a:lstStyle/>
          <a:p>
            <a:r>
              <a:rPr lang="en-US" dirty="0"/>
              <a:t>Availability Testing: Availability of the cloud 24X7</a:t>
            </a:r>
          </a:p>
          <a:p>
            <a:r>
              <a:rPr lang="en-US" dirty="0"/>
              <a:t>Multi Tenancy Testing: If multiple applications/Tenants are hosted on the same cloud </a:t>
            </a:r>
          </a:p>
          <a:p>
            <a:pPr lvl="1"/>
            <a:r>
              <a:rPr lang="en-US" dirty="0"/>
              <a:t>Security </a:t>
            </a:r>
          </a:p>
          <a:p>
            <a:pPr lvl="1"/>
            <a:r>
              <a:rPr lang="en-US" dirty="0"/>
              <a:t>Access control</a:t>
            </a:r>
          </a:p>
          <a:p>
            <a:pPr lvl="1"/>
            <a:r>
              <a:rPr lang="en-US" dirty="0"/>
              <a:t>Performance impact of one app on others</a:t>
            </a:r>
          </a:p>
          <a:p>
            <a:pPr lvl="1"/>
            <a:r>
              <a:rPr lang="en-US" dirty="0"/>
              <a:t>Impact of customization of one app on others need to be tested</a:t>
            </a:r>
          </a:p>
        </p:txBody>
      </p:sp>
    </p:spTree>
    <p:extLst>
      <p:ext uri="{BB962C8B-B14F-4D97-AF65-F5344CB8AC3E}">
        <p14:creationId xmlns:p14="http://schemas.microsoft.com/office/powerpoint/2010/main" val="81102496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Non-functional Testing</a:t>
            </a:r>
          </a:p>
        </p:txBody>
      </p:sp>
      <p:sp>
        <p:nvSpPr>
          <p:cNvPr id="3" name="Content Placeholder 2"/>
          <p:cNvSpPr>
            <a:spLocks noGrp="1"/>
          </p:cNvSpPr>
          <p:nvPr>
            <p:ph idx="1"/>
          </p:nvPr>
        </p:nvSpPr>
        <p:spPr/>
        <p:txBody>
          <a:bodyPr>
            <a:normAutofit lnSpcReduction="10000"/>
          </a:bodyPr>
          <a:lstStyle/>
          <a:p>
            <a:r>
              <a:rPr lang="en-US" dirty="0"/>
              <a:t>Security testing</a:t>
            </a:r>
          </a:p>
          <a:p>
            <a:pPr lvl="1"/>
            <a:r>
              <a:rPr lang="en-US" dirty="0"/>
              <a:t>Authorization</a:t>
            </a:r>
          </a:p>
          <a:p>
            <a:pPr lvl="1"/>
            <a:r>
              <a:rPr lang="en-US" dirty="0"/>
              <a:t>Access control</a:t>
            </a:r>
          </a:p>
          <a:p>
            <a:pPr lvl="1"/>
            <a:r>
              <a:rPr lang="en-US" dirty="0"/>
              <a:t>Data integrity </a:t>
            </a:r>
          </a:p>
          <a:p>
            <a:pPr lvl="1"/>
            <a:r>
              <a:rPr lang="en-US" dirty="0"/>
              <a:t>Privacy</a:t>
            </a:r>
          </a:p>
          <a:p>
            <a:pPr lvl="1"/>
            <a:r>
              <a:rPr lang="en-US" dirty="0"/>
              <a:t>Penetration testing</a:t>
            </a:r>
          </a:p>
          <a:p>
            <a:r>
              <a:rPr lang="en-US" dirty="0"/>
              <a:t>Disaster recovery Testing</a:t>
            </a:r>
          </a:p>
          <a:p>
            <a:r>
              <a:rPr lang="en-US" dirty="0"/>
              <a:t>Scalability Testing – Ability to scale up or scale down quickly</a:t>
            </a:r>
          </a:p>
        </p:txBody>
      </p:sp>
    </p:spTree>
    <p:extLst>
      <p:ext uri="{BB962C8B-B14F-4D97-AF65-F5344CB8AC3E}">
        <p14:creationId xmlns:p14="http://schemas.microsoft.com/office/powerpoint/2010/main" val="160192447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3" name="Title 2"/>
          <p:cNvSpPr>
            <a:spLocks noGrp="1"/>
          </p:cNvSpPr>
          <p:nvPr>
            <p:ph type="title"/>
          </p:nvPr>
        </p:nvSpPr>
        <p:spPr/>
        <p:txBody>
          <a:bodyPr/>
          <a:lstStyle/>
          <a:p>
            <a:r>
              <a:rPr lang="en-US" dirty="0"/>
              <a:t>Load Testing</a:t>
            </a:r>
          </a:p>
        </p:txBody>
      </p:sp>
      <p:sp>
        <p:nvSpPr>
          <p:cNvPr id="4" name="Content Placeholder 3"/>
          <p:cNvSpPr>
            <a:spLocks noGrp="1"/>
          </p:cNvSpPr>
          <p:nvPr>
            <p:ph idx="1"/>
          </p:nvPr>
        </p:nvSpPr>
        <p:spPr>
          <a:xfrm>
            <a:off x="457200" y="1600200"/>
            <a:ext cx="8229600" cy="5110801"/>
          </a:xfrm>
        </p:spPr>
        <p:txBody>
          <a:bodyPr>
            <a:normAutofit/>
          </a:bodyPr>
          <a:lstStyle/>
          <a:p>
            <a:r>
              <a:rPr lang="en-US" dirty="0"/>
              <a:t>Load Testing </a:t>
            </a:r>
          </a:p>
          <a:p>
            <a:pPr lvl="1"/>
            <a:r>
              <a:rPr lang="en-US" dirty="0"/>
              <a:t>Response time and resource utilization at various loads  </a:t>
            </a:r>
          </a:p>
          <a:p>
            <a:pPr lvl="1"/>
            <a:r>
              <a:rPr lang="en-US" dirty="0"/>
              <a:t>At lesser loads the size of the instance may need to go down to save costs</a:t>
            </a:r>
          </a:p>
          <a:p>
            <a:r>
              <a:rPr lang="en-US" dirty="0"/>
              <a:t>Tools : SOASTA Cloud test, LoadRunner, </a:t>
            </a:r>
            <a:r>
              <a:rPr lang="en-US" dirty="0" err="1"/>
              <a:t>CloudtestGo</a:t>
            </a:r>
            <a:endParaRPr lang="en-US" dirty="0"/>
          </a:p>
        </p:txBody>
      </p:sp>
    </p:spTree>
    <p:extLst>
      <p:ext uri="{BB962C8B-B14F-4D97-AF65-F5344CB8AC3E}">
        <p14:creationId xmlns:p14="http://schemas.microsoft.com/office/powerpoint/2010/main" val="148323546"/>
      </p:ext>
    </p:extLst>
  </p:cSld>
  <p:clrMapOvr>
    <a:masterClrMapping/>
  </p:clrMapOvr>
  <p:transition spd="slow">
    <p:cut/>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2" name="Title 1"/>
          <p:cNvSpPr>
            <a:spLocks noGrp="1"/>
          </p:cNvSpPr>
          <p:nvPr>
            <p:ph type="title"/>
          </p:nvPr>
        </p:nvSpPr>
        <p:spPr/>
        <p:txBody>
          <a:bodyPr/>
          <a:lstStyle/>
          <a:p>
            <a:r>
              <a:rPr lang="en-US" dirty="0"/>
              <a:t>Performance Testing</a:t>
            </a:r>
          </a:p>
        </p:txBody>
      </p:sp>
      <p:sp>
        <p:nvSpPr>
          <p:cNvPr id="3" name="Content Placeholder 2"/>
          <p:cNvSpPr>
            <a:spLocks noGrp="1"/>
          </p:cNvSpPr>
          <p:nvPr>
            <p:ph idx="1"/>
          </p:nvPr>
        </p:nvSpPr>
        <p:spPr/>
        <p:txBody>
          <a:bodyPr/>
          <a:lstStyle/>
          <a:p>
            <a:r>
              <a:rPr lang="en-US" dirty="0"/>
              <a:t>There are many ways to conduct this testing</a:t>
            </a:r>
          </a:p>
          <a:p>
            <a:pPr lvl="1"/>
            <a:r>
              <a:rPr lang="en-US" dirty="0"/>
              <a:t>App on cloud, load generator on machines in the lab</a:t>
            </a:r>
          </a:p>
          <a:p>
            <a:pPr lvl="1"/>
            <a:r>
              <a:rPr lang="en-US" dirty="0"/>
              <a:t>App on machines in the lab, load generator on cloud</a:t>
            </a:r>
          </a:p>
          <a:p>
            <a:pPr lvl="1"/>
            <a:r>
              <a:rPr lang="en-US" dirty="0"/>
              <a:t>Both, app and load generator on the cloud</a:t>
            </a:r>
          </a:p>
        </p:txBody>
      </p:sp>
    </p:spTree>
    <p:extLst>
      <p:ext uri="{BB962C8B-B14F-4D97-AF65-F5344CB8AC3E}">
        <p14:creationId xmlns:p14="http://schemas.microsoft.com/office/powerpoint/2010/main" val="2700950373"/>
      </p:ext>
    </p:extLst>
  </p:cSld>
  <p:clrMapOvr>
    <a:masterClrMapping/>
  </p:clrMapOvr>
  <p:transition spd="slow">
    <p:cut/>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047C49C-FCA9-4EFC-B27B-AD7BDE128895}"/>
              </a:ext>
            </a:extLst>
          </p:cNvPr>
          <p:cNvSpPr>
            <a:spLocks noGrp="1"/>
          </p:cNvSpPr>
          <p:nvPr>
            <p:ph type="title"/>
          </p:nvPr>
        </p:nvSpPr>
        <p:spPr/>
        <p:txBody>
          <a:bodyPr/>
          <a:lstStyle/>
          <a:p>
            <a:r>
              <a:rPr lang="en-US" dirty="0"/>
              <a:t>Elasticity Testing</a:t>
            </a:r>
          </a:p>
        </p:txBody>
      </p:sp>
      <p:sp>
        <p:nvSpPr>
          <p:cNvPr id="3" name="Content Placeholder 2">
            <a:extLst>
              <a:ext uri="{FF2B5EF4-FFF2-40B4-BE49-F238E27FC236}">
                <a16:creationId xmlns:a16="http://schemas.microsoft.com/office/drawing/2014/main" xmlns="" id="{6F92C087-1B9F-49A0-9453-E50760FDCCCA}"/>
              </a:ext>
            </a:extLst>
          </p:cNvPr>
          <p:cNvSpPr>
            <a:spLocks noGrp="1"/>
          </p:cNvSpPr>
          <p:nvPr>
            <p:ph idx="1"/>
          </p:nvPr>
        </p:nvSpPr>
        <p:spPr/>
        <p:txBody>
          <a:bodyPr/>
          <a:lstStyle/>
          <a:p>
            <a:r>
              <a:rPr lang="en-US" dirty="0"/>
              <a:t>Auto Provisioning</a:t>
            </a:r>
          </a:p>
          <a:p>
            <a:r>
              <a:rPr lang="en-US" dirty="0"/>
              <a:t>Performance</a:t>
            </a:r>
          </a:p>
          <a:p>
            <a:r>
              <a:rPr lang="en-US" dirty="0"/>
              <a:t>Response time for scaling up/down</a:t>
            </a:r>
          </a:p>
          <a:p>
            <a:endParaRPr lang="en-US" dirty="0"/>
          </a:p>
        </p:txBody>
      </p:sp>
    </p:spTree>
    <p:extLst>
      <p:ext uri="{BB962C8B-B14F-4D97-AF65-F5344CB8AC3E}">
        <p14:creationId xmlns:p14="http://schemas.microsoft.com/office/powerpoint/2010/main" val="24220405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Five Essential Characteristics</a:t>
            </a:r>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dirty="0"/>
              <a:t>On-demand self-service</a:t>
            </a:r>
          </a:p>
          <a:p>
            <a:pPr marL="514350" indent="-514350">
              <a:buFont typeface="+mj-lt"/>
              <a:buAutoNum type="arabicPeriod"/>
            </a:pPr>
            <a:r>
              <a:rPr lang="en-US" dirty="0"/>
              <a:t>Broad network access</a:t>
            </a:r>
          </a:p>
          <a:p>
            <a:pPr marL="514350" indent="-514350">
              <a:buFont typeface="+mj-lt"/>
              <a:buAutoNum type="arabicPeriod"/>
            </a:pPr>
            <a:r>
              <a:rPr lang="en-US" dirty="0"/>
              <a:t>Resource pooling</a:t>
            </a:r>
          </a:p>
          <a:p>
            <a:pPr marL="514350" indent="-514350">
              <a:buFont typeface="+mj-lt"/>
              <a:buAutoNum type="arabicPeriod"/>
            </a:pPr>
            <a:r>
              <a:rPr lang="en-US" dirty="0"/>
              <a:t>Rapid elasticity</a:t>
            </a:r>
          </a:p>
          <a:p>
            <a:pPr marL="514350" indent="-514350">
              <a:buFont typeface="+mj-lt"/>
              <a:buAutoNum type="arabicPeriod"/>
            </a:pPr>
            <a:r>
              <a:rPr lang="en-US" dirty="0"/>
              <a:t>Measured service</a:t>
            </a:r>
          </a:p>
          <a:p>
            <a:pPr marL="514350" indent="-514350">
              <a:buFont typeface="+mj-lt"/>
              <a:buAutoNum type="arabicPeriod"/>
            </a:pPr>
            <a:endParaRPr lang="en-US" dirty="0"/>
          </a:p>
        </p:txBody>
      </p:sp>
    </p:spTree>
    <p:extLst>
      <p:ext uri="{BB962C8B-B14F-4D97-AF65-F5344CB8AC3E}">
        <p14:creationId xmlns:p14="http://schemas.microsoft.com/office/powerpoint/2010/main" val="320311366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Live and Failover Testing</a:t>
            </a:r>
          </a:p>
        </p:txBody>
      </p:sp>
      <p:sp>
        <p:nvSpPr>
          <p:cNvPr id="3" name="Content Placeholder 2"/>
          <p:cNvSpPr>
            <a:spLocks noGrp="1"/>
          </p:cNvSpPr>
          <p:nvPr>
            <p:ph idx="1"/>
          </p:nvPr>
        </p:nvSpPr>
        <p:spPr/>
        <p:txBody>
          <a:bodyPr/>
          <a:lstStyle/>
          <a:p>
            <a:r>
              <a:rPr lang="en-US" dirty="0"/>
              <a:t>Robustness of infrastructure against failures</a:t>
            </a:r>
          </a:p>
          <a:p>
            <a:r>
              <a:rPr lang="en-US" dirty="0"/>
              <a:t>Live upgrade testing</a:t>
            </a:r>
          </a:p>
          <a:p>
            <a:r>
              <a:rPr lang="en-US" dirty="0"/>
              <a:t>Recovery time in case of platform crash</a:t>
            </a:r>
          </a:p>
          <a:p>
            <a:r>
              <a:rPr lang="en-US" dirty="0"/>
              <a:t>Availability and continuity in multi-tenancy testing</a:t>
            </a:r>
          </a:p>
        </p:txBody>
      </p:sp>
    </p:spTree>
    <p:extLst>
      <p:ext uri="{BB962C8B-B14F-4D97-AF65-F5344CB8AC3E}">
        <p14:creationId xmlns:p14="http://schemas.microsoft.com/office/powerpoint/2010/main" val="412369561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Migration Testing</a:t>
            </a:r>
          </a:p>
        </p:txBody>
      </p:sp>
      <p:sp>
        <p:nvSpPr>
          <p:cNvPr id="3" name="Content Placeholder 2"/>
          <p:cNvSpPr>
            <a:spLocks noGrp="1"/>
          </p:cNvSpPr>
          <p:nvPr>
            <p:ph idx="1"/>
          </p:nvPr>
        </p:nvSpPr>
        <p:spPr/>
        <p:txBody>
          <a:bodyPr>
            <a:normAutofit fontScale="70000" lnSpcReduction="20000"/>
          </a:bodyPr>
          <a:lstStyle/>
          <a:p>
            <a:r>
              <a:rPr lang="en-US" dirty="0"/>
              <a:t>Data migration</a:t>
            </a:r>
          </a:p>
          <a:p>
            <a:pPr lvl="1"/>
            <a:r>
              <a:rPr lang="en-US" dirty="0"/>
              <a:t>Migrated to cloud</a:t>
            </a:r>
          </a:p>
          <a:p>
            <a:pPr lvl="1"/>
            <a:r>
              <a:rPr lang="en-US" dirty="0"/>
              <a:t>Migrated to another location in the cloud</a:t>
            </a:r>
          </a:p>
          <a:p>
            <a:pPr lvl="1"/>
            <a:r>
              <a:rPr lang="en-US" dirty="0"/>
              <a:t>Migrated to a new service</a:t>
            </a:r>
          </a:p>
          <a:p>
            <a:pPr lvl="1"/>
            <a:r>
              <a:rPr lang="en-US" dirty="0"/>
              <a:t>Migrated to a new platform</a:t>
            </a:r>
          </a:p>
          <a:p>
            <a:pPr lvl="1"/>
            <a:r>
              <a:rPr lang="en-US" dirty="0"/>
              <a:t>Migrated out of the cloud</a:t>
            </a:r>
          </a:p>
          <a:p>
            <a:r>
              <a:rPr lang="en-US" dirty="0"/>
              <a:t>Data conversion</a:t>
            </a:r>
          </a:p>
          <a:p>
            <a:pPr lvl="1"/>
            <a:r>
              <a:rPr lang="en-US" dirty="0"/>
              <a:t>Testing conversion rules</a:t>
            </a:r>
          </a:p>
          <a:p>
            <a:pPr lvl="1"/>
            <a:r>
              <a:rPr lang="en-US" dirty="0"/>
              <a:t>Testing data conversion on input data</a:t>
            </a:r>
          </a:p>
          <a:p>
            <a:pPr lvl="1"/>
            <a:r>
              <a:rPr lang="en-US" dirty="0"/>
              <a:t>Testing for loss of data</a:t>
            </a:r>
          </a:p>
          <a:p>
            <a:pPr lvl="1"/>
            <a:r>
              <a:rPr lang="en-US" dirty="0"/>
              <a:t>Testing for ongoing transactions</a:t>
            </a:r>
          </a:p>
          <a:p>
            <a:r>
              <a:rPr lang="en-US" dirty="0"/>
              <a:t>Testing performance</a:t>
            </a:r>
          </a:p>
          <a:p>
            <a:pPr lvl="1"/>
            <a:r>
              <a:rPr lang="en-US" dirty="0"/>
              <a:t>data transfer speed</a:t>
            </a:r>
          </a:p>
          <a:p>
            <a:pPr lvl="1"/>
            <a:r>
              <a:rPr lang="en-US" dirty="0"/>
              <a:t>Data transfer volume</a:t>
            </a:r>
          </a:p>
          <a:p>
            <a:pPr lvl="1"/>
            <a:endParaRPr lang="en-US" dirty="0"/>
          </a:p>
          <a:p>
            <a:pPr lvl="1"/>
            <a:endParaRPr lang="en-US" dirty="0"/>
          </a:p>
          <a:p>
            <a:pPr lvl="1"/>
            <a:endParaRPr lang="en-US" dirty="0"/>
          </a:p>
          <a:p>
            <a:pPr lvl="1"/>
            <a:endParaRPr lang="en-US" dirty="0"/>
          </a:p>
          <a:p>
            <a:pPr lvl="1"/>
            <a:endParaRPr lang="en-US" dirty="0"/>
          </a:p>
          <a:p>
            <a:pPr lvl="1"/>
            <a:endParaRPr lang="en-US" dirty="0"/>
          </a:p>
          <a:p>
            <a:pPr lvl="1"/>
            <a:endParaRPr lang="en-US" dirty="0"/>
          </a:p>
        </p:txBody>
      </p:sp>
    </p:spTree>
    <p:extLst>
      <p:ext uri="{BB962C8B-B14F-4D97-AF65-F5344CB8AC3E}">
        <p14:creationId xmlns:p14="http://schemas.microsoft.com/office/powerpoint/2010/main" val="48879649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Disaster Recovery</a:t>
            </a:r>
          </a:p>
        </p:txBody>
      </p:sp>
      <p:sp>
        <p:nvSpPr>
          <p:cNvPr id="5" name="Content Placeholder 4"/>
          <p:cNvSpPr>
            <a:spLocks noGrp="1"/>
          </p:cNvSpPr>
          <p:nvPr>
            <p:ph idx="1"/>
          </p:nvPr>
        </p:nvSpPr>
        <p:spPr/>
        <p:txBody>
          <a:bodyPr>
            <a:normAutofit lnSpcReduction="10000"/>
          </a:bodyPr>
          <a:lstStyle/>
          <a:p>
            <a:r>
              <a:rPr lang="en-US" dirty="0"/>
              <a:t>Disaster recovery (DR) is about preparing for and recovering from a disaster – an event that having a negative impact on a company’s business continuity</a:t>
            </a:r>
          </a:p>
          <a:p>
            <a:r>
              <a:rPr lang="en-US" dirty="0"/>
              <a:t>Disaster scenarios include hardware or software failure, network outage, a power outage, physical damage to a building like fire or flooding, human error, or some other significant event</a:t>
            </a:r>
          </a:p>
          <a:p>
            <a:pPr marL="0" indent="0">
              <a:buNone/>
            </a:pPr>
            <a:r>
              <a:rPr lang="en-US" sz="900" dirty="0"/>
              <a:t>*AWS</a:t>
            </a:r>
          </a:p>
        </p:txBody>
      </p:sp>
    </p:spTree>
    <p:extLst>
      <p:ext uri="{BB962C8B-B14F-4D97-AF65-F5344CB8AC3E}">
        <p14:creationId xmlns:p14="http://schemas.microsoft.com/office/powerpoint/2010/main" val="17138462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Disaster Recovery</a:t>
            </a:r>
          </a:p>
        </p:txBody>
      </p:sp>
      <p:sp>
        <p:nvSpPr>
          <p:cNvPr id="3" name="Content Placeholder 2"/>
          <p:cNvSpPr>
            <a:spLocks noGrp="1"/>
          </p:cNvSpPr>
          <p:nvPr>
            <p:ph idx="1"/>
          </p:nvPr>
        </p:nvSpPr>
        <p:spPr/>
        <p:txBody>
          <a:bodyPr>
            <a:normAutofit/>
          </a:bodyPr>
          <a:lstStyle/>
          <a:p>
            <a:r>
              <a:rPr lang="en-US" dirty="0"/>
              <a:t>Strategy that the company comes up with in anticipation of, technical or natural events that may cause damage to its physical and organizational structure</a:t>
            </a:r>
          </a:p>
          <a:p>
            <a:r>
              <a:rPr lang="en-US" dirty="0"/>
              <a:t>The Disaster Recovery plan provides for a procedure in order to restore all the functions necessary to ensure the continuity of the services</a:t>
            </a:r>
          </a:p>
        </p:txBody>
      </p:sp>
    </p:spTree>
    <p:extLst>
      <p:ext uri="{BB962C8B-B14F-4D97-AF65-F5344CB8AC3E}">
        <p14:creationId xmlns:p14="http://schemas.microsoft.com/office/powerpoint/2010/main" val="172817591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Challenge of DR</a:t>
            </a:r>
          </a:p>
        </p:txBody>
      </p:sp>
      <p:sp>
        <p:nvSpPr>
          <p:cNvPr id="3" name="Content Placeholder 2"/>
          <p:cNvSpPr>
            <a:spLocks noGrp="1"/>
          </p:cNvSpPr>
          <p:nvPr>
            <p:ph idx="1"/>
          </p:nvPr>
        </p:nvSpPr>
        <p:spPr/>
        <p:txBody>
          <a:bodyPr>
            <a:normAutofit fontScale="92500" lnSpcReduction="10000"/>
          </a:bodyPr>
          <a:lstStyle/>
          <a:p>
            <a:r>
              <a:rPr lang="en-US" dirty="0"/>
              <a:t>The amount of investment for DR planning can be huge especially if the cost of a potential outage is very high</a:t>
            </a:r>
          </a:p>
          <a:p>
            <a:r>
              <a:rPr lang="en-US" dirty="0"/>
              <a:t>Traditional physical environments require duplicate infrastructure to ensure the availability of capacity in the event of a disaster. This infrastructure needs to be procured, installed, and maintained </a:t>
            </a:r>
          </a:p>
          <a:p>
            <a:r>
              <a:rPr lang="en-US" dirty="0"/>
              <a:t>During normal operations, the infrastructure typically is under-utilized or over-provisioned.</a:t>
            </a:r>
          </a:p>
        </p:txBody>
      </p:sp>
    </p:spTree>
    <p:extLst>
      <p:ext uri="{BB962C8B-B14F-4D97-AF65-F5344CB8AC3E}">
        <p14:creationId xmlns:p14="http://schemas.microsoft.com/office/powerpoint/2010/main" val="315525840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Debacle</a:t>
            </a:r>
          </a:p>
        </p:txBody>
      </p:sp>
      <p:sp>
        <p:nvSpPr>
          <p:cNvPr id="3" name="Content Placeholder 2"/>
          <p:cNvSpPr>
            <a:spLocks noGrp="1"/>
          </p:cNvSpPr>
          <p:nvPr>
            <p:ph idx="1"/>
          </p:nvPr>
        </p:nvSpPr>
        <p:spPr/>
        <p:txBody>
          <a:bodyPr>
            <a:normAutofit fontScale="55000" lnSpcReduction="20000"/>
          </a:bodyPr>
          <a:lstStyle/>
          <a:p>
            <a:r>
              <a:rPr lang="en-US" dirty="0"/>
              <a:t>18 Jan, 2016</a:t>
            </a:r>
          </a:p>
          <a:p>
            <a:r>
              <a:rPr lang="en-US" dirty="0" err="1"/>
              <a:t>Aiveo</a:t>
            </a:r>
            <a:r>
              <a:rPr lang="en-US" dirty="0"/>
              <a:t> data has been lost</a:t>
            </a:r>
          </a:p>
          <a:p>
            <a:r>
              <a:rPr lang="en-US" dirty="0"/>
              <a:t>Dear </a:t>
            </a:r>
            <a:r>
              <a:rPr lang="en-US" dirty="0" err="1"/>
              <a:t>Aiveo</a:t>
            </a:r>
            <a:r>
              <a:rPr lang="en-US" dirty="0"/>
              <a:t> user,</a:t>
            </a:r>
          </a:p>
          <a:p>
            <a:endParaRPr lang="en-US" dirty="0"/>
          </a:p>
          <a:p>
            <a:r>
              <a:rPr lang="en-US" dirty="0"/>
              <a:t>On Thursday January 14th, 2016, our hosting provider suffered a catastrophic hardware failure which took down </a:t>
            </a:r>
            <a:r>
              <a:rPr lang="en-US" dirty="0" err="1"/>
              <a:t>Aiveo</a:t>
            </a:r>
            <a:r>
              <a:rPr lang="en-US" dirty="0"/>
              <a:t>. Unfortunately due to this failure all </a:t>
            </a:r>
            <a:r>
              <a:rPr lang="en-US" dirty="0" err="1"/>
              <a:t>Aiveo</a:t>
            </a:r>
            <a:r>
              <a:rPr lang="en-US" dirty="0"/>
              <a:t> data, including backups were lost. This means that all your accounts and data within </a:t>
            </a:r>
            <a:r>
              <a:rPr lang="en-US" dirty="0" err="1"/>
              <a:t>Aiveo</a:t>
            </a:r>
            <a:r>
              <a:rPr lang="en-US" dirty="0"/>
              <a:t> are unrecoverable.</a:t>
            </a:r>
          </a:p>
          <a:p>
            <a:endParaRPr lang="en-US" dirty="0"/>
          </a:p>
          <a:p>
            <a:r>
              <a:rPr lang="en-US" dirty="0"/>
              <a:t>Since the event took place, we have switched to Microsoft Azure to host </a:t>
            </a:r>
            <a:r>
              <a:rPr lang="en-US" dirty="0" err="1"/>
              <a:t>Aiveo</a:t>
            </a:r>
            <a:r>
              <a:rPr lang="en-US" dirty="0"/>
              <a:t> and have taken measures to ensure that all new data will be backed up in multiple locations. These changes will ensure that such an event will never happen again.</a:t>
            </a:r>
          </a:p>
          <a:p>
            <a:endParaRPr lang="en-US" dirty="0"/>
          </a:p>
          <a:p>
            <a:r>
              <a:rPr lang="en-US" dirty="0"/>
              <a:t>We are very disappointed this has happened and hope that you will continue to use </a:t>
            </a:r>
            <a:r>
              <a:rPr lang="en-US" dirty="0" err="1"/>
              <a:t>Aiveo</a:t>
            </a:r>
            <a:r>
              <a:rPr lang="en-US" dirty="0"/>
              <a:t> moving forward. If you would like to continue using </a:t>
            </a:r>
            <a:r>
              <a:rPr lang="en-US" dirty="0" err="1"/>
              <a:t>Aiveo</a:t>
            </a:r>
            <a:r>
              <a:rPr lang="en-US" dirty="0"/>
              <a:t>, we ask that you register for a new account. We sincerely apologize for this inconvenience. </a:t>
            </a:r>
          </a:p>
        </p:txBody>
      </p:sp>
    </p:spTree>
    <p:extLst>
      <p:ext uri="{BB962C8B-B14F-4D97-AF65-F5344CB8AC3E}">
        <p14:creationId xmlns:p14="http://schemas.microsoft.com/office/powerpoint/2010/main" val="200225891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DR Objectives</a:t>
            </a:r>
          </a:p>
        </p:txBody>
      </p:sp>
      <p:sp>
        <p:nvSpPr>
          <p:cNvPr id="3" name="Content Placeholder 2"/>
          <p:cNvSpPr>
            <a:spLocks noGrp="1"/>
          </p:cNvSpPr>
          <p:nvPr>
            <p:ph idx="1"/>
          </p:nvPr>
        </p:nvSpPr>
        <p:spPr/>
        <p:txBody>
          <a:bodyPr>
            <a:normAutofit fontScale="92500" lnSpcReduction="20000"/>
          </a:bodyPr>
          <a:lstStyle/>
          <a:p>
            <a:r>
              <a:rPr lang="en-US" dirty="0"/>
              <a:t>Recovery time objective (RTO) — The time it takes after a disruption to restore a business process to its service level, as defined by the operational level agreement (OLA)</a:t>
            </a:r>
          </a:p>
          <a:p>
            <a:r>
              <a:rPr lang="en-US" dirty="0"/>
              <a:t>Recovery point objective (RPO) — The acceptable amount of data loss measured in time. For example, if a disaster occurs at 12:00 PM (noon) and the RPO is one hour, the system should recover all data that was in the system before 11:00 AM. Data loss will span only one hour, between 11:00 AM and 12:00 PM (noon)</a:t>
            </a:r>
          </a:p>
        </p:txBody>
      </p:sp>
    </p:spTree>
    <p:extLst>
      <p:ext uri="{BB962C8B-B14F-4D97-AF65-F5344CB8AC3E}">
        <p14:creationId xmlns:p14="http://schemas.microsoft.com/office/powerpoint/2010/main" val="1733100260"/>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Traditional Approach to DR</a:t>
            </a:r>
          </a:p>
        </p:txBody>
      </p:sp>
      <p:sp>
        <p:nvSpPr>
          <p:cNvPr id="3" name="Content Placeholder 2"/>
          <p:cNvSpPr>
            <a:spLocks noGrp="1"/>
          </p:cNvSpPr>
          <p:nvPr>
            <p:ph idx="1"/>
          </p:nvPr>
        </p:nvSpPr>
        <p:spPr/>
        <p:txBody>
          <a:bodyPr>
            <a:normAutofit fontScale="92500"/>
          </a:bodyPr>
          <a:lstStyle/>
          <a:p>
            <a:r>
              <a:rPr lang="en-US" dirty="0"/>
              <a:t>Traditional approach to DR is off-site duplication of data and infrastructure</a:t>
            </a:r>
          </a:p>
          <a:p>
            <a:r>
              <a:rPr lang="en-US" dirty="0"/>
              <a:t>Critical business services are set up and maintained on this infrastructure and tested at regular intervals</a:t>
            </a:r>
          </a:p>
          <a:p>
            <a:r>
              <a:rPr lang="en-US" dirty="0"/>
              <a:t>The disaster recovery environment’s location and the source infrastructure should be a significant physical distance apart to ensure isolation from faults that could impact the source site</a:t>
            </a:r>
          </a:p>
        </p:txBody>
      </p:sp>
    </p:spTree>
    <p:extLst>
      <p:ext uri="{BB962C8B-B14F-4D97-AF65-F5344CB8AC3E}">
        <p14:creationId xmlns:p14="http://schemas.microsoft.com/office/powerpoint/2010/main" val="10109240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Failing Back</a:t>
            </a:r>
          </a:p>
        </p:txBody>
      </p:sp>
      <p:sp>
        <p:nvSpPr>
          <p:cNvPr id="3" name="Content Placeholder 2"/>
          <p:cNvSpPr>
            <a:spLocks noGrp="1"/>
          </p:cNvSpPr>
          <p:nvPr>
            <p:ph idx="1"/>
          </p:nvPr>
        </p:nvSpPr>
        <p:spPr/>
        <p:txBody>
          <a:bodyPr>
            <a:normAutofit/>
          </a:bodyPr>
          <a:lstStyle/>
          <a:p>
            <a:r>
              <a:rPr lang="en-US" dirty="0"/>
              <a:t>Failing back is restoring the normal service once the primary site has been restored to a working stat</a:t>
            </a:r>
          </a:p>
          <a:p>
            <a:r>
              <a:rPr lang="en-US" dirty="0"/>
              <a:t>It typically means reversing the flow of data replication so that any data updates received while the primary site was down can be replicated back, without the loss of data</a:t>
            </a:r>
          </a:p>
        </p:txBody>
      </p:sp>
    </p:spTree>
    <p:extLst>
      <p:ext uri="{BB962C8B-B14F-4D97-AF65-F5344CB8AC3E}">
        <p14:creationId xmlns:p14="http://schemas.microsoft.com/office/powerpoint/2010/main" val="2576764148"/>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Failback Approach 1</a:t>
            </a:r>
          </a:p>
        </p:txBody>
      </p:sp>
      <p:sp>
        <p:nvSpPr>
          <p:cNvPr id="3" name="Content Placeholder 2"/>
          <p:cNvSpPr>
            <a:spLocks noGrp="1"/>
          </p:cNvSpPr>
          <p:nvPr>
            <p:ph idx="1"/>
          </p:nvPr>
        </p:nvSpPr>
        <p:spPr/>
        <p:txBody>
          <a:bodyPr>
            <a:normAutofit/>
          </a:bodyPr>
          <a:lstStyle/>
          <a:p>
            <a:r>
              <a:rPr lang="en-US" dirty="0"/>
              <a:t>Backup and Restore</a:t>
            </a:r>
          </a:p>
          <a:p>
            <a:pPr lvl="1"/>
            <a:r>
              <a:rPr lang="en-US" dirty="0"/>
              <a:t>Freeze data changes to the DR site</a:t>
            </a:r>
          </a:p>
          <a:p>
            <a:pPr lvl="1"/>
            <a:r>
              <a:rPr lang="en-US" dirty="0"/>
              <a:t>Take a backup	</a:t>
            </a:r>
          </a:p>
          <a:p>
            <a:pPr lvl="1"/>
            <a:r>
              <a:rPr lang="en-US" dirty="0"/>
              <a:t>Restore the backup to the primary site</a:t>
            </a:r>
          </a:p>
          <a:p>
            <a:pPr lvl="1"/>
            <a:r>
              <a:rPr lang="en-US" dirty="0"/>
              <a:t>Re-point users to the primary site</a:t>
            </a:r>
          </a:p>
          <a:p>
            <a:pPr lvl="1"/>
            <a:r>
              <a:rPr lang="en-US" dirty="0"/>
              <a:t>Unfreeze the changes</a:t>
            </a:r>
          </a:p>
          <a:p>
            <a:endParaRPr lang="en-US" dirty="0"/>
          </a:p>
          <a:p>
            <a:endParaRPr lang="en-US" dirty="0"/>
          </a:p>
        </p:txBody>
      </p:sp>
    </p:spTree>
    <p:extLst>
      <p:ext uri="{BB962C8B-B14F-4D97-AF65-F5344CB8AC3E}">
        <p14:creationId xmlns:p14="http://schemas.microsoft.com/office/powerpoint/2010/main" val="22683170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On-demand Self Service</a:t>
            </a:r>
          </a:p>
        </p:txBody>
      </p:sp>
      <p:sp>
        <p:nvSpPr>
          <p:cNvPr id="3" name="Content Placeholder 2"/>
          <p:cNvSpPr>
            <a:spLocks noGrp="1"/>
          </p:cNvSpPr>
          <p:nvPr>
            <p:ph idx="1"/>
          </p:nvPr>
        </p:nvSpPr>
        <p:spPr/>
        <p:txBody>
          <a:bodyPr>
            <a:normAutofit/>
          </a:bodyPr>
          <a:lstStyle/>
          <a:p>
            <a:r>
              <a:rPr lang="en-US" dirty="0"/>
              <a:t>One can access various services such as computing capabilities, storage, software etc. without any intervention from anybody as and when required by the consumer</a:t>
            </a:r>
          </a:p>
        </p:txBody>
      </p:sp>
    </p:spTree>
    <p:extLst>
      <p:ext uri="{BB962C8B-B14F-4D97-AF65-F5344CB8AC3E}">
        <p14:creationId xmlns:p14="http://schemas.microsoft.com/office/powerpoint/2010/main" val="2204311249"/>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Failback Approach 2</a:t>
            </a:r>
          </a:p>
        </p:txBody>
      </p:sp>
      <p:sp>
        <p:nvSpPr>
          <p:cNvPr id="3" name="Content Placeholder 2"/>
          <p:cNvSpPr>
            <a:spLocks noGrp="1"/>
          </p:cNvSpPr>
          <p:nvPr>
            <p:ph idx="1"/>
          </p:nvPr>
        </p:nvSpPr>
        <p:spPr/>
        <p:txBody>
          <a:bodyPr/>
          <a:lstStyle/>
          <a:p>
            <a:r>
              <a:rPr lang="en-US" dirty="0"/>
              <a:t>Pilot light, warm standby, and multi-site</a:t>
            </a:r>
          </a:p>
          <a:p>
            <a:pPr lvl="1"/>
            <a:r>
              <a:rPr lang="en-US" dirty="0"/>
              <a:t>Establish reverse mirroring/replication from the DR site back to the primary site, once the primary site has caught up with the changes.</a:t>
            </a:r>
          </a:p>
          <a:p>
            <a:pPr lvl="1"/>
            <a:r>
              <a:rPr lang="en-US" dirty="0"/>
              <a:t>Freeze data changes to the DR site.</a:t>
            </a:r>
          </a:p>
          <a:p>
            <a:pPr lvl="1"/>
            <a:r>
              <a:rPr lang="en-US" dirty="0"/>
              <a:t>Re-point users to the primary site.</a:t>
            </a:r>
          </a:p>
          <a:p>
            <a:pPr lvl="1"/>
            <a:r>
              <a:rPr lang="en-US" dirty="0"/>
              <a:t>Unfreeze the changes.</a:t>
            </a:r>
          </a:p>
        </p:txBody>
      </p:sp>
    </p:spTree>
    <p:extLst>
      <p:ext uri="{BB962C8B-B14F-4D97-AF65-F5344CB8AC3E}">
        <p14:creationId xmlns:p14="http://schemas.microsoft.com/office/powerpoint/2010/main" val="4135984289"/>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Cloud To The Rescue</a:t>
            </a:r>
          </a:p>
        </p:txBody>
      </p:sp>
      <p:sp>
        <p:nvSpPr>
          <p:cNvPr id="3" name="Content Placeholder 2"/>
          <p:cNvSpPr>
            <a:spLocks noGrp="1"/>
          </p:cNvSpPr>
          <p:nvPr>
            <p:ph idx="1"/>
          </p:nvPr>
        </p:nvSpPr>
        <p:spPr/>
        <p:txBody>
          <a:bodyPr>
            <a:normAutofit fontScale="92500" lnSpcReduction="20000"/>
          </a:bodyPr>
          <a:lstStyle/>
          <a:p>
            <a:r>
              <a:rPr lang="en-US" dirty="0"/>
              <a:t>Virtualization and cloud infrastructure services reduced hardware and hardware maintenance costs </a:t>
            </a:r>
          </a:p>
          <a:p>
            <a:r>
              <a:rPr lang="en-US" dirty="0"/>
              <a:t>Cloud computing offers the ability to scale up and down easily</a:t>
            </a:r>
          </a:p>
          <a:p>
            <a:r>
              <a:rPr lang="en-US" dirty="0"/>
              <a:t>No capital expenses are required in a cloud-based solution</a:t>
            </a:r>
          </a:p>
          <a:p>
            <a:r>
              <a:rPr lang="en-US" dirty="0"/>
              <a:t>Portable virtual machines increase flexibility as any vendor can be chosen for the cloud solution</a:t>
            </a:r>
          </a:p>
          <a:p>
            <a:r>
              <a:rPr lang="en-US" dirty="0"/>
              <a:t>Fail back from a disaster to the original location or to a new one can happen easily</a:t>
            </a:r>
          </a:p>
        </p:txBody>
      </p:sp>
    </p:spTree>
    <p:extLst>
      <p:ext uri="{BB962C8B-B14F-4D97-AF65-F5344CB8AC3E}">
        <p14:creationId xmlns:p14="http://schemas.microsoft.com/office/powerpoint/2010/main" val="2607411208"/>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Warm - Pilot Light</a:t>
            </a:r>
          </a:p>
        </p:txBody>
      </p:sp>
      <p:sp>
        <p:nvSpPr>
          <p:cNvPr id="3" name="Content Placeholder 2"/>
          <p:cNvSpPr>
            <a:spLocks noGrp="1"/>
          </p:cNvSpPr>
          <p:nvPr>
            <p:ph idx="1"/>
          </p:nvPr>
        </p:nvSpPr>
        <p:spPr/>
        <p:txBody>
          <a:bodyPr>
            <a:normAutofit fontScale="85000" lnSpcReduction="10000"/>
          </a:bodyPr>
          <a:lstStyle/>
          <a:p>
            <a:r>
              <a:rPr lang="en-US" dirty="0"/>
              <a:t>A minimal version of an environment is always running in the cloud running the most critical core elements of your system in AWS </a:t>
            </a:r>
          </a:p>
          <a:p>
            <a:r>
              <a:rPr lang="en-US" dirty="0"/>
              <a:t>Infrastructure elements for the pilot light typically include database servers</a:t>
            </a:r>
          </a:p>
          <a:p>
            <a:r>
              <a:rPr lang="en-US" dirty="0"/>
              <a:t>To restore business-critical services</a:t>
            </a:r>
          </a:p>
          <a:p>
            <a:pPr lvl="1"/>
            <a:r>
              <a:rPr lang="en-US" dirty="0"/>
              <a:t>Pre-configured Amazon Machine Images (AMIs)</a:t>
            </a:r>
          </a:p>
          <a:p>
            <a:pPr lvl="1"/>
            <a:r>
              <a:rPr lang="en-US" dirty="0"/>
              <a:t>Pre-allocated elastic IP addresses </a:t>
            </a:r>
          </a:p>
          <a:p>
            <a:pPr lvl="1"/>
            <a:r>
              <a:rPr lang="en-US" dirty="0"/>
              <a:t>Elastic Load Balancing (ELB) </a:t>
            </a:r>
          </a:p>
          <a:p>
            <a:pPr lvl="1"/>
            <a:r>
              <a:rPr lang="en-US" dirty="0"/>
              <a:t>Updating DNS records to point at Amazon EC2 instance or point to your load balancer using a CNAME</a:t>
            </a:r>
          </a:p>
        </p:txBody>
      </p:sp>
    </p:spTree>
    <p:extLst>
      <p:ext uri="{BB962C8B-B14F-4D97-AF65-F5344CB8AC3E}">
        <p14:creationId xmlns:p14="http://schemas.microsoft.com/office/powerpoint/2010/main" val="3513090220"/>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Pilot Light Recovery Steps</a:t>
            </a:r>
          </a:p>
        </p:txBody>
      </p:sp>
      <p:sp>
        <p:nvSpPr>
          <p:cNvPr id="3" name="Content Placeholder 2"/>
          <p:cNvSpPr>
            <a:spLocks noGrp="1"/>
          </p:cNvSpPr>
          <p:nvPr>
            <p:ph idx="1"/>
          </p:nvPr>
        </p:nvSpPr>
        <p:spPr/>
        <p:txBody>
          <a:bodyPr>
            <a:normAutofit fontScale="92500" lnSpcReduction="20000"/>
          </a:bodyPr>
          <a:lstStyle/>
          <a:p>
            <a:r>
              <a:rPr lang="en-US" dirty="0"/>
              <a:t>Start your application Amazon EC2 instances from your custom AMIs.</a:t>
            </a:r>
          </a:p>
          <a:p>
            <a:r>
              <a:rPr lang="en-US" dirty="0"/>
              <a:t>Resize existing database/data store instances to process the increased traffic.</a:t>
            </a:r>
          </a:p>
          <a:p>
            <a:r>
              <a:rPr lang="en-US" dirty="0"/>
              <a:t>Add additional database/data store instances to give the DR site resilience in the data tier; if you are using Amazon RDS, turn on Multi-AZ to improve resilience.</a:t>
            </a:r>
          </a:p>
          <a:p>
            <a:r>
              <a:rPr lang="en-US" dirty="0"/>
              <a:t>Change DNS to point at the Amazon EC2 servers.</a:t>
            </a:r>
          </a:p>
          <a:p>
            <a:r>
              <a:rPr lang="en-US" dirty="0"/>
              <a:t>Install and configure any non-AMI based systems, ideally in an automated way.</a:t>
            </a:r>
          </a:p>
        </p:txBody>
      </p:sp>
    </p:spTree>
    <p:extLst>
      <p:ext uri="{BB962C8B-B14F-4D97-AF65-F5344CB8AC3E}">
        <p14:creationId xmlns:p14="http://schemas.microsoft.com/office/powerpoint/2010/main" val="2708236706"/>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Failing Back</a:t>
            </a:r>
          </a:p>
        </p:txBody>
      </p:sp>
      <p:sp>
        <p:nvSpPr>
          <p:cNvPr id="3" name="Content Placeholder 2"/>
          <p:cNvSpPr>
            <a:spLocks noGrp="1"/>
          </p:cNvSpPr>
          <p:nvPr>
            <p:ph idx="1"/>
          </p:nvPr>
        </p:nvSpPr>
        <p:spPr/>
        <p:txBody>
          <a:bodyPr/>
          <a:lstStyle/>
          <a:p>
            <a:r>
              <a:rPr lang="en-US" dirty="0"/>
              <a:t>Freeze data changes to the DR site.</a:t>
            </a:r>
          </a:p>
          <a:p>
            <a:r>
              <a:rPr lang="en-US" dirty="0"/>
              <a:t>Take a backup.</a:t>
            </a:r>
          </a:p>
          <a:p>
            <a:r>
              <a:rPr lang="en-US" dirty="0"/>
              <a:t>Restore the backup to the primary site.</a:t>
            </a:r>
          </a:p>
          <a:p>
            <a:r>
              <a:rPr lang="en-US" dirty="0"/>
              <a:t>Re-point users to the primary site.</a:t>
            </a:r>
          </a:p>
          <a:p>
            <a:r>
              <a:rPr lang="en-US" dirty="0"/>
              <a:t>Unfreeze the changes.</a:t>
            </a:r>
          </a:p>
        </p:txBody>
      </p:sp>
    </p:spTree>
    <p:extLst>
      <p:ext uri="{BB962C8B-B14F-4D97-AF65-F5344CB8AC3E}">
        <p14:creationId xmlns:p14="http://schemas.microsoft.com/office/powerpoint/2010/main" val="1324474277"/>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Replication</a:t>
            </a:r>
          </a:p>
        </p:txBody>
      </p:sp>
      <p:sp>
        <p:nvSpPr>
          <p:cNvPr id="3" name="Content Placeholder 2"/>
          <p:cNvSpPr>
            <a:spLocks noGrp="1"/>
          </p:cNvSpPr>
          <p:nvPr>
            <p:ph idx="1"/>
          </p:nvPr>
        </p:nvSpPr>
        <p:spPr/>
        <p:txBody>
          <a:bodyPr>
            <a:normAutofit lnSpcReduction="10000"/>
          </a:bodyPr>
          <a:lstStyle/>
          <a:p>
            <a:r>
              <a:rPr lang="en-US" dirty="0"/>
              <a:t>Distance between the sites — Larger distances typically are subject to more latency or jitter.</a:t>
            </a:r>
          </a:p>
          <a:p>
            <a:r>
              <a:rPr lang="en-US" dirty="0"/>
              <a:t>Available bandwidth — The breadth and variability of the interconnections.</a:t>
            </a:r>
          </a:p>
          <a:p>
            <a:r>
              <a:rPr lang="en-US" dirty="0"/>
              <a:t>Data rate required by your application — The data rate should be lower than the available bandwidth.</a:t>
            </a:r>
          </a:p>
          <a:p>
            <a:r>
              <a:rPr lang="en-US" dirty="0"/>
              <a:t>Replication technology — The replication technology should be parallel</a:t>
            </a:r>
          </a:p>
        </p:txBody>
      </p:sp>
    </p:spTree>
    <p:extLst>
      <p:ext uri="{BB962C8B-B14F-4D97-AF65-F5344CB8AC3E}">
        <p14:creationId xmlns:p14="http://schemas.microsoft.com/office/powerpoint/2010/main" val="3086135480"/>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Replication Approaches</a:t>
            </a:r>
          </a:p>
        </p:txBody>
      </p:sp>
      <p:sp>
        <p:nvSpPr>
          <p:cNvPr id="3" name="Content Placeholder 2"/>
          <p:cNvSpPr>
            <a:spLocks noGrp="1"/>
          </p:cNvSpPr>
          <p:nvPr>
            <p:ph idx="1"/>
          </p:nvPr>
        </p:nvSpPr>
        <p:spPr/>
        <p:txBody>
          <a:bodyPr>
            <a:normAutofit fontScale="62500" lnSpcReduction="20000"/>
          </a:bodyPr>
          <a:lstStyle/>
          <a:p>
            <a:r>
              <a:rPr lang="en-US" dirty="0"/>
              <a:t>Synchronous</a:t>
            </a:r>
          </a:p>
          <a:p>
            <a:pPr lvl="1"/>
            <a:r>
              <a:rPr lang="en-US" dirty="0"/>
              <a:t>Data is atomically updated in multiple locations. </a:t>
            </a:r>
          </a:p>
          <a:p>
            <a:pPr lvl="1"/>
            <a:r>
              <a:rPr lang="en-US" dirty="0"/>
              <a:t>Puts a dependency on network performance and availability. I</a:t>
            </a:r>
          </a:p>
          <a:p>
            <a:pPr lvl="1"/>
            <a:r>
              <a:rPr lang="en-US" dirty="0"/>
              <a:t>When deployed in Multi-AZ mode, Amazon RDS uses synchronous replication to duplicate data in a second Availability Zone to ensure that data is not lost if the primary Availability Zone becomes unavailable.</a:t>
            </a:r>
          </a:p>
          <a:p>
            <a:r>
              <a:rPr lang="en-US" dirty="0"/>
              <a:t>Asynchronous replication</a:t>
            </a:r>
          </a:p>
          <a:p>
            <a:pPr lvl="1"/>
            <a:r>
              <a:rPr lang="en-US" dirty="0"/>
              <a:t>Data is transferred as network performance and availability allows, and the application continues to write data that might not be fully replicated yet.</a:t>
            </a:r>
          </a:p>
          <a:p>
            <a:pPr lvl="1"/>
            <a:r>
              <a:rPr lang="en-US" dirty="0"/>
              <a:t>Many database systems support asynchronous data replication. </a:t>
            </a:r>
          </a:p>
          <a:p>
            <a:pPr lvl="1"/>
            <a:r>
              <a:rPr lang="en-US" dirty="0"/>
              <a:t>The database replica can be located remotely, and need not be completely synchronized with the primary database server. </a:t>
            </a:r>
          </a:p>
          <a:p>
            <a:pPr lvl="1"/>
            <a:r>
              <a:rPr lang="en-US" dirty="0"/>
              <a:t>This is acceptable in many scenarios, for example, as a backup source or reporting/read-only use cases. In addition to database systems, you can also extend it to network file systems and data volumes</a:t>
            </a:r>
          </a:p>
        </p:txBody>
      </p:sp>
    </p:spTree>
    <p:extLst>
      <p:ext uri="{BB962C8B-B14F-4D97-AF65-F5344CB8AC3E}">
        <p14:creationId xmlns:p14="http://schemas.microsoft.com/office/powerpoint/2010/main" val="756437265"/>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Testing DR</a:t>
            </a:r>
          </a:p>
        </p:txBody>
      </p:sp>
      <p:sp>
        <p:nvSpPr>
          <p:cNvPr id="3" name="Content Placeholder 2"/>
          <p:cNvSpPr>
            <a:spLocks noGrp="1"/>
          </p:cNvSpPr>
          <p:nvPr>
            <p:ph idx="1"/>
          </p:nvPr>
        </p:nvSpPr>
        <p:spPr/>
        <p:txBody>
          <a:bodyPr>
            <a:normAutofit/>
          </a:bodyPr>
          <a:lstStyle/>
          <a:p>
            <a:r>
              <a:rPr lang="en-US" dirty="0"/>
              <a:t>Test frequently</a:t>
            </a:r>
          </a:p>
          <a:p>
            <a:r>
              <a:rPr lang="en-US" dirty="0"/>
              <a:t>Exercise a failover to the DR environment. Test the documentation is in place to ensure that the process is as simple as possible and completely documented</a:t>
            </a:r>
          </a:p>
          <a:p>
            <a:r>
              <a:rPr lang="en-US" dirty="0"/>
              <a:t>Do different scenarios based on type of loss/disaster</a:t>
            </a:r>
          </a:p>
        </p:txBody>
      </p:sp>
    </p:spTree>
    <p:extLst>
      <p:ext uri="{BB962C8B-B14F-4D97-AF65-F5344CB8AC3E}">
        <p14:creationId xmlns:p14="http://schemas.microsoft.com/office/powerpoint/2010/main" val="547057187"/>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Tests</a:t>
            </a:r>
          </a:p>
        </p:txBody>
      </p:sp>
      <p:sp>
        <p:nvSpPr>
          <p:cNvPr id="3" name="Content Placeholder 2"/>
          <p:cNvSpPr>
            <a:spLocks noGrp="1"/>
          </p:cNvSpPr>
          <p:nvPr>
            <p:ph idx="1"/>
          </p:nvPr>
        </p:nvSpPr>
        <p:spPr/>
        <p:txBody>
          <a:bodyPr>
            <a:normAutofit fontScale="85000" lnSpcReduction="20000"/>
          </a:bodyPr>
          <a:lstStyle/>
          <a:p>
            <a:r>
              <a:rPr lang="en-US" dirty="0"/>
              <a:t>Checklists Testing</a:t>
            </a:r>
          </a:p>
          <a:p>
            <a:r>
              <a:rPr lang="en-US" dirty="0"/>
              <a:t>Walk Through Testing</a:t>
            </a:r>
          </a:p>
          <a:p>
            <a:pPr lvl="1"/>
            <a:r>
              <a:rPr lang="en-US" dirty="0"/>
              <a:t>Team members verbally "walk through" the specific steps as documented in the plan to confirm effectiveness, identify gaps, bottlenecks or other weaknesses in the plan</a:t>
            </a:r>
          </a:p>
          <a:p>
            <a:r>
              <a:rPr lang="en-US" dirty="0"/>
              <a:t>Simulation Testing</a:t>
            </a:r>
          </a:p>
          <a:p>
            <a:pPr lvl="1"/>
            <a:r>
              <a:rPr lang="en-US" dirty="0"/>
              <a:t>A disaster is simulated so normal operations will not be interrupted.</a:t>
            </a:r>
          </a:p>
          <a:p>
            <a:pPr lvl="1"/>
            <a:r>
              <a:rPr lang="en-US" dirty="0"/>
              <a:t>Hardware, software, personnel, communications, procedures, supplies and forms, documentation, transportation, utilities, and alternate site processing are tested in a simulation test</a:t>
            </a:r>
          </a:p>
        </p:txBody>
      </p:sp>
    </p:spTree>
    <p:extLst>
      <p:ext uri="{BB962C8B-B14F-4D97-AF65-F5344CB8AC3E}">
        <p14:creationId xmlns:p14="http://schemas.microsoft.com/office/powerpoint/2010/main" val="3972087898"/>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a:t>Parallel testing</a:t>
            </a:r>
          </a:p>
          <a:p>
            <a:pPr lvl="1"/>
            <a:r>
              <a:rPr lang="en-US" dirty="0"/>
              <a:t>Historical transactions such as the prior business day’s transactions are processed against preceding day’s backup files at the contingency processing site. All reports produced at the alternate site for the current business date should agree with those reports produced at the alternate processing site</a:t>
            </a:r>
          </a:p>
          <a:p>
            <a:r>
              <a:rPr lang="en-US" dirty="0"/>
              <a:t>Full-interruption test </a:t>
            </a:r>
          </a:p>
          <a:p>
            <a:pPr lvl="1"/>
            <a:r>
              <a:rPr lang="en-US" dirty="0"/>
              <a:t>It activates the total disaster recovery plan. The test is likely to be costly and could disrupt normal operations</a:t>
            </a:r>
          </a:p>
          <a:p>
            <a:pPr lvl="1"/>
            <a:r>
              <a:rPr lang="en-US" dirty="0"/>
              <a:t>This test needs to be conducted for various scenarios listed later</a:t>
            </a:r>
          </a:p>
        </p:txBody>
      </p:sp>
    </p:spTree>
    <p:extLst>
      <p:ext uri="{BB962C8B-B14F-4D97-AF65-F5344CB8AC3E}">
        <p14:creationId xmlns:p14="http://schemas.microsoft.com/office/powerpoint/2010/main" val="13424467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Broad Network Access</a:t>
            </a:r>
          </a:p>
        </p:txBody>
      </p:sp>
      <p:sp>
        <p:nvSpPr>
          <p:cNvPr id="3" name="Content Placeholder 2"/>
          <p:cNvSpPr>
            <a:spLocks noGrp="1"/>
          </p:cNvSpPr>
          <p:nvPr>
            <p:ph idx="1"/>
          </p:nvPr>
        </p:nvSpPr>
        <p:spPr/>
        <p:txBody>
          <a:bodyPr/>
          <a:lstStyle/>
          <a:p>
            <a:r>
              <a:rPr lang="en-US" dirty="0"/>
              <a:t>All services provided by cloud are accessible over the network using standard protocols</a:t>
            </a:r>
          </a:p>
        </p:txBody>
      </p:sp>
    </p:spTree>
    <p:extLst>
      <p:ext uri="{BB962C8B-B14F-4D97-AF65-F5344CB8AC3E}">
        <p14:creationId xmlns:p14="http://schemas.microsoft.com/office/powerpoint/2010/main" val="3330210438"/>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t>Questions?</a:t>
            </a:r>
          </a:p>
        </p:txBody>
      </p:sp>
      <p:sp>
        <p:nvSpPr>
          <p:cNvPr id="5" name="Text Placeholder 4"/>
          <p:cNvSpPr>
            <a:spLocks noGrp="1"/>
          </p:cNvSpPr>
          <p:nvPr>
            <p:ph type="body" idx="1"/>
          </p:nvPr>
        </p:nvSpPr>
        <p:spPr/>
        <p:txBody>
          <a:bodyPr/>
          <a:lstStyle/>
          <a:p>
            <a:pPr algn="ctr"/>
            <a:r>
              <a:rPr lang="en-US" dirty="0">
                <a:solidFill>
                  <a:srgbClr val="FF0000"/>
                </a:solidFill>
              </a:rPr>
              <a:t>Thanks</a:t>
            </a:r>
          </a:p>
        </p:txBody>
      </p:sp>
    </p:spTree>
    <p:extLst>
      <p:ext uri="{BB962C8B-B14F-4D97-AF65-F5344CB8AC3E}">
        <p14:creationId xmlns:p14="http://schemas.microsoft.com/office/powerpoint/2010/main" val="31847807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Resource Pooling</a:t>
            </a:r>
          </a:p>
        </p:txBody>
      </p:sp>
      <p:sp>
        <p:nvSpPr>
          <p:cNvPr id="3" name="Content Placeholder 2"/>
          <p:cNvSpPr>
            <a:spLocks noGrp="1"/>
          </p:cNvSpPr>
          <p:nvPr>
            <p:ph idx="1"/>
          </p:nvPr>
        </p:nvSpPr>
        <p:spPr/>
        <p:txBody>
          <a:bodyPr>
            <a:normAutofit fontScale="92500"/>
          </a:bodyPr>
          <a:lstStyle/>
          <a:p>
            <a:r>
              <a:rPr lang="en-US" dirty="0"/>
              <a:t>The resources such as processors, storage, virtual machines and network bandwidth are pooled and provided to the users </a:t>
            </a:r>
          </a:p>
          <a:p>
            <a:r>
              <a:rPr lang="en-US" dirty="0"/>
              <a:t>The resources could be located at a single or multiple physical locations</a:t>
            </a:r>
          </a:p>
          <a:p>
            <a:r>
              <a:rPr lang="en-US" dirty="0"/>
              <a:t>Resource location independence at machine level </a:t>
            </a:r>
          </a:p>
          <a:p>
            <a:r>
              <a:rPr lang="en-US" dirty="0"/>
              <a:t>Some restrictions can be placed by the consumer on physical location such as country boundaries etc. in some cases</a:t>
            </a:r>
          </a:p>
        </p:txBody>
      </p:sp>
    </p:spTree>
    <p:extLst>
      <p:ext uri="{BB962C8B-B14F-4D97-AF65-F5344CB8AC3E}">
        <p14:creationId xmlns:p14="http://schemas.microsoft.com/office/powerpoint/2010/main" val="14600960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Rapid elasticity</a:t>
            </a:r>
          </a:p>
        </p:txBody>
      </p:sp>
      <p:sp>
        <p:nvSpPr>
          <p:cNvPr id="3" name="Content Placeholder 2"/>
          <p:cNvSpPr>
            <a:spLocks noGrp="1"/>
          </p:cNvSpPr>
          <p:nvPr>
            <p:ph idx="1"/>
          </p:nvPr>
        </p:nvSpPr>
        <p:spPr/>
        <p:txBody>
          <a:bodyPr>
            <a:normAutofit/>
          </a:bodyPr>
          <a:lstStyle/>
          <a:p>
            <a:r>
              <a:rPr lang="en-US" dirty="0"/>
              <a:t>Elasticity refers to the ability to reduce or increase the available resources quickly.</a:t>
            </a:r>
          </a:p>
          <a:p>
            <a:r>
              <a:rPr lang="en-US" dirty="0"/>
              <a:t>These can be provisioned without any intervention of the provider</a:t>
            </a:r>
          </a:p>
        </p:txBody>
      </p:sp>
    </p:spTree>
    <p:extLst>
      <p:ext uri="{BB962C8B-B14F-4D97-AF65-F5344CB8AC3E}">
        <p14:creationId xmlns:p14="http://schemas.microsoft.com/office/powerpoint/2010/main" val="25588641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Measured Service</a:t>
            </a:r>
          </a:p>
        </p:txBody>
      </p:sp>
      <p:sp>
        <p:nvSpPr>
          <p:cNvPr id="3" name="Content Placeholder 2"/>
          <p:cNvSpPr>
            <a:spLocks noGrp="1"/>
          </p:cNvSpPr>
          <p:nvPr>
            <p:ph idx="1"/>
          </p:nvPr>
        </p:nvSpPr>
        <p:spPr/>
        <p:txBody>
          <a:bodyPr/>
          <a:lstStyle/>
          <a:p>
            <a:r>
              <a:rPr lang="en-US" dirty="0"/>
              <a:t>Cloud has metering built into it to charge the  users. </a:t>
            </a:r>
          </a:p>
          <a:p>
            <a:r>
              <a:rPr lang="en-US" dirty="0"/>
              <a:t>The users can get different quality of services at different charges</a:t>
            </a:r>
          </a:p>
          <a:p>
            <a:endParaRPr lang="en-US" dirty="0"/>
          </a:p>
          <a:p>
            <a:endParaRPr lang="en-US" dirty="0"/>
          </a:p>
          <a:p>
            <a:endParaRPr lang="en-US" dirty="0"/>
          </a:p>
        </p:txBody>
      </p:sp>
    </p:spTree>
    <p:extLst>
      <p:ext uri="{BB962C8B-B14F-4D97-AF65-F5344CB8AC3E}">
        <p14:creationId xmlns:p14="http://schemas.microsoft.com/office/powerpoint/2010/main" val="264533275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24657</TotalTime>
  <Words>2952</Words>
  <Application>Microsoft Office PowerPoint</Application>
  <PresentationFormat>Экран (4:3)</PresentationFormat>
  <Paragraphs>350</Paragraphs>
  <Slides>60</Slides>
  <Notes>7</Notes>
  <HiddenSlides>0</HiddenSlides>
  <MMClips>0</MMClips>
  <ScaleCrop>false</ScaleCrop>
  <HeadingPairs>
    <vt:vector size="4" baseType="variant">
      <vt:variant>
        <vt:lpstr>Тема</vt:lpstr>
      </vt:variant>
      <vt:variant>
        <vt:i4>1</vt:i4>
      </vt:variant>
      <vt:variant>
        <vt:lpstr>Заголовки слайдов</vt:lpstr>
      </vt:variant>
      <vt:variant>
        <vt:i4>60</vt:i4>
      </vt:variant>
    </vt:vector>
  </HeadingPairs>
  <TitlesOfParts>
    <vt:vector size="61" baseType="lpstr">
      <vt:lpstr>Office Theme</vt:lpstr>
      <vt:lpstr>Testing and Cloud</vt:lpstr>
      <vt:lpstr>Coverage</vt:lpstr>
      <vt:lpstr>Cloud Computing</vt:lpstr>
      <vt:lpstr>Five Essential Characteristics</vt:lpstr>
      <vt:lpstr>On-demand Self Service</vt:lpstr>
      <vt:lpstr>Broad Network Access</vt:lpstr>
      <vt:lpstr>Resource Pooling</vt:lpstr>
      <vt:lpstr>Rapid elasticity</vt:lpstr>
      <vt:lpstr>Measured Service</vt:lpstr>
      <vt:lpstr>Four Deployment Models</vt:lpstr>
      <vt:lpstr>Three Forms of Services</vt:lpstr>
      <vt:lpstr>SaaS</vt:lpstr>
      <vt:lpstr>PaaS</vt:lpstr>
      <vt:lpstr>IaaS</vt:lpstr>
      <vt:lpstr>Cloud Technology and Terminology</vt:lpstr>
      <vt:lpstr>Virtualization</vt:lpstr>
      <vt:lpstr>Virtualization</vt:lpstr>
      <vt:lpstr>Hypervisors</vt:lpstr>
      <vt:lpstr>Containerization</vt:lpstr>
      <vt:lpstr>Docker</vt:lpstr>
      <vt:lpstr>Load Balancing</vt:lpstr>
      <vt:lpstr>When To Use Load Balancer</vt:lpstr>
      <vt:lpstr>Testing Using Cloud </vt:lpstr>
      <vt:lpstr>Cloud Testing Challenges</vt:lpstr>
      <vt:lpstr>Performance</vt:lpstr>
      <vt:lpstr>Unsupported Configurations </vt:lpstr>
      <vt:lpstr>Lack of Control</vt:lpstr>
      <vt:lpstr>Planning Overheads</vt:lpstr>
      <vt:lpstr>Test Data Management Challenges</vt:lpstr>
      <vt:lpstr>Vendor Switching Challenges</vt:lpstr>
      <vt:lpstr>Testing on the cloud</vt:lpstr>
      <vt:lpstr>Testing on the Cloud</vt:lpstr>
      <vt:lpstr>Презентация PowerPoint</vt:lpstr>
      <vt:lpstr>Approach: Testing for Cloud Applications</vt:lpstr>
      <vt:lpstr>Non-functional Testing</vt:lpstr>
      <vt:lpstr>Non-functional Testing</vt:lpstr>
      <vt:lpstr>Load Testing</vt:lpstr>
      <vt:lpstr>Performance Testing</vt:lpstr>
      <vt:lpstr>Elasticity Testing</vt:lpstr>
      <vt:lpstr>Live and Failover Testing</vt:lpstr>
      <vt:lpstr>Migration Testing</vt:lpstr>
      <vt:lpstr>Disaster Recovery</vt:lpstr>
      <vt:lpstr>Disaster Recovery</vt:lpstr>
      <vt:lpstr>Challenge of DR</vt:lpstr>
      <vt:lpstr>A Debacle</vt:lpstr>
      <vt:lpstr>DR Objectives</vt:lpstr>
      <vt:lpstr>Traditional Approach to DR</vt:lpstr>
      <vt:lpstr>Failing Back</vt:lpstr>
      <vt:lpstr>Failback Approach 1</vt:lpstr>
      <vt:lpstr>Failback Approach 2</vt:lpstr>
      <vt:lpstr>Cloud To The Rescue</vt:lpstr>
      <vt:lpstr>Warm - Pilot Light</vt:lpstr>
      <vt:lpstr>Pilot Light Recovery Steps</vt:lpstr>
      <vt:lpstr>Failing Back</vt:lpstr>
      <vt:lpstr>Data Replication</vt:lpstr>
      <vt:lpstr>Replication Approaches</vt:lpstr>
      <vt:lpstr>Testing DR</vt:lpstr>
      <vt:lpstr>Types of Tests</vt:lpstr>
      <vt:lpstr>Презентация PowerPoint</vt:lpstr>
      <vt:lpstr>Questions?</vt:lpstr>
    </vt:vector>
  </TitlesOfParts>
  <Company>SALT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Cloud Computing</dc:title>
  <dc:creator>vipul Kocher</dc:creator>
  <cp:lastModifiedBy>Vladislav Orlikov</cp:lastModifiedBy>
  <cp:revision>338</cp:revision>
  <dcterms:created xsi:type="dcterms:W3CDTF">2015-12-17T13:13:51Z</dcterms:created>
  <dcterms:modified xsi:type="dcterms:W3CDTF">2019-03-23T08:19:40Z</dcterms:modified>
</cp:coreProperties>
</file>